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98" r:id="rId5"/>
  </p:sldMasterIdLst>
  <p:notesMasterIdLst>
    <p:notesMasterId r:id="rId13"/>
  </p:notesMasterIdLst>
  <p:sldIdLst>
    <p:sldId id="278" r:id="rId6"/>
    <p:sldId id="316" r:id="rId7"/>
    <p:sldId id="305" r:id="rId8"/>
    <p:sldId id="308" r:id="rId9"/>
    <p:sldId id="314" r:id="rId10"/>
    <p:sldId id="306" r:id="rId11"/>
    <p:sldId id="307" r:id="rId1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3D7"/>
    <a:srgbClr val="214586"/>
    <a:srgbClr val="2E528D"/>
    <a:srgbClr val="B4CED3"/>
    <a:srgbClr val="202C8F"/>
    <a:srgbClr val="FDFBF6"/>
    <a:srgbClr val="AAC4E9"/>
    <a:srgbClr val="F5CDCE"/>
    <a:srgbClr val="DF8C8C"/>
    <a:srgbClr val="D4D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4" autoAdjust="0"/>
    <p:restoredTop sz="94609" autoAdjust="0"/>
  </p:normalViewPr>
  <p:slideViewPr>
    <p:cSldViewPr snapToGrid="0" snapToObjects="1">
      <p:cViewPr varScale="1">
        <p:scale>
          <a:sx n="87" d="100"/>
          <a:sy n="87" d="100"/>
        </p:scale>
        <p:origin x="246" y="7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mmer, Amanda (she/her/hers)" userId="ea725e1c-29d2-443d-90d8-3d1b0751b5ad" providerId="ADAL" clId="{E647BDE2-355D-43B8-A234-3741608CAB39}"/>
    <pc:docChg chg="undo custSel addSld delSld modSld sldOrd">
      <pc:chgData name="Brimmer, Amanda (she/her/hers)" userId="ea725e1c-29d2-443d-90d8-3d1b0751b5ad" providerId="ADAL" clId="{E647BDE2-355D-43B8-A234-3741608CAB39}" dt="2023-08-29T21:58:01.268" v="1440" actId="113"/>
      <pc:docMkLst>
        <pc:docMk/>
      </pc:docMkLst>
      <pc:sldChg chg="modSp mod">
        <pc:chgData name="Brimmer, Amanda (she/her/hers)" userId="ea725e1c-29d2-443d-90d8-3d1b0751b5ad" providerId="ADAL" clId="{E647BDE2-355D-43B8-A234-3741608CAB39}" dt="2023-08-29T21:52:33.504" v="1373" actId="207"/>
        <pc:sldMkLst>
          <pc:docMk/>
          <pc:sldMk cId="2131568492" sldId="278"/>
        </pc:sldMkLst>
        <pc:spChg chg="mod">
          <ac:chgData name="Brimmer, Amanda (she/her/hers)" userId="ea725e1c-29d2-443d-90d8-3d1b0751b5ad" providerId="ADAL" clId="{E647BDE2-355D-43B8-A234-3741608CAB39}" dt="2023-08-29T21:52:33.504" v="1373" actId="207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Brimmer, Amanda (she/her/hers)" userId="ea725e1c-29d2-443d-90d8-3d1b0751b5ad" providerId="ADAL" clId="{E647BDE2-355D-43B8-A234-3741608CAB39}" dt="2023-08-29T21:20:03.954" v="25" actId="20577"/>
          <ac:spMkLst>
            <pc:docMk/>
            <pc:sldMk cId="2131568492" sldId="278"/>
            <ac:spMk id="3" creationId="{86C1060B-300F-3CE3-E5AA-D8E29791C960}"/>
          </ac:spMkLst>
        </pc:spChg>
      </pc:sldChg>
      <pc:sldChg chg="del">
        <pc:chgData name="Brimmer, Amanda (she/her/hers)" userId="ea725e1c-29d2-443d-90d8-3d1b0751b5ad" providerId="ADAL" clId="{E647BDE2-355D-43B8-A234-3741608CAB39}" dt="2023-08-29T21:20:52.116" v="30" actId="47"/>
        <pc:sldMkLst>
          <pc:docMk/>
          <pc:sldMk cId="817126472" sldId="279"/>
        </pc:sldMkLst>
      </pc:sldChg>
      <pc:sldChg chg="del">
        <pc:chgData name="Brimmer, Amanda (she/her/hers)" userId="ea725e1c-29d2-443d-90d8-3d1b0751b5ad" providerId="ADAL" clId="{E647BDE2-355D-43B8-A234-3741608CAB39}" dt="2023-08-29T21:35:31.760" v="478" actId="47"/>
        <pc:sldMkLst>
          <pc:docMk/>
          <pc:sldMk cId="904890101" sldId="281"/>
        </pc:sldMkLst>
      </pc:sldChg>
      <pc:sldChg chg="del">
        <pc:chgData name="Brimmer, Amanda (she/her/hers)" userId="ea725e1c-29d2-443d-90d8-3d1b0751b5ad" providerId="ADAL" clId="{E647BDE2-355D-43B8-A234-3741608CAB39}" dt="2023-08-29T21:26:56.269" v="93" actId="47"/>
        <pc:sldMkLst>
          <pc:docMk/>
          <pc:sldMk cId="3660870740" sldId="282"/>
        </pc:sldMkLst>
      </pc:sldChg>
      <pc:sldChg chg="del">
        <pc:chgData name="Brimmer, Amanda (she/her/hers)" userId="ea725e1c-29d2-443d-90d8-3d1b0751b5ad" providerId="ADAL" clId="{E647BDE2-355D-43B8-A234-3741608CAB39}" dt="2023-08-29T21:35:33.172" v="479" actId="47"/>
        <pc:sldMkLst>
          <pc:docMk/>
          <pc:sldMk cId="3192430037" sldId="283"/>
        </pc:sldMkLst>
      </pc:sldChg>
      <pc:sldChg chg="del">
        <pc:chgData name="Brimmer, Amanda (she/her/hers)" userId="ea725e1c-29d2-443d-90d8-3d1b0751b5ad" providerId="ADAL" clId="{E647BDE2-355D-43B8-A234-3741608CAB39}" dt="2023-08-29T21:51:57.364" v="1346" actId="47"/>
        <pc:sldMkLst>
          <pc:docMk/>
          <pc:sldMk cId="396318515" sldId="284"/>
        </pc:sldMkLst>
      </pc:sldChg>
      <pc:sldChg chg="del">
        <pc:chgData name="Brimmer, Amanda (she/her/hers)" userId="ea725e1c-29d2-443d-90d8-3d1b0751b5ad" providerId="ADAL" clId="{E647BDE2-355D-43B8-A234-3741608CAB39}" dt="2023-08-29T21:27:32.054" v="100" actId="47"/>
        <pc:sldMkLst>
          <pc:docMk/>
          <pc:sldMk cId="27978105" sldId="285"/>
        </pc:sldMkLst>
      </pc:sldChg>
      <pc:sldChg chg="del">
        <pc:chgData name="Brimmer, Amanda (she/her/hers)" userId="ea725e1c-29d2-443d-90d8-3d1b0751b5ad" providerId="ADAL" clId="{E647BDE2-355D-43B8-A234-3741608CAB39}" dt="2023-08-29T21:26:31.955" v="86" actId="47"/>
        <pc:sldMkLst>
          <pc:docMk/>
          <pc:sldMk cId="1765242936" sldId="286"/>
        </pc:sldMkLst>
      </pc:sldChg>
      <pc:sldChg chg="del">
        <pc:chgData name="Brimmer, Amanda (she/her/hers)" userId="ea725e1c-29d2-443d-90d8-3d1b0751b5ad" providerId="ADAL" clId="{E647BDE2-355D-43B8-A234-3741608CAB39}" dt="2023-08-29T21:26:33.865" v="87" actId="47"/>
        <pc:sldMkLst>
          <pc:docMk/>
          <pc:sldMk cId="4117970178" sldId="287"/>
        </pc:sldMkLst>
      </pc:sldChg>
      <pc:sldChg chg="modSp add mod">
        <pc:chgData name="Brimmer, Amanda (she/her/hers)" userId="ea725e1c-29d2-443d-90d8-3d1b0751b5ad" providerId="ADAL" clId="{E647BDE2-355D-43B8-A234-3741608CAB39}" dt="2023-08-29T21:22:02.974" v="56" actId="20577"/>
        <pc:sldMkLst>
          <pc:docMk/>
          <pc:sldMk cId="682102111" sldId="288"/>
        </pc:sldMkLst>
        <pc:spChg chg="mod">
          <ac:chgData name="Brimmer, Amanda (she/her/hers)" userId="ea725e1c-29d2-443d-90d8-3d1b0751b5ad" providerId="ADAL" clId="{E647BDE2-355D-43B8-A234-3741608CAB39}" dt="2023-08-29T21:22:02.974" v="56" actId="20577"/>
          <ac:spMkLst>
            <pc:docMk/>
            <pc:sldMk cId="682102111" sldId="288"/>
            <ac:spMk id="5" creationId="{78548703-85AA-9213-3024-6563D62BADCE}"/>
          </ac:spMkLst>
        </pc:spChg>
      </pc:sldChg>
      <pc:sldChg chg="modSp add mod ord">
        <pc:chgData name="Brimmer, Amanda (she/her/hers)" userId="ea725e1c-29d2-443d-90d8-3d1b0751b5ad" providerId="ADAL" clId="{E647BDE2-355D-43B8-A234-3741608CAB39}" dt="2023-08-29T21:53:27.734" v="1382" actId="20577"/>
        <pc:sldMkLst>
          <pc:docMk/>
          <pc:sldMk cId="4056632010" sldId="294"/>
        </pc:sldMkLst>
        <pc:spChg chg="mod">
          <ac:chgData name="Brimmer, Amanda (she/her/hers)" userId="ea725e1c-29d2-443d-90d8-3d1b0751b5ad" providerId="ADAL" clId="{E647BDE2-355D-43B8-A234-3741608CAB39}" dt="2023-08-29T21:53:27.734" v="1382" actId="20577"/>
          <ac:spMkLst>
            <pc:docMk/>
            <pc:sldMk cId="4056632010" sldId="294"/>
            <ac:spMk id="5" creationId="{78548703-85AA-9213-3024-6563D62BADCE}"/>
          </ac:spMkLst>
        </pc:spChg>
      </pc:sldChg>
      <pc:sldChg chg="modSp add mod">
        <pc:chgData name="Brimmer, Amanda (she/her/hers)" userId="ea725e1c-29d2-443d-90d8-3d1b0751b5ad" providerId="ADAL" clId="{E647BDE2-355D-43B8-A234-3741608CAB39}" dt="2023-08-29T21:57:26.727" v="1431" actId="20577"/>
        <pc:sldMkLst>
          <pc:docMk/>
          <pc:sldMk cId="3706704297" sldId="295"/>
        </pc:sldMkLst>
        <pc:spChg chg="mod">
          <ac:chgData name="Brimmer, Amanda (she/her/hers)" userId="ea725e1c-29d2-443d-90d8-3d1b0751b5ad" providerId="ADAL" clId="{E647BDE2-355D-43B8-A234-3741608CAB39}" dt="2023-08-29T21:28:09.423" v="146" actId="313"/>
          <ac:spMkLst>
            <pc:docMk/>
            <pc:sldMk cId="3706704297" sldId="295"/>
            <ac:spMk id="4" creationId="{867AC3A0-F5DC-490A-AC52-376CD55A2EA9}"/>
          </ac:spMkLst>
        </pc:spChg>
        <pc:spChg chg="mod">
          <ac:chgData name="Brimmer, Amanda (she/her/hers)" userId="ea725e1c-29d2-443d-90d8-3d1b0751b5ad" providerId="ADAL" clId="{E647BDE2-355D-43B8-A234-3741608CAB39}" dt="2023-08-29T21:57:26.727" v="1431" actId="20577"/>
          <ac:spMkLst>
            <pc:docMk/>
            <pc:sldMk cId="3706704297" sldId="295"/>
            <ac:spMk id="5" creationId="{78548703-85AA-9213-3024-6563D62BADCE}"/>
          </ac:spMkLst>
        </pc:spChg>
      </pc:sldChg>
      <pc:sldChg chg="modSp add mod">
        <pc:chgData name="Brimmer, Amanda (she/her/hers)" userId="ea725e1c-29d2-443d-90d8-3d1b0751b5ad" providerId="ADAL" clId="{E647BDE2-355D-43B8-A234-3741608CAB39}" dt="2023-08-29T21:56:37.228" v="1425" actId="20577"/>
        <pc:sldMkLst>
          <pc:docMk/>
          <pc:sldMk cId="440945924" sldId="296"/>
        </pc:sldMkLst>
        <pc:spChg chg="mod">
          <ac:chgData name="Brimmer, Amanda (she/her/hers)" userId="ea725e1c-29d2-443d-90d8-3d1b0751b5ad" providerId="ADAL" clId="{E647BDE2-355D-43B8-A234-3741608CAB39}" dt="2023-08-29T21:35:14.521" v="474" actId="20577"/>
          <ac:spMkLst>
            <pc:docMk/>
            <pc:sldMk cId="440945924" sldId="296"/>
            <ac:spMk id="4" creationId="{867AC3A0-F5DC-490A-AC52-376CD55A2EA9}"/>
          </ac:spMkLst>
        </pc:spChg>
        <pc:spChg chg="mod">
          <ac:chgData name="Brimmer, Amanda (she/her/hers)" userId="ea725e1c-29d2-443d-90d8-3d1b0751b5ad" providerId="ADAL" clId="{E647BDE2-355D-43B8-A234-3741608CAB39}" dt="2023-08-29T21:56:37.228" v="1425" actId="20577"/>
          <ac:spMkLst>
            <pc:docMk/>
            <pc:sldMk cId="440945924" sldId="296"/>
            <ac:spMk id="5" creationId="{78548703-85AA-9213-3024-6563D62BADCE}"/>
          </ac:spMkLst>
        </pc:spChg>
      </pc:sldChg>
      <pc:sldChg chg="modSp add mod">
        <pc:chgData name="Brimmer, Amanda (she/her/hers)" userId="ea725e1c-29d2-443d-90d8-3d1b0751b5ad" providerId="ADAL" clId="{E647BDE2-355D-43B8-A234-3741608CAB39}" dt="2023-08-29T21:58:01.268" v="1440" actId="113"/>
        <pc:sldMkLst>
          <pc:docMk/>
          <pc:sldMk cId="1525759784" sldId="297"/>
        </pc:sldMkLst>
        <pc:spChg chg="mod">
          <ac:chgData name="Brimmer, Amanda (she/her/hers)" userId="ea725e1c-29d2-443d-90d8-3d1b0751b5ad" providerId="ADAL" clId="{E647BDE2-355D-43B8-A234-3741608CAB39}" dt="2023-08-29T21:47:43.262" v="1133" actId="20577"/>
          <ac:spMkLst>
            <pc:docMk/>
            <pc:sldMk cId="1525759784" sldId="297"/>
            <ac:spMk id="4" creationId="{867AC3A0-F5DC-490A-AC52-376CD55A2EA9}"/>
          </ac:spMkLst>
        </pc:spChg>
        <pc:spChg chg="mod">
          <ac:chgData name="Brimmer, Amanda (she/her/hers)" userId="ea725e1c-29d2-443d-90d8-3d1b0751b5ad" providerId="ADAL" clId="{E647BDE2-355D-43B8-A234-3741608CAB39}" dt="2023-08-29T21:58:01.268" v="1440" actId="113"/>
          <ac:spMkLst>
            <pc:docMk/>
            <pc:sldMk cId="1525759784" sldId="297"/>
            <ac:spMk id="5" creationId="{78548703-85AA-9213-3024-6563D62BAD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- The OGWG was interested in finding ways to better serve the WRAP membership most efficiently/effectively with limited resources in a changing global environment related to oil and gas, which is a hot topic in the West. This survey was intended to help coordinate/guide the work group to remain relevant and responsive to the WRAP membership. </a:t>
            </a:r>
            <a:endParaRPr lang="en-US" sz="800" b="1" dirty="0">
              <a:solidFill>
                <a:srgbClr val="21458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2145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What: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Developed a survey that considered different levels of expertise, programmatic approaches, cultural necessities, and needs by all WRAP agencies (Tribal, state, local, and federal levels).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 (3) main topic areas: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When: </a:t>
            </a:r>
            <a:r>
              <a:rPr lang="en-US" sz="8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OGWG Agency Survey is a snapshot in time from summer 2022, developed for WRAP agencies to address oil and gas industry challenges.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0" spc="-31" dirty="0">
              <a:solidFill>
                <a:srgbClr val="272525"/>
              </a:solidFill>
              <a:latin typeface="Inter" pitchFamily="34" charset="0"/>
              <a:ea typeface="Inter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NOTE – not listed “the HOW”: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OGWG had monthly focus group coordination calls to discuss the scope of </a:t>
            </a:r>
            <a:b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and get feedback on how best to tackle the tasks outlined for the work group for </a:t>
            </a:r>
            <a:b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year. This survey is a snapshot in time from summer 2022, and due to the speed </a:t>
            </a:r>
            <a:b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which some of these efforts are developing, some of the discussion is already out </a:t>
            </a:r>
            <a:b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date, and the agencies involved should be contacted directly for the latest </a:t>
            </a:r>
            <a:b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on such initiatives.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indent="-28575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work began in January 2022</a:t>
            </a:r>
          </a:p>
          <a:p>
            <a:pPr marL="400050" indent="-28575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Monthly focus group calls </a:t>
            </a:r>
          </a:p>
          <a:p>
            <a:pPr marL="400050" indent="-28575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questions – accessible online and in MS Excel</a:t>
            </a:r>
          </a:p>
          <a:p>
            <a:pPr marL="400050" indent="-28575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Agencies had ~ seven weeks to respond</a:t>
            </a:r>
          </a:p>
          <a:p>
            <a:pPr marL="400050" indent="-28575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Responses were compiled by agency type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6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Federal Land Management Agencies:  Bureau of Land Management (BLM), National Park Service (NPS), Fish and Wildlife (FWS), Forest Service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4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Grants to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benefit WRAP member agencies</a:t>
            </a:r>
          </a:p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Maintain a data distribution center, like the IWDW, to share important regional data including modeling, emissions inventories, and monitoring data.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Collaboration on emissions inventory work and help ensure consistency in emissions inventory information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Surveys, technical virtual meeting discussions, training, &amp; workshops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More robust coordination on oil and gas modeling, planning, methodology, field studies, etc. would be helpful, including detailed surveys.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Being a regional voice on proposed rules would help EPA identify regional concerns and/or support.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2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0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GreenEPA_a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968E43-011C-D556-3263-621782916F90}"/>
              </a:ext>
            </a:extLst>
          </p:cNvPr>
          <p:cNvSpPr/>
          <p:nvPr userDrawn="1"/>
        </p:nvSpPr>
        <p:spPr>
          <a:xfrm>
            <a:off x="0" y="0"/>
            <a:ext cx="1220530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rgbClr val="21458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57CD04-5835-1257-0A82-803E945FF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4724" y="166360"/>
            <a:ext cx="2382551" cy="1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4D954B-40A5-88A3-A61B-3CF96C199B5C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E83CB-C195-2456-8788-E4E69894AAF9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50A04-E387-5168-71A5-DEA933111D62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BED353-CA9B-9C2E-27DE-18BA1478758D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37A90-1734-7C28-FE6F-BC85456ADC38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6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B59A00-1A4C-F950-E18F-BE18E0ABEA08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4DC927-7C40-34B9-B98A-878F0B348C2C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DD29CB-A4EA-597F-87ED-298BD3A87CA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F20C59-CE43-1063-C0A5-CAEA4DCAE6B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2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AE3DC-0F46-8615-7437-ACA37FC5FC9D}"/>
              </a:ext>
            </a:extLst>
          </p:cNvPr>
          <p:cNvSpPr/>
          <p:nvPr/>
        </p:nvSpPr>
        <p:spPr>
          <a:xfrm>
            <a:off x="3456030" y="0"/>
            <a:ext cx="8735969" cy="688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30" y="89546"/>
            <a:ext cx="869707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65550" y="65619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73904A6-7285-AD7B-5307-CFE646545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21" y="5061691"/>
            <a:ext cx="1450234" cy="1450234"/>
          </a:xfrm>
          <a:prstGeom prst="rect">
            <a:avLst/>
          </a:prstGeom>
        </p:spPr>
      </p:pic>
      <p:sp>
        <p:nvSpPr>
          <p:cNvPr id="8" name="Image 0" descr="preencoded.png">
            <a:extLst>
              <a:ext uri="{FF2B5EF4-FFF2-40B4-BE49-F238E27FC236}">
                <a16:creationId xmlns:a16="http://schemas.microsoft.com/office/drawing/2014/main" id="{8881C297-D9E4-9B5A-508E-A2EF286CA28F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E4A903D1-0A1A-9AAA-EF64-301339564D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92058BF9-6CC1-6B92-7CEB-37031BB5AE42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4" name="Image 6" descr="preencoded.png">
            <a:extLst>
              <a:ext uri="{FF2B5EF4-FFF2-40B4-BE49-F238E27FC236}">
                <a16:creationId xmlns:a16="http://schemas.microsoft.com/office/drawing/2014/main" id="{6C39D17C-750F-D447-B4CB-7A601538B2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6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15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22C43F-AE24-C9D7-203C-C3648E98BC73}"/>
              </a:ext>
            </a:extLst>
          </p:cNvPr>
          <p:cNvSpPr/>
          <p:nvPr userDrawn="1"/>
        </p:nvSpPr>
        <p:spPr>
          <a:xfrm>
            <a:off x="-10160" y="-1"/>
            <a:ext cx="12215467" cy="6891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10160" y="6120747"/>
            <a:ext cx="780181" cy="768096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266700"/>
            <a:ext cx="996188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3311" y="1207670"/>
            <a:ext cx="9961880" cy="52664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7127"/>
            <a:ext cx="780181" cy="307416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75B40-2FC2-74D2-C8A0-F458FD693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861"/>
          <a:stretch/>
        </p:blipFill>
        <p:spPr>
          <a:xfrm>
            <a:off x="9827179" y="-193040"/>
            <a:ext cx="2374981" cy="72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81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C246A2-945C-3289-F730-2301BFADE9B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20530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9D8A274-4A6E-868B-7CC5-4FD3F89BE3D1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reeform: Shape 4" descr="preencoded.png">
            <a:extLst>
              <a:ext uri="{FF2B5EF4-FFF2-40B4-BE49-F238E27FC236}">
                <a16:creationId xmlns:a16="http://schemas.microsoft.com/office/drawing/2014/main" id="{C5D9AA2F-A914-411D-0AA7-7A0C278E42E0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Image 2" descr="preencoded.png">
            <a:extLst>
              <a:ext uri="{FF2B5EF4-FFF2-40B4-BE49-F238E27FC236}">
                <a16:creationId xmlns:a16="http://schemas.microsoft.com/office/drawing/2014/main" id="{71F99263-1859-8E58-71FE-5031016E2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4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Image 0" descr="preencoded.png">
            <a:extLst>
              <a:ext uri="{FF2B5EF4-FFF2-40B4-BE49-F238E27FC236}">
                <a16:creationId xmlns:a16="http://schemas.microsoft.com/office/drawing/2014/main" id="{095538A6-62A8-24DC-3F03-C697D639A9C9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7AD207F-3F19-9CD4-3CFE-8DEA4A84F5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B7EF9FB-7CB7-DB7A-EC38-460F1C616410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Image 5" descr="preencoded.png">
            <a:extLst>
              <a:ext uri="{FF2B5EF4-FFF2-40B4-BE49-F238E27FC236}">
                <a16:creationId xmlns:a16="http://schemas.microsoft.com/office/drawing/2014/main" id="{9327E528-B59A-EFD1-203E-5251582159AA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8" name="Image 6" descr="preencoded.png">
            <a:extLst>
              <a:ext uri="{FF2B5EF4-FFF2-40B4-BE49-F238E27FC236}">
                <a16:creationId xmlns:a16="http://schemas.microsoft.com/office/drawing/2014/main" id="{8FC8396A-7A9A-535E-6EE4-0C6FEC355B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8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9FC005E-AA80-7E64-52A7-614F991859CF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87259F-2493-A00F-2FF8-3EA18F11686E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44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10F2DAA-8A75-5536-462E-132138ADC0C7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7284180-D69B-ABEB-EA06-728E5785198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05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AC3359D-5CC6-E14B-7189-2FB4CE6E8E0A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8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7ABC2-A74F-8912-1DD9-7EF3CBA4CAF1}"/>
              </a:ext>
            </a:extLst>
          </p:cNvPr>
          <p:cNvSpPr/>
          <p:nvPr userDrawn="1"/>
        </p:nvSpPr>
        <p:spPr>
          <a:xfrm>
            <a:off x="0" y="0"/>
            <a:ext cx="1220530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9CBD5A-D321-DCC0-B4CF-E9BF09F627CD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30D77BDD-C2B9-3D0B-45F8-7A564D0AB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DAEEB09-E5C0-05D3-45BD-877C56C94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CAE7E-0008-78DB-BB26-52FC9AC7319A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F9384C8-C76D-B42F-DFBB-38A1E23FA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F614431-24A2-E016-EBC0-481B2BBBB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4398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76284CE-23E3-4BEE-9975-2D33D8EFB0C1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CD92AE-0242-D8FE-E7CA-4FF498E95857}"/>
              </a:ext>
            </a:extLst>
          </p:cNvPr>
          <p:cNvGrpSpPr/>
          <p:nvPr userDrawn="1"/>
        </p:nvGrpSpPr>
        <p:grpSpPr>
          <a:xfrm>
            <a:off x="8825812" y="0"/>
            <a:ext cx="3436631" cy="6862965"/>
            <a:chOff x="9804717" y="0"/>
            <a:chExt cx="3436631" cy="6862965"/>
          </a:xfrm>
        </p:grpSpPr>
        <p:sp>
          <p:nvSpPr>
            <p:cNvPr id="9" name="Image 2" descr="preencoded.png">
              <a:extLst>
                <a:ext uri="{FF2B5EF4-FFF2-40B4-BE49-F238E27FC236}">
                  <a16:creationId xmlns:a16="http://schemas.microsoft.com/office/drawing/2014/main" id="{E6054D9C-2C6C-6AAD-9ED4-980BB4BF895B}"/>
                </a:ext>
              </a:extLst>
            </p:cNvPr>
            <p:cNvSpPr/>
            <p:nvPr/>
          </p:nvSpPr>
          <p:spPr>
            <a:xfrm>
              <a:off x="9807585" y="0"/>
              <a:ext cx="3433763" cy="3452812"/>
            </a:xfrm>
            <a:custGeom>
              <a:avLst/>
              <a:gdLst>
                <a:gd name="connsiteX0" fmla="*/ 3433763 w 3433763"/>
                <a:gd name="connsiteY0" fmla="*/ 0 h 3452812"/>
                <a:gd name="connsiteX1" fmla="*/ 3433763 w 3433763"/>
                <a:gd name="connsiteY1" fmla="*/ 3452813 h 3452812"/>
                <a:gd name="connsiteX2" fmla="*/ 0 w 3433763"/>
                <a:gd name="connsiteY2" fmla="*/ 3452813 h 3452812"/>
                <a:gd name="connsiteX3" fmla="*/ 3433763 w 3433763"/>
                <a:gd name="connsiteY3" fmla="*/ 0 h 345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3763" h="3452812">
                  <a:moveTo>
                    <a:pt x="3433763" y="0"/>
                  </a:moveTo>
                  <a:lnTo>
                    <a:pt x="3433763" y="3452813"/>
                  </a:lnTo>
                  <a:lnTo>
                    <a:pt x="0" y="3452813"/>
                  </a:lnTo>
                  <a:cubicBezTo>
                    <a:pt x="0" y="1545912"/>
                    <a:pt x="1537383" y="0"/>
                    <a:pt x="3433763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4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Image 3" descr="preencoded.png">
              <a:extLst>
                <a:ext uri="{FF2B5EF4-FFF2-40B4-BE49-F238E27FC236}">
                  <a16:creationId xmlns:a16="http://schemas.microsoft.com/office/drawing/2014/main" id="{2474BF86-862E-089E-B8B7-57DB1D00D7A5}"/>
                </a:ext>
              </a:extLst>
            </p:cNvPr>
            <p:cNvSpPr/>
            <p:nvPr/>
          </p:nvSpPr>
          <p:spPr>
            <a:xfrm>
              <a:off x="9804717" y="3429203"/>
              <a:ext cx="3433763" cy="3433762"/>
            </a:xfrm>
            <a:custGeom>
              <a:avLst/>
              <a:gdLst>
                <a:gd name="connsiteX0" fmla="*/ 0 w 3433763"/>
                <a:gd name="connsiteY0" fmla="*/ 0 h 3433762"/>
                <a:gd name="connsiteX1" fmla="*/ 3433763 w 3433763"/>
                <a:gd name="connsiteY1" fmla="*/ 0 h 3433762"/>
                <a:gd name="connsiteX2" fmla="*/ 3433763 w 3433763"/>
                <a:gd name="connsiteY2" fmla="*/ 3433763 h 3433762"/>
                <a:gd name="connsiteX3" fmla="*/ 0 w 3433763"/>
                <a:gd name="connsiteY3" fmla="*/ 0 h 343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3763" h="3433762">
                  <a:moveTo>
                    <a:pt x="0" y="0"/>
                  </a:moveTo>
                  <a:lnTo>
                    <a:pt x="3433763" y="0"/>
                  </a:lnTo>
                  <a:lnTo>
                    <a:pt x="3433763" y="3433763"/>
                  </a:lnTo>
                  <a:cubicBezTo>
                    <a:pt x="1537383" y="3433763"/>
                    <a:pt x="0" y="1896380"/>
                    <a:pt x="0" y="0"/>
                  </a:cubicBezTo>
                  <a:close/>
                </a:path>
              </a:pathLst>
            </a:custGeom>
            <a:solidFill>
              <a:srgbClr val="214586"/>
            </a:solidFill>
            <a:ln w="4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Image 4" descr="preencoded.png">
              <a:extLst>
                <a:ext uri="{FF2B5EF4-FFF2-40B4-BE49-F238E27FC236}">
                  <a16:creationId xmlns:a16="http://schemas.microsoft.com/office/drawing/2014/main" id="{7100828F-8F55-5C1D-C13D-967F1E10AD60}"/>
                </a:ext>
              </a:extLst>
            </p:cNvPr>
            <p:cNvSpPr/>
            <p:nvPr/>
          </p:nvSpPr>
          <p:spPr>
            <a:xfrm flipV="1">
              <a:off x="10607041" y="907176"/>
              <a:ext cx="2631440" cy="2521823"/>
            </a:xfrm>
            <a:custGeom>
              <a:avLst/>
              <a:gdLst>
                <a:gd name="connsiteX0" fmla="*/ 0 w 2200275"/>
                <a:gd name="connsiteY0" fmla="*/ 0 h 2181225"/>
                <a:gd name="connsiteX1" fmla="*/ 2200275 w 2200275"/>
                <a:gd name="connsiteY1" fmla="*/ 2181225 h 2181225"/>
                <a:gd name="connsiteX2" fmla="*/ 2200275 w 2200275"/>
                <a:gd name="connsiteY2" fmla="*/ 0 h 2181225"/>
                <a:gd name="connsiteX3" fmla="*/ 0 w 2200275"/>
                <a:gd name="connsiteY3" fmla="*/ 0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0275" h="2181225">
                  <a:moveTo>
                    <a:pt x="0" y="0"/>
                  </a:moveTo>
                  <a:cubicBezTo>
                    <a:pt x="0" y="1204689"/>
                    <a:pt x="985061" y="2181225"/>
                    <a:pt x="2200275" y="2181225"/>
                  </a:cubicBezTo>
                  <a:lnTo>
                    <a:pt x="2200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3" name="Image 2" descr="preencoded.png">
              <a:extLst>
                <a:ext uri="{FF2B5EF4-FFF2-40B4-BE49-F238E27FC236}">
                  <a16:creationId xmlns:a16="http://schemas.microsoft.com/office/drawing/2014/main" id="{15D3EA45-C8E5-2C8B-8744-6727C59F1B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607041" y="3428999"/>
              <a:ext cx="2631439" cy="2631439"/>
            </a:xfrm>
            <a:prstGeom prst="rect">
              <a:avLst/>
            </a:prstGeom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378AE2D5-3B9C-650E-3E73-5A7D5857ED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660150" y="2182813"/>
              <a:ext cx="1608985" cy="10688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E0B2CE-62DB-A222-0828-328DF71A11D1}"/>
                </a:ext>
              </a:extLst>
            </p:cNvPr>
            <p:cNvSpPr txBox="1"/>
            <p:nvPr userDrawn="1"/>
          </p:nvSpPr>
          <p:spPr>
            <a:xfrm>
              <a:off x="10947338" y="3102260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0070C0"/>
                  </a:solidFill>
                  <a:latin typeface="Rockwell Extra Bold" panose="02060903040505020403" pitchFamily="18" charset="0"/>
                  <a:cs typeface="Forte Forward" panose="020B0604020202020204" pitchFamily="2" charset="0"/>
                </a:rPr>
                <a:t>OGWG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995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73074E8-0A44-9D57-6AE4-4939EE9E2C8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8D81498-256B-1148-048F-83BF37D6C2DD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0DAF93-CD9C-5032-DBA2-6070246307DF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4BAC27-8E60-618A-827A-E0713C20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8185E0-FC41-53D2-7B2A-3CD0BB2DB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E31A12E-A726-31EE-B6BF-F2F8182A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2EA2681-7072-BD14-4034-EE3DACF6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6FA10A-4E46-07D6-769C-70D498B46AA6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0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GreenEPA_a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968E43-011C-D556-3263-621782916F90}"/>
              </a:ext>
            </a:extLst>
          </p:cNvPr>
          <p:cNvSpPr/>
          <p:nvPr userDrawn="1"/>
        </p:nvSpPr>
        <p:spPr>
          <a:xfrm>
            <a:off x="0" y="0"/>
            <a:ext cx="12205307" cy="6858000"/>
          </a:xfrm>
          <a:prstGeom prst="rect">
            <a:avLst/>
          </a:prstGeom>
          <a:solidFill>
            <a:srgbClr val="E9E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rgbClr val="999999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1" y="118370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rgbClr val="21458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rgbClr val="DEF0F1"/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57CD04-5835-1257-0A82-803E945FF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4724" y="166360"/>
            <a:ext cx="2382551" cy="1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50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763016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2160C5A-43FB-C6F7-FCE6-1B2FDA305DE4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E26EDE-829F-F895-0EFA-B56160EF1E1E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31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28E448-755A-1943-F89B-3FA5EF44DCC6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78DACC7-F51A-DC67-BD7B-6B9772355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4092" y="5274752"/>
            <a:ext cx="2382551" cy="1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06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bg>
      <p:bgPr>
        <a:solidFill>
          <a:srgbClr val="DE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F77AC-816D-DFC2-D082-9B887D8DD336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bg1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637895D-4677-56F8-AF9B-BEBF05BF2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9449" y="5275306"/>
            <a:ext cx="2382551" cy="1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6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DE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87259F-2493-A00F-2FF8-3EA18F11686E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0F8FD0F-5314-8408-79BF-4A4CCF177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9449" y="5303780"/>
            <a:ext cx="2382551" cy="158269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9FC005E-AA80-7E64-52A7-614F991859CF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bg1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25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AC3359D-5CC6-E14B-7189-2FB4CE6E8E0A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7F96750-0DBB-67F4-B687-1F8673C72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9310" y="5275306"/>
            <a:ext cx="2382551" cy="1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38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22C43F-AE24-C9D7-203C-C3648E98BC73}"/>
              </a:ext>
            </a:extLst>
          </p:cNvPr>
          <p:cNvSpPr/>
          <p:nvPr userDrawn="1"/>
        </p:nvSpPr>
        <p:spPr>
          <a:xfrm>
            <a:off x="-10160" y="-1"/>
            <a:ext cx="12215467" cy="6891337"/>
          </a:xfrm>
          <a:prstGeom prst="rect">
            <a:avLst/>
          </a:prstGeom>
          <a:solidFill>
            <a:srgbClr val="DEF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670" y="6141767"/>
            <a:ext cx="780181" cy="768096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rgbClr val="999999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266700"/>
            <a:ext cx="996188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3311" y="1218180"/>
            <a:ext cx="9961880" cy="52664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0BDF65-34A9-ADFB-4850-5A06F857CE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576"/>
          <a:stretch/>
        </p:blipFill>
        <p:spPr>
          <a:xfrm>
            <a:off x="9838039" y="-167725"/>
            <a:ext cx="2374981" cy="698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075B40-2FC2-74D2-C8A0-F458FD693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9791" r="30861"/>
          <a:stretch/>
        </p:blipFill>
        <p:spPr>
          <a:xfrm>
            <a:off x="9837689" y="3429000"/>
            <a:ext cx="2374981" cy="3652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F69206-EAA1-E49D-05B6-94B1CCF7A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8382" b="50000"/>
          <a:stretch/>
        </p:blipFill>
        <p:spPr>
          <a:xfrm>
            <a:off x="10647834" y="706900"/>
            <a:ext cx="1565186" cy="272210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F068BFF-C757-AB0C-71E7-D1B63B7018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26814" y="2353207"/>
            <a:ext cx="1673636" cy="11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2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CD92AE-0242-D8FE-E7CA-4FF498E95857}"/>
              </a:ext>
            </a:extLst>
          </p:cNvPr>
          <p:cNvGrpSpPr/>
          <p:nvPr userDrawn="1"/>
        </p:nvGrpSpPr>
        <p:grpSpPr>
          <a:xfrm>
            <a:off x="8825812" y="0"/>
            <a:ext cx="3436631" cy="6862965"/>
            <a:chOff x="9804717" y="0"/>
            <a:chExt cx="3436631" cy="6862965"/>
          </a:xfrm>
        </p:grpSpPr>
        <p:sp>
          <p:nvSpPr>
            <p:cNvPr id="9" name="Image 2" descr="preencoded.png">
              <a:extLst>
                <a:ext uri="{FF2B5EF4-FFF2-40B4-BE49-F238E27FC236}">
                  <a16:creationId xmlns:a16="http://schemas.microsoft.com/office/drawing/2014/main" id="{E6054D9C-2C6C-6AAD-9ED4-980BB4BF895B}"/>
                </a:ext>
              </a:extLst>
            </p:cNvPr>
            <p:cNvSpPr/>
            <p:nvPr/>
          </p:nvSpPr>
          <p:spPr>
            <a:xfrm>
              <a:off x="9807585" y="0"/>
              <a:ext cx="3433763" cy="3452812"/>
            </a:xfrm>
            <a:custGeom>
              <a:avLst/>
              <a:gdLst>
                <a:gd name="connsiteX0" fmla="*/ 3433763 w 3433763"/>
                <a:gd name="connsiteY0" fmla="*/ 0 h 3452812"/>
                <a:gd name="connsiteX1" fmla="*/ 3433763 w 3433763"/>
                <a:gd name="connsiteY1" fmla="*/ 3452813 h 3452812"/>
                <a:gd name="connsiteX2" fmla="*/ 0 w 3433763"/>
                <a:gd name="connsiteY2" fmla="*/ 3452813 h 3452812"/>
                <a:gd name="connsiteX3" fmla="*/ 3433763 w 3433763"/>
                <a:gd name="connsiteY3" fmla="*/ 0 h 345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3763" h="3452812">
                  <a:moveTo>
                    <a:pt x="3433763" y="0"/>
                  </a:moveTo>
                  <a:lnTo>
                    <a:pt x="3433763" y="3452813"/>
                  </a:lnTo>
                  <a:lnTo>
                    <a:pt x="0" y="3452813"/>
                  </a:lnTo>
                  <a:cubicBezTo>
                    <a:pt x="0" y="1545912"/>
                    <a:pt x="1537383" y="0"/>
                    <a:pt x="3433763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4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Image 3" descr="preencoded.png">
              <a:extLst>
                <a:ext uri="{FF2B5EF4-FFF2-40B4-BE49-F238E27FC236}">
                  <a16:creationId xmlns:a16="http://schemas.microsoft.com/office/drawing/2014/main" id="{2474BF86-862E-089E-B8B7-57DB1D00D7A5}"/>
                </a:ext>
              </a:extLst>
            </p:cNvPr>
            <p:cNvSpPr/>
            <p:nvPr/>
          </p:nvSpPr>
          <p:spPr>
            <a:xfrm>
              <a:off x="9804717" y="3429203"/>
              <a:ext cx="3433763" cy="3433762"/>
            </a:xfrm>
            <a:custGeom>
              <a:avLst/>
              <a:gdLst>
                <a:gd name="connsiteX0" fmla="*/ 0 w 3433763"/>
                <a:gd name="connsiteY0" fmla="*/ 0 h 3433762"/>
                <a:gd name="connsiteX1" fmla="*/ 3433763 w 3433763"/>
                <a:gd name="connsiteY1" fmla="*/ 0 h 3433762"/>
                <a:gd name="connsiteX2" fmla="*/ 3433763 w 3433763"/>
                <a:gd name="connsiteY2" fmla="*/ 3433763 h 3433762"/>
                <a:gd name="connsiteX3" fmla="*/ 0 w 3433763"/>
                <a:gd name="connsiteY3" fmla="*/ 0 h 343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3763" h="3433762">
                  <a:moveTo>
                    <a:pt x="0" y="0"/>
                  </a:moveTo>
                  <a:lnTo>
                    <a:pt x="3433763" y="0"/>
                  </a:lnTo>
                  <a:lnTo>
                    <a:pt x="3433763" y="3433763"/>
                  </a:lnTo>
                  <a:cubicBezTo>
                    <a:pt x="1537383" y="3433763"/>
                    <a:pt x="0" y="1896380"/>
                    <a:pt x="0" y="0"/>
                  </a:cubicBezTo>
                  <a:close/>
                </a:path>
              </a:pathLst>
            </a:custGeom>
            <a:solidFill>
              <a:srgbClr val="214586"/>
            </a:solidFill>
            <a:ln w="4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Image 4" descr="preencoded.png">
              <a:extLst>
                <a:ext uri="{FF2B5EF4-FFF2-40B4-BE49-F238E27FC236}">
                  <a16:creationId xmlns:a16="http://schemas.microsoft.com/office/drawing/2014/main" id="{7100828F-8F55-5C1D-C13D-967F1E10AD60}"/>
                </a:ext>
              </a:extLst>
            </p:cNvPr>
            <p:cNvSpPr/>
            <p:nvPr/>
          </p:nvSpPr>
          <p:spPr>
            <a:xfrm flipV="1">
              <a:off x="10607041" y="907176"/>
              <a:ext cx="2631440" cy="2521823"/>
            </a:xfrm>
            <a:custGeom>
              <a:avLst/>
              <a:gdLst>
                <a:gd name="connsiteX0" fmla="*/ 0 w 2200275"/>
                <a:gd name="connsiteY0" fmla="*/ 0 h 2181225"/>
                <a:gd name="connsiteX1" fmla="*/ 2200275 w 2200275"/>
                <a:gd name="connsiteY1" fmla="*/ 2181225 h 2181225"/>
                <a:gd name="connsiteX2" fmla="*/ 2200275 w 2200275"/>
                <a:gd name="connsiteY2" fmla="*/ 0 h 2181225"/>
                <a:gd name="connsiteX3" fmla="*/ 0 w 2200275"/>
                <a:gd name="connsiteY3" fmla="*/ 0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0275" h="2181225">
                  <a:moveTo>
                    <a:pt x="0" y="0"/>
                  </a:moveTo>
                  <a:cubicBezTo>
                    <a:pt x="0" y="1204689"/>
                    <a:pt x="985061" y="2181225"/>
                    <a:pt x="2200275" y="2181225"/>
                  </a:cubicBezTo>
                  <a:lnTo>
                    <a:pt x="2200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3" name="Image 2" descr="preencoded.png">
              <a:extLst>
                <a:ext uri="{FF2B5EF4-FFF2-40B4-BE49-F238E27FC236}">
                  <a16:creationId xmlns:a16="http://schemas.microsoft.com/office/drawing/2014/main" id="{15D3EA45-C8E5-2C8B-8744-6727C59F1B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607041" y="3428999"/>
              <a:ext cx="2631439" cy="2631439"/>
            </a:xfrm>
            <a:prstGeom prst="rect">
              <a:avLst/>
            </a:prstGeom>
          </p:spPr>
        </p:pic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378AE2D5-3B9C-650E-3E73-5A7D5857ED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660150" y="2182813"/>
              <a:ext cx="1608985" cy="10688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E0B2CE-62DB-A222-0828-328DF71A11D1}"/>
                </a:ext>
              </a:extLst>
            </p:cNvPr>
            <p:cNvSpPr txBox="1"/>
            <p:nvPr userDrawn="1"/>
          </p:nvSpPr>
          <p:spPr>
            <a:xfrm>
              <a:off x="10947338" y="3102260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0070C0"/>
                  </a:solidFill>
                  <a:latin typeface="Rockwell Extra Bold" panose="02060903040505020403" pitchFamily="18" charset="0"/>
                  <a:cs typeface="Forte Forward" panose="020B0604020202020204" pitchFamily="2" charset="0"/>
                </a:rPr>
                <a:t>OGWG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91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BF7A1D8-3C7E-7D5D-5446-2946AE1AB03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6099822-108B-8F1A-693F-FFBADD7DAC0E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EB9AA56-82B8-CCCC-A5D4-59BBA8D5EE6D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35C450-87B1-0B42-2417-F8A285438697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9A32EF-60BE-8F65-C89F-AD1E9535ED41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2B41A6F-3973-5244-D38C-DA97E7F2080D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56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73074E8-0A44-9D57-6AE4-4939EE9E2C8C}"/>
              </a:ext>
            </a:extLst>
          </p:cNvPr>
          <p:cNvSpPr/>
          <p:nvPr userDrawn="1"/>
        </p:nvSpPr>
        <p:spPr>
          <a:xfrm>
            <a:off x="-7257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8D81498-256B-1148-048F-83BF37D6C2DD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0DAF93-CD9C-5032-DBA2-6070246307DF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4BAC27-8E60-618A-827A-E0713C20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8185E0-FC41-53D2-7B2A-3CD0BB2DB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E31A12E-A726-31EE-B6BF-F2F8182A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6FA10A-4E46-07D6-769C-70D498B46AA6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B5EAB097-D553-6AB9-92DA-98CE3DBE7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8152" y="5289267"/>
            <a:ext cx="2382551" cy="1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0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BF7A1D8-3C7E-7D5D-5446-2946AE1AB03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6099822-108B-8F1A-693F-FFBADD7DAC0E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EB9AA56-82B8-CCCC-A5D4-59BBA8D5EE6D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35C450-87B1-0B42-2417-F8A285438697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9A32EF-60BE-8F65-C89F-AD1E9535ED41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2B41A6F-3973-5244-D38C-DA97E7F2080D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324D1F9-1259-6165-30C4-94AE93045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5331" y="5296799"/>
            <a:ext cx="2382551" cy="1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28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4D954B-40A5-88A3-A61B-3CF96C199B5C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E83CB-C195-2456-8788-E4E69894AAF9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50A04-E387-5168-71A5-DEA933111D62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BED353-CA9B-9C2E-27DE-18BA1478758D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37A90-1734-7C28-FE6F-BC85456ADC38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C876659-82A8-0490-1A95-C9165FA74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4237" y="5289266"/>
            <a:ext cx="2382551" cy="1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66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293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10F2DAA-8A75-5536-462E-132138ADC0C7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7284180-D69B-ABEB-EA06-728E5785198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D37DAB5-848E-55AB-97D5-BFE614FF52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9449" y="5282009"/>
            <a:ext cx="2382551" cy="1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8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74391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75979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763016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7" y="-2784"/>
            <a:ext cx="2948670" cy="6788213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1537" y="0"/>
            <a:ext cx="1401565" cy="4886222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7" y="3585029"/>
            <a:ext cx="2948669" cy="2866572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68672" y="3601554"/>
            <a:ext cx="1374431" cy="13782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84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B59A00-1A4C-F950-E18F-BE18E0ABEA08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4DC927-7C40-34B9-B98A-878F0B348C2C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DD29CB-A4EA-597F-87ED-298BD3A87CA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F20C59-CE43-1063-C0A5-CAEA4DCAE6B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35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AE3DC-0F46-8615-7437-ACA37FC5FC9D}"/>
              </a:ext>
            </a:extLst>
          </p:cNvPr>
          <p:cNvSpPr/>
          <p:nvPr/>
        </p:nvSpPr>
        <p:spPr>
          <a:xfrm>
            <a:off x="3456030" y="0"/>
            <a:ext cx="8735969" cy="688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30" y="89546"/>
            <a:ext cx="869707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65550" y="6561900"/>
            <a:ext cx="987552" cy="274320"/>
          </a:xfrm>
          <a:prstGeom prst="rect">
            <a:avLst/>
          </a:prstGeo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73904A6-7285-AD7B-5307-CFE646545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21" y="5061691"/>
            <a:ext cx="1450234" cy="1450234"/>
          </a:xfrm>
          <a:prstGeom prst="rect">
            <a:avLst/>
          </a:prstGeom>
        </p:spPr>
      </p:pic>
      <p:sp>
        <p:nvSpPr>
          <p:cNvPr id="8" name="Image 0" descr="preencoded.png">
            <a:extLst>
              <a:ext uri="{FF2B5EF4-FFF2-40B4-BE49-F238E27FC236}">
                <a16:creationId xmlns:a16="http://schemas.microsoft.com/office/drawing/2014/main" id="{8881C297-D9E4-9B5A-508E-A2EF286CA28F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E4A903D1-0A1A-9AAA-EF64-301339564D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92058BF9-6CC1-6B92-7CEB-37031BB5AE42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4" name="Image 6" descr="preencoded.png">
            <a:extLst>
              <a:ext uri="{FF2B5EF4-FFF2-40B4-BE49-F238E27FC236}">
                <a16:creationId xmlns:a16="http://schemas.microsoft.com/office/drawing/2014/main" id="{6C39D17C-750F-D447-B4CB-7A601538B2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28E448-755A-1943-F89B-3FA5EF44DCC6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22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Image 0" descr="preencoded.png">
            <a:extLst>
              <a:ext uri="{FF2B5EF4-FFF2-40B4-BE49-F238E27FC236}">
                <a16:creationId xmlns:a16="http://schemas.microsoft.com/office/drawing/2014/main" id="{095538A6-62A8-24DC-3F03-C697D639A9C9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7AD207F-3F19-9CD4-3CFE-8DEA4A84F5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B7EF9FB-7CB7-DB7A-EC38-460F1C616410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Image 5" descr="preencoded.png">
            <a:extLst>
              <a:ext uri="{FF2B5EF4-FFF2-40B4-BE49-F238E27FC236}">
                <a16:creationId xmlns:a16="http://schemas.microsoft.com/office/drawing/2014/main" id="{9327E528-B59A-EFD1-203E-5251582159AA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8" name="Image 6" descr="preencoded.png">
            <a:extLst>
              <a:ext uri="{FF2B5EF4-FFF2-40B4-BE49-F238E27FC236}">
                <a16:creationId xmlns:a16="http://schemas.microsoft.com/office/drawing/2014/main" id="{8FC8396A-7A9A-535E-6EE4-0C6FEC355B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6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39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38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DEF0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5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51096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06" y="45816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9301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7ABC2-A74F-8912-1DD9-7EF3CBA4CAF1}"/>
              </a:ext>
            </a:extLst>
          </p:cNvPr>
          <p:cNvSpPr/>
          <p:nvPr userDrawn="1"/>
        </p:nvSpPr>
        <p:spPr>
          <a:xfrm>
            <a:off x="0" y="0"/>
            <a:ext cx="1220530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9CBD5A-D321-DCC0-B4CF-E9BF09F627CD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30D77BDD-C2B9-3D0B-45F8-7A564D0AB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DAEEB09-E5C0-05D3-45BD-877C56C94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CAE7E-0008-78DB-BB26-52FC9AC7319A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F9384C8-C76D-B42F-DFBB-38A1E23FA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F614431-24A2-E016-EBC0-481B2BBBB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2174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C246A2-945C-3289-F730-2301BFADE9B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20530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9D8A274-4A6E-868B-7CC5-4FD3F89BE3D1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reeform: Shape 4" descr="preencoded.png">
            <a:extLst>
              <a:ext uri="{FF2B5EF4-FFF2-40B4-BE49-F238E27FC236}">
                <a16:creationId xmlns:a16="http://schemas.microsoft.com/office/drawing/2014/main" id="{C5D9AA2F-A914-411D-0AA7-7A0C278E42E0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Image 2" descr="preencoded.png">
            <a:extLst>
              <a:ext uri="{FF2B5EF4-FFF2-40B4-BE49-F238E27FC236}">
                <a16:creationId xmlns:a16="http://schemas.microsoft.com/office/drawing/2014/main" id="{71F99263-1859-8E58-71FE-5031016E2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24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990120-F383-5213-DC59-9C82CBD114A6}"/>
              </a:ext>
            </a:extLst>
          </p:cNvPr>
          <p:cNvSpPr/>
          <p:nvPr userDrawn="1"/>
        </p:nvSpPr>
        <p:spPr>
          <a:xfrm>
            <a:off x="0" y="0"/>
            <a:ext cx="1220530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48F0AE2-69EE-E5B2-2B63-061F05EBCB70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reeform 70">
            <a:extLst>
              <a:ext uri="{FF2B5EF4-FFF2-40B4-BE49-F238E27FC236}">
                <a16:creationId xmlns:a16="http://schemas.microsoft.com/office/drawing/2014/main" id="{9102246D-7BDD-D6C1-9007-F269A3219B1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 70">
            <a:extLst>
              <a:ext uri="{FF2B5EF4-FFF2-40B4-BE49-F238E27FC236}">
                <a16:creationId xmlns:a16="http://schemas.microsoft.com/office/drawing/2014/main" id="{5EC25BCE-992C-A7F4-AF1F-618EC54C264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573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31718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424704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20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2F77AC-816D-DFC2-D082-9B887D8DD336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38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941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1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990120-F383-5213-DC59-9C82CBD114A6}"/>
              </a:ext>
            </a:extLst>
          </p:cNvPr>
          <p:cNvSpPr/>
          <p:nvPr userDrawn="1"/>
        </p:nvSpPr>
        <p:spPr>
          <a:xfrm>
            <a:off x="0" y="0"/>
            <a:ext cx="1220530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48F0AE2-69EE-E5B2-2B63-061F05EBCB70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reeform 70">
            <a:extLst>
              <a:ext uri="{FF2B5EF4-FFF2-40B4-BE49-F238E27FC236}">
                <a16:creationId xmlns:a16="http://schemas.microsoft.com/office/drawing/2014/main" id="{9102246D-7BDD-D6C1-9007-F269A3219B1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 70">
            <a:extLst>
              <a:ext uri="{FF2B5EF4-FFF2-40B4-BE49-F238E27FC236}">
                <a16:creationId xmlns:a16="http://schemas.microsoft.com/office/drawing/2014/main" id="{5EC25BCE-992C-A7F4-AF1F-618EC54C264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3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899A47-DB0F-DB30-DAEE-1DA1B2F30CE8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</p:spTree>
    <p:extLst>
      <p:ext uri="{BB962C8B-B14F-4D97-AF65-F5344CB8AC3E}">
        <p14:creationId xmlns:p14="http://schemas.microsoft.com/office/powerpoint/2010/main" val="125443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959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63" r:id="rId21"/>
    <p:sldLayoutId id="2147483664" r:id="rId22"/>
    <p:sldLayoutId id="2147483667" r:id="rId23"/>
    <p:sldLayoutId id="2147483668" r:id="rId24"/>
    <p:sldLayoutId id="2147483669" r:id="rId25"/>
    <p:sldLayoutId id="2147483673" r:id="rId26"/>
    <p:sldLayoutId id="2147483670" r:id="rId27"/>
    <p:sldLayoutId id="2147483671" r:id="rId28"/>
    <p:sldLayoutId id="2147483655" r:id="rId29"/>
    <p:sldLayoutId id="2147483674" r:id="rId30"/>
    <p:sldLayoutId id="2147483654" r:id="rId31"/>
  </p:sldLayoutIdLst>
  <p:hf hdr="0" ft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</p:sldLayoutIdLst>
  <p:hf hdr="0" ft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jp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jpg"/><Relationship Id="rId22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533" y="2373714"/>
            <a:ext cx="6807200" cy="122529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Report: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2022 OGWG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Annual Survey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7814" y="5537340"/>
            <a:ext cx="5522638" cy="87890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WRAP Technical Steering Committee </a:t>
            </a:r>
          </a:p>
          <a:p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October 25, 2023​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548703-85AA-9213-3024-6563D62B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42" y="1352000"/>
            <a:ext cx="9481233" cy="5254921"/>
          </a:xfrm>
        </p:spPr>
        <p:txBody>
          <a:bodyPr/>
          <a:lstStyle/>
          <a:p>
            <a:r>
              <a:rPr lang="en-US" sz="2200" b="1" dirty="0">
                <a:solidFill>
                  <a:srgbClr val="21458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Why: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Gather information from OGWG membership to help guide the workgroup’s focus. </a:t>
            </a:r>
            <a:endParaRPr lang="en-US" sz="2200" dirty="0">
              <a:solidFill>
                <a:srgbClr val="21458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2200" b="1" dirty="0">
              <a:solidFill>
                <a:srgbClr val="21458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2145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Developed an inclusive survey that considered expertise, program approaches, cultural needs, and agency requirements across all WRAP member agencies (Tribal, state, local, and federal)</a:t>
            </a: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Survey Topics:</a:t>
            </a:r>
          </a:p>
          <a:p>
            <a:pPr marL="457200" indent="-457200">
              <a:buAutoNum type="arabicParenR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Oil and gas air quality management</a:t>
            </a:r>
          </a:p>
          <a:p>
            <a:pPr marL="457200" indent="-457200">
              <a:buAutoNum type="arabicParenR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Emissions inventories</a:t>
            </a:r>
          </a:p>
          <a:p>
            <a:pPr marL="457200" indent="-457200">
              <a:buAutoNum type="arabicParenR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Regulation and implementation</a:t>
            </a:r>
          </a:p>
          <a:p>
            <a:endParaRPr lang="en-US" sz="2200" b="1" dirty="0">
              <a:solidFill>
                <a:srgbClr val="21458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2145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Summer 2022 – Summer 2023</a:t>
            </a:r>
            <a:endParaRPr lang="en-US" sz="2200" b="1" dirty="0">
              <a:solidFill>
                <a:srgbClr val="214586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AutoNum type="arabicParenR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0"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rgbClr val="21458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/>
            <a:endParaRPr lang="en-US" sz="2200" b="1" dirty="0">
              <a:solidFill>
                <a:srgbClr val="21458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E7F3B-7896-34AE-D638-62F37C64F6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677" y="6474121"/>
            <a:ext cx="780181" cy="30741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989B21-21A8-7C11-ABE4-F35693F5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4586"/>
                </a:solidFill>
              </a:rPr>
              <a:t>The 3 W’s:</a:t>
            </a:r>
          </a:p>
        </p:txBody>
      </p:sp>
    </p:spTree>
    <p:extLst>
      <p:ext uri="{BB962C8B-B14F-4D97-AF65-F5344CB8AC3E}">
        <p14:creationId xmlns:p14="http://schemas.microsoft.com/office/powerpoint/2010/main" val="6821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2973F08-E475-FDA7-A465-F55889594FE3}"/>
              </a:ext>
            </a:extLst>
          </p:cNvPr>
          <p:cNvSpPr/>
          <p:nvPr/>
        </p:nvSpPr>
        <p:spPr>
          <a:xfrm>
            <a:off x="9906000" y="5372099"/>
            <a:ext cx="2286000" cy="1421899"/>
          </a:xfrm>
          <a:prstGeom prst="rect">
            <a:avLst/>
          </a:prstGeom>
          <a:solidFill>
            <a:srgbClr val="DEF0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E7F3B-7896-34AE-D638-62F37C64F6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3825"/>
            <a:ext cx="779463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B98DDAC-75FF-6DB1-28A5-6A9C1B976D3C}"/>
              </a:ext>
            </a:extLst>
          </p:cNvPr>
          <p:cNvGrpSpPr/>
          <p:nvPr/>
        </p:nvGrpSpPr>
        <p:grpSpPr>
          <a:xfrm>
            <a:off x="1940092" y="760340"/>
            <a:ext cx="4647601" cy="1787939"/>
            <a:chOff x="1390603" y="3874475"/>
            <a:chExt cx="4647601" cy="17879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236A600-85B5-0B01-FEA5-718A80065243}"/>
                </a:ext>
              </a:extLst>
            </p:cNvPr>
            <p:cNvSpPr/>
            <p:nvPr/>
          </p:nvSpPr>
          <p:spPr>
            <a:xfrm>
              <a:off x="1390603" y="3874475"/>
              <a:ext cx="4647601" cy="1787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0C1799-3794-AB0A-773F-8A1D1F3B1500}"/>
                </a:ext>
              </a:extLst>
            </p:cNvPr>
            <p:cNvGrpSpPr/>
            <p:nvPr/>
          </p:nvGrpSpPr>
          <p:grpSpPr>
            <a:xfrm>
              <a:off x="1604221" y="4357650"/>
              <a:ext cx="4144039" cy="1176773"/>
              <a:chOff x="1332298" y="1689119"/>
              <a:chExt cx="5430758" cy="1422573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C17215E-2AE5-226E-99CF-4AFAA4D37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32298" y="1814832"/>
                <a:ext cx="1344858" cy="1171147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CFDBE27B-24DF-DBAF-718F-A1B62B26B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19692" y="1814831"/>
                <a:ext cx="1085744" cy="1296861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AAEA536A-5C17-A372-5883-9B66D75E3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91412" y="1689119"/>
                <a:ext cx="1044536" cy="1359974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A1B28EC8-B41D-E546-ECDC-1AD17A90A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93147" y="1814830"/>
                <a:ext cx="1169909" cy="1296861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E28A47-8BCA-924A-0061-5F80C6AF2C5E}"/>
                </a:ext>
              </a:extLst>
            </p:cNvPr>
            <p:cNvSpPr txBox="1"/>
            <p:nvPr/>
          </p:nvSpPr>
          <p:spPr>
            <a:xfrm>
              <a:off x="2238168" y="3926764"/>
              <a:ext cx="28761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Federal Land Managers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901AD00-B0EF-0CB0-5627-6B740CDD5F15}"/>
              </a:ext>
            </a:extLst>
          </p:cNvPr>
          <p:cNvGrpSpPr/>
          <p:nvPr/>
        </p:nvGrpSpPr>
        <p:grpSpPr>
          <a:xfrm>
            <a:off x="7110526" y="867733"/>
            <a:ext cx="3702011" cy="1532031"/>
            <a:chOff x="6885768" y="3840068"/>
            <a:chExt cx="3702011" cy="153203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1BAF09-F880-12D3-6D96-BCCC2F1A7835}"/>
                </a:ext>
              </a:extLst>
            </p:cNvPr>
            <p:cNvSpPr/>
            <p:nvPr/>
          </p:nvSpPr>
          <p:spPr>
            <a:xfrm>
              <a:off x="6885768" y="3840068"/>
              <a:ext cx="3702011" cy="1532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DD2ED92-8082-53C2-6858-EBEEA10B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93143" y="4537368"/>
              <a:ext cx="1783403" cy="54778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40B7D4-E335-49D4-2914-728FBBFC66BE}"/>
                </a:ext>
              </a:extLst>
            </p:cNvPr>
            <p:cNvSpPr txBox="1"/>
            <p:nvPr/>
          </p:nvSpPr>
          <p:spPr>
            <a:xfrm>
              <a:off x="7163055" y="3926764"/>
              <a:ext cx="33977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EPA HQ, Regions 6, 8, &amp; 9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8D9F4F-52A2-0353-0E03-4DDBA0EF458E}"/>
              </a:ext>
            </a:extLst>
          </p:cNvPr>
          <p:cNvGrpSpPr/>
          <p:nvPr/>
        </p:nvGrpSpPr>
        <p:grpSpPr>
          <a:xfrm>
            <a:off x="8151269" y="3222849"/>
            <a:ext cx="3571422" cy="2206762"/>
            <a:chOff x="7953375" y="3384413"/>
            <a:chExt cx="3571422" cy="220676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326E265-B567-C0CA-A405-8F2EBFDDB9BD}"/>
                </a:ext>
              </a:extLst>
            </p:cNvPr>
            <p:cNvSpPr/>
            <p:nvPr/>
          </p:nvSpPr>
          <p:spPr>
            <a:xfrm>
              <a:off x="7953375" y="3396069"/>
              <a:ext cx="3571422" cy="2195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DC4D48-E537-90EE-04B5-F3AB2818A14B}"/>
                </a:ext>
              </a:extLst>
            </p:cNvPr>
            <p:cNvSpPr txBox="1"/>
            <p:nvPr/>
          </p:nvSpPr>
          <p:spPr>
            <a:xfrm>
              <a:off x="9114242" y="3384413"/>
              <a:ext cx="13795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Tribes (2)</a:t>
              </a:r>
            </a:p>
          </p:txBody>
        </p:sp>
        <p:pic>
          <p:nvPicPr>
            <p:cNvPr id="32" name="Picture 31" descr="A logo of a person holding a globe&#10;&#10;Description automatically generated">
              <a:extLst>
                <a:ext uri="{FF2B5EF4-FFF2-40B4-BE49-F238E27FC236}">
                  <a16:creationId xmlns:a16="http://schemas.microsoft.com/office/drawing/2014/main" id="{1E99730B-3486-42F4-43D2-C4C1B1E31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067400" y="3855447"/>
              <a:ext cx="1193999" cy="1524000"/>
            </a:xfrm>
            <a:prstGeom prst="rect">
              <a:avLst/>
            </a:prstGeom>
          </p:spPr>
        </p:pic>
        <p:pic>
          <p:nvPicPr>
            <p:cNvPr id="34" name="Picture 33" descr="A logo of a native american tribe&#10;&#10;Description automatically generated">
              <a:extLst>
                <a:ext uri="{FF2B5EF4-FFF2-40B4-BE49-F238E27FC236}">
                  <a16:creationId xmlns:a16="http://schemas.microsoft.com/office/drawing/2014/main" id="{D6CB2938-EE9F-06E3-B4C1-8C34F537C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37391" y="3872211"/>
              <a:ext cx="1517226" cy="152400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0DD708-A4A8-E21D-0CD7-26A0859DEC34}"/>
              </a:ext>
            </a:extLst>
          </p:cNvPr>
          <p:cNvGrpSpPr/>
          <p:nvPr/>
        </p:nvGrpSpPr>
        <p:grpSpPr>
          <a:xfrm>
            <a:off x="564287" y="3085375"/>
            <a:ext cx="6967857" cy="2553891"/>
            <a:chOff x="522945" y="3368219"/>
            <a:chExt cx="6967857" cy="255389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B12F6E4-45CC-A015-CA9D-11FC3788B90A}"/>
                </a:ext>
              </a:extLst>
            </p:cNvPr>
            <p:cNvSpPr/>
            <p:nvPr/>
          </p:nvSpPr>
          <p:spPr>
            <a:xfrm>
              <a:off x="522945" y="3368219"/>
              <a:ext cx="6967857" cy="2553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A logo for a company&#10;&#10;Description automatically generated">
              <a:extLst>
                <a:ext uri="{FF2B5EF4-FFF2-40B4-BE49-F238E27FC236}">
                  <a16:creationId xmlns:a16="http://schemas.microsoft.com/office/drawing/2014/main" id="{4A35736B-5266-D979-3BD5-509BF8C24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11427" b="12854"/>
            <a:stretch/>
          </p:blipFill>
          <p:spPr>
            <a:xfrm>
              <a:off x="5707888" y="4801874"/>
              <a:ext cx="1471478" cy="1015164"/>
            </a:xfrm>
            <a:prstGeom prst="rect">
              <a:avLst/>
            </a:prstGeom>
          </p:spPr>
        </p:pic>
        <p:pic>
          <p:nvPicPr>
            <p:cNvPr id="18" name="Picture 17" descr="A logo with text and a person in a hat&#10;&#10;Description automatically generated with medium confidence">
              <a:extLst>
                <a:ext uri="{FF2B5EF4-FFF2-40B4-BE49-F238E27FC236}">
                  <a16:creationId xmlns:a16="http://schemas.microsoft.com/office/drawing/2014/main" id="{DCEF511E-1AFE-AA8F-453A-5A956310E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15581" y="3818185"/>
              <a:ext cx="1785500" cy="991944"/>
            </a:xfrm>
            <a:prstGeom prst="rect">
              <a:avLst/>
            </a:prstGeom>
          </p:spPr>
        </p:pic>
        <p:pic>
          <p:nvPicPr>
            <p:cNvPr id="20" name="Picture 19" descr="A group of logos with trees and mountains&#10;&#10;Description automatically generated">
              <a:extLst>
                <a:ext uri="{FF2B5EF4-FFF2-40B4-BE49-F238E27FC236}">
                  <a16:creationId xmlns:a16="http://schemas.microsoft.com/office/drawing/2014/main" id="{A5718960-3A68-C7D5-1939-350E74ED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38603" y="3877857"/>
              <a:ext cx="1266098" cy="991944"/>
            </a:xfrm>
            <a:prstGeom prst="rect">
              <a:avLst/>
            </a:prstGeom>
          </p:spPr>
        </p:pic>
        <p:pic>
          <p:nvPicPr>
            <p:cNvPr id="22" name="Picture 21" descr="A blue and white logo&#10;&#10;Description automatically generated">
              <a:extLst>
                <a:ext uri="{FF2B5EF4-FFF2-40B4-BE49-F238E27FC236}">
                  <a16:creationId xmlns:a16="http://schemas.microsoft.com/office/drawing/2014/main" id="{EC373C60-F56D-1EA8-64F6-7E5B3BEF1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960761" y="4069661"/>
              <a:ext cx="1266099" cy="596267"/>
            </a:xfrm>
            <a:prstGeom prst="rect">
              <a:avLst/>
            </a:prstGeom>
          </p:spPr>
        </p:pic>
        <p:pic>
          <p:nvPicPr>
            <p:cNvPr id="24" name="Picture 23" descr="A logo of a city&#10;&#10;Description automatically generated">
              <a:extLst>
                <a:ext uri="{FF2B5EF4-FFF2-40B4-BE49-F238E27FC236}">
                  <a16:creationId xmlns:a16="http://schemas.microsoft.com/office/drawing/2014/main" id="{B1C893C2-E77E-B01D-65E3-371C5711D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65985" y="3802099"/>
              <a:ext cx="1038682" cy="1030563"/>
            </a:xfrm>
            <a:prstGeom prst="rect">
              <a:avLst/>
            </a:prstGeom>
          </p:spPr>
        </p:pic>
        <p:pic>
          <p:nvPicPr>
            <p:cNvPr id="26" name="Picture 25" descr="A close-up of a logo&#10;&#10;Description automatically generated">
              <a:extLst>
                <a:ext uri="{FF2B5EF4-FFF2-40B4-BE49-F238E27FC236}">
                  <a16:creationId xmlns:a16="http://schemas.microsoft.com/office/drawing/2014/main" id="{A6E7EE63-DA45-7356-1493-7978AB8E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06270" y="5022091"/>
              <a:ext cx="2531122" cy="761193"/>
            </a:xfrm>
            <a:prstGeom prst="rect">
              <a:avLst/>
            </a:prstGeom>
          </p:spPr>
        </p:pic>
        <p:pic>
          <p:nvPicPr>
            <p:cNvPr id="28" name="Picture 27" descr="Blue text on a white background&#10;&#10;Description automatically generated">
              <a:extLst>
                <a:ext uri="{FF2B5EF4-FFF2-40B4-BE49-F238E27FC236}">
                  <a16:creationId xmlns:a16="http://schemas.microsoft.com/office/drawing/2014/main" id="{0AE68B3E-FFD2-FCED-3B2A-278771B2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04816" y="5022091"/>
              <a:ext cx="2035649" cy="716247"/>
            </a:xfrm>
            <a:prstGeom prst="rect">
              <a:avLst/>
            </a:prstGeom>
          </p:spPr>
        </p:pic>
        <p:pic>
          <p:nvPicPr>
            <p:cNvPr id="56" name="Picture 55" descr="A logo of the state of alaska&#10;&#10;Description automatically generated">
              <a:extLst>
                <a:ext uri="{FF2B5EF4-FFF2-40B4-BE49-F238E27FC236}">
                  <a16:creationId xmlns:a16="http://schemas.microsoft.com/office/drawing/2014/main" id="{E9E220E2-6FB8-11C2-41EE-F4B4877B5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21702" y="3808138"/>
              <a:ext cx="1107159" cy="1107159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70996CF-B105-35C4-A8A9-E3C3F2F5601E}"/>
                </a:ext>
              </a:extLst>
            </p:cNvPr>
            <p:cNvSpPr txBox="1"/>
            <p:nvPr/>
          </p:nvSpPr>
          <p:spPr>
            <a:xfrm>
              <a:off x="3380222" y="3459080"/>
              <a:ext cx="13795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States (8)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5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7AC3A0-F5DC-490A-AC52-376CD55A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64" y="181864"/>
            <a:ext cx="10127436" cy="768096"/>
          </a:xfrm>
        </p:spPr>
        <p:txBody>
          <a:bodyPr/>
          <a:lstStyle/>
          <a:p>
            <a:r>
              <a:rPr lang="en-US" dirty="0">
                <a:solidFill>
                  <a:srgbClr val="214586"/>
                </a:solidFill>
              </a:rPr>
              <a:t>key takeaways</a:t>
            </a:r>
            <a:br>
              <a:rPr lang="en-US" sz="3200" dirty="0">
                <a:solidFill>
                  <a:srgbClr val="214586"/>
                </a:solidFill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Needs Related to Oil and Gas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548703-85AA-9213-3024-6563D62B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12" y="1434164"/>
            <a:ext cx="11313388" cy="5080936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states and FLMS indicated a need to analyze basic data for their jurisdictions' upstream/midstream sectors. </a:t>
            </a:r>
          </a:p>
          <a:p>
            <a:pPr marL="342900" marR="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top needs shared amongst states included: </a:t>
            </a: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operator surveys about engines, equipment, and practices </a:t>
            </a:r>
          </a:p>
          <a:p>
            <a:pPr marL="800100" marR="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resources for data collection and analysis </a:t>
            </a:r>
          </a:p>
          <a:p>
            <a:pPr marL="800100" marR="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O&amp;G needs from all groups included:</a:t>
            </a:r>
          </a:p>
          <a:p>
            <a:pPr marL="800100" marR="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BIL funding has made inspection, monitoring, plugging, and reclamation of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abandoned and orphaned O&amp;G wells a top priority</a:t>
            </a:r>
          </a:p>
          <a:p>
            <a:pPr marL="800100" marR="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 to address new methane tracking/inventorying</a:t>
            </a:r>
          </a:p>
          <a:p>
            <a:pPr marL="800100" marR="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coordination on emissions inventories</a:t>
            </a:r>
          </a:p>
          <a:p>
            <a:pPr marL="800100" marR="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FWS is interested in analyzing how O&amp;G emissions affect deposition to land and water</a:t>
            </a:r>
          </a:p>
          <a:p>
            <a:pPr marL="800100" marR="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Reviewing proposed federal and state rules in a consultation capacity </a:t>
            </a:r>
          </a:p>
          <a:p>
            <a:pPr marL="742950" marR="0" lvl="1" indent="-28575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8975" lvl="1" indent="-231775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/>
            <a:endParaRPr lang="en-US" sz="2200" b="1" dirty="0">
              <a:solidFill>
                <a:srgbClr val="21458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E7F3B-7896-34AE-D638-62F37C64F6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677" y="6474121"/>
            <a:ext cx="780181" cy="30741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824F-DFA5-26A0-E7F0-D1A9198F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18156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214586"/>
                </a:solidFill>
              </a:rPr>
              <a:t>Informing Future Work</a:t>
            </a:r>
          </a:p>
        </p:txBody>
      </p:sp>
    </p:spTree>
    <p:extLst>
      <p:ext uri="{BB962C8B-B14F-4D97-AF65-F5344CB8AC3E}">
        <p14:creationId xmlns:p14="http://schemas.microsoft.com/office/powerpoint/2010/main" val="17923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7AC3A0-F5DC-490A-AC52-376CD55A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64" y="181864"/>
            <a:ext cx="10737036" cy="768096"/>
          </a:xfrm>
        </p:spPr>
        <p:txBody>
          <a:bodyPr/>
          <a:lstStyle/>
          <a:p>
            <a:r>
              <a:rPr lang="en-US" sz="4400" dirty="0">
                <a:solidFill>
                  <a:srgbClr val="214586"/>
                </a:solidFill>
              </a:rPr>
              <a:t>Ways WRAP Can Provide Support</a:t>
            </a:r>
            <a:br>
              <a:rPr lang="en-US" sz="3200" dirty="0">
                <a:solidFill>
                  <a:srgbClr val="214586"/>
                </a:solidFill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548703-85AA-9213-3024-6563D62B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64" y="1091263"/>
            <a:ext cx="10737036" cy="5382857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Emissions management and help in addressing proposed federal rules</a:t>
            </a:r>
          </a:p>
          <a:p>
            <a:pPr marR="0" lvl="0">
              <a:spcBef>
                <a:spcPts val="0"/>
              </a:spcBef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groups emphasized the following:</a:t>
            </a:r>
          </a:p>
          <a:p>
            <a:pPr marR="0" lvl="0">
              <a:spcBef>
                <a:spcPts val="0"/>
              </a:spcBef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Grants for regional work and contractor-supported analysis. </a:t>
            </a:r>
          </a:p>
          <a:p>
            <a:pPr marL="742950" marR="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the Intermountain West Data Warehouse (IWDW) </a:t>
            </a:r>
          </a:p>
          <a:p>
            <a:pPr marL="742950" marR="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 on emissions inventory work </a:t>
            </a:r>
          </a:p>
          <a:p>
            <a:pPr marL="742950" marR="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Surveys, technical virtual meeting discussions, training, &amp; workshops</a:t>
            </a:r>
          </a:p>
          <a:p>
            <a:pPr marL="742950" marR="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Coordination on oil and gas modeling, planning, methodology,  &amp; field studies 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Being a regional voice on proposed rules/actions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States agreed that learning from other states' experiences and efforts to address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oil and gas sources are essential.</a:t>
            </a:r>
          </a:p>
          <a:p>
            <a:pPr marL="688975" lvl="1" indent="-231775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/>
            <a:endParaRPr lang="en-US" sz="2200" b="1" dirty="0">
              <a:solidFill>
                <a:srgbClr val="21458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E7F3B-7896-34AE-D638-62F37C64F6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677" y="6474121"/>
            <a:ext cx="780181" cy="30741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7AC3A0-F5DC-490A-AC52-376CD55A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64" y="181864"/>
            <a:ext cx="10737036" cy="768096"/>
          </a:xfrm>
        </p:spPr>
        <p:txBody>
          <a:bodyPr/>
          <a:lstStyle/>
          <a:p>
            <a:r>
              <a:rPr lang="en-US" dirty="0">
                <a:solidFill>
                  <a:srgbClr val="214586"/>
                </a:solidFill>
              </a:rPr>
              <a:t>Timeline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E7F3B-7896-34AE-D638-62F37C64F6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677" y="6474121"/>
            <a:ext cx="780181" cy="30741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9AEC70-3C25-D6D2-F984-E375F52D843F}"/>
              </a:ext>
            </a:extLst>
          </p:cNvPr>
          <p:cNvGrpSpPr/>
          <p:nvPr/>
        </p:nvGrpSpPr>
        <p:grpSpPr>
          <a:xfrm>
            <a:off x="-59782" y="1580238"/>
            <a:ext cx="9803857" cy="4230617"/>
            <a:chOff x="-288536" y="1342575"/>
            <a:chExt cx="10331576" cy="5966857"/>
          </a:xfrm>
        </p:grpSpPr>
        <p:sp>
          <p:nvSpPr>
            <p:cNvPr id="10" name="AutoShape 2">
              <a:extLst>
                <a:ext uri="{FF2B5EF4-FFF2-40B4-BE49-F238E27FC236}">
                  <a16:creationId xmlns:a16="http://schemas.microsoft.com/office/drawing/2014/main" id="{44F0729B-8710-6090-C32F-1E74CBFC0F0D}"/>
                </a:ext>
              </a:extLst>
            </p:cNvPr>
            <p:cNvSpPr/>
            <p:nvPr/>
          </p:nvSpPr>
          <p:spPr>
            <a:xfrm>
              <a:off x="325066" y="4047275"/>
              <a:ext cx="9103468" cy="0"/>
            </a:xfrm>
            <a:prstGeom prst="line">
              <a:avLst/>
            </a:prstGeom>
            <a:ln w="47625" cap="rnd">
              <a:solidFill>
                <a:srgbClr val="214586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9B2647F5-620A-DDD9-10C5-6377733262A3}"/>
                </a:ext>
              </a:extLst>
            </p:cNvPr>
            <p:cNvSpPr/>
            <p:nvPr/>
          </p:nvSpPr>
          <p:spPr>
            <a:xfrm flipV="1">
              <a:off x="755332" y="3969575"/>
              <a:ext cx="0" cy="1658112"/>
            </a:xfrm>
            <a:prstGeom prst="line">
              <a:avLst/>
            </a:prstGeom>
            <a:ln w="47625" cap="rnd">
              <a:solidFill>
                <a:srgbClr val="214586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D547B459-D7EC-37B5-F1CB-64EE0C5D7DA9}"/>
                </a:ext>
              </a:extLst>
            </p:cNvPr>
            <p:cNvSpPr txBox="1"/>
            <p:nvPr/>
          </p:nvSpPr>
          <p:spPr>
            <a:xfrm>
              <a:off x="-288536" y="5750826"/>
              <a:ext cx="2211169" cy="37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0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4" b="0" i="1" u="none" strike="noStrike" kern="1200" cap="none" spc="126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FEBRUARY 2022</a:t>
              </a: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1829881A-4D06-FB01-D9D2-A986A520011A}"/>
                </a:ext>
              </a:extLst>
            </p:cNvPr>
            <p:cNvSpPr txBox="1"/>
            <p:nvPr/>
          </p:nvSpPr>
          <p:spPr>
            <a:xfrm>
              <a:off x="-224314" y="6234084"/>
              <a:ext cx="2041920" cy="655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98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Kicked off Survey Effort</a:t>
              </a:r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6535F2EA-4DAF-9367-6802-E152E7D25CA4}"/>
                </a:ext>
              </a:extLst>
            </p:cNvPr>
            <p:cNvSpPr/>
            <p:nvPr/>
          </p:nvSpPr>
          <p:spPr>
            <a:xfrm flipV="1">
              <a:off x="3455407" y="3969575"/>
              <a:ext cx="0" cy="1658111"/>
            </a:xfrm>
            <a:prstGeom prst="line">
              <a:avLst/>
            </a:prstGeom>
            <a:ln w="47625" cap="rnd">
              <a:solidFill>
                <a:srgbClr val="214586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E54EED7A-0F13-A8F4-3827-39C71B0EEBF7}"/>
                </a:ext>
              </a:extLst>
            </p:cNvPr>
            <p:cNvSpPr txBox="1"/>
            <p:nvPr/>
          </p:nvSpPr>
          <p:spPr>
            <a:xfrm>
              <a:off x="2465727" y="5724794"/>
              <a:ext cx="2211169" cy="37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0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4" b="0" i="1" u="none" strike="noStrike" kern="1200" cap="none" spc="126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FALL 2022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6D92802C-9E31-BBBE-306E-67F3B956278C}"/>
                </a:ext>
              </a:extLst>
            </p:cNvPr>
            <p:cNvSpPr txBox="1"/>
            <p:nvPr/>
          </p:nvSpPr>
          <p:spPr>
            <a:xfrm>
              <a:off x="2598778" y="6262257"/>
              <a:ext cx="2041920" cy="65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98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Evaluated and Compiled Results</a:t>
              </a: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F0D95472-C85A-2FCE-7C82-536625A05518}"/>
                </a:ext>
              </a:extLst>
            </p:cNvPr>
            <p:cNvSpPr/>
            <p:nvPr/>
          </p:nvSpPr>
          <p:spPr>
            <a:xfrm flipV="1">
              <a:off x="6150463" y="3969575"/>
              <a:ext cx="0" cy="1658111"/>
            </a:xfrm>
            <a:prstGeom prst="line">
              <a:avLst/>
            </a:prstGeom>
            <a:ln w="47625" cap="rnd">
              <a:solidFill>
                <a:srgbClr val="214586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C6F4E946-4B4C-31CC-C41B-44811F56B438}"/>
                </a:ext>
              </a:extLst>
            </p:cNvPr>
            <p:cNvSpPr txBox="1"/>
            <p:nvPr/>
          </p:nvSpPr>
          <p:spPr>
            <a:xfrm>
              <a:off x="5057785" y="5684836"/>
              <a:ext cx="2211169" cy="37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0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4" b="0" i="1" u="none" strike="noStrike" kern="1200" cap="none" spc="126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APRIL</a:t>
              </a:r>
              <a:r>
                <a:rPr kumimoji="0" lang="en-US" sz="1804" b="0" i="0" u="none" strike="noStrike" kern="1200" cap="none" spc="126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2023</a:t>
              </a:r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D8A76A07-D3FD-0DC1-E412-BD6F88726A25}"/>
                </a:ext>
              </a:extLst>
            </p:cNvPr>
            <p:cNvSpPr txBox="1"/>
            <p:nvPr/>
          </p:nvSpPr>
          <p:spPr>
            <a:xfrm>
              <a:off x="5211272" y="6224213"/>
              <a:ext cx="2041920" cy="1085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Summarized effort at WESTAR/WRAP Spring Meeting</a:t>
              </a:r>
              <a:endParaRPr kumimoji="0" lang="en-US" sz="1800" b="0" i="0" u="none" strike="noStrike" kern="1200" cap="none" spc="98" normalizeH="0" baseline="0" noProof="0" dirty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6A1C6393-9701-5C9E-B094-1308407DDF67}"/>
                </a:ext>
              </a:extLst>
            </p:cNvPr>
            <p:cNvSpPr txBox="1"/>
            <p:nvPr/>
          </p:nvSpPr>
          <p:spPr>
            <a:xfrm>
              <a:off x="1331879" y="1357238"/>
              <a:ext cx="2211169" cy="37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0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4" b="0" i="1" u="none" strike="noStrike" kern="1200" cap="none" spc="126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JUNE 2022</a:t>
              </a: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438784F-6DAC-7A63-18CD-5BB657B928A6}"/>
                </a:ext>
              </a:extLst>
            </p:cNvPr>
            <p:cNvSpPr txBox="1"/>
            <p:nvPr/>
          </p:nvSpPr>
          <p:spPr>
            <a:xfrm>
              <a:off x="1396040" y="1801450"/>
              <a:ext cx="2041920" cy="65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98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Survey Responses Due</a:t>
              </a:r>
            </a:p>
          </p:txBody>
        </p:sp>
        <p:sp>
          <p:nvSpPr>
            <p:cNvPr id="22" name="AutoShape 14">
              <a:extLst>
                <a:ext uri="{FF2B5EF4-FFF2-40B4-BE49-F238E27FC236}">
                  <a16:creationId xmlns:a16="http://schemas.microsoft.com/office/drawing/2014/main" id="{2C7FA9D3-2799-914F-4481-29325BA9EA13}"/>
                </a:ext>
              </a:extLst>
            </p:cNvPr>
            <p:cNvSpPr/>
            <p:nvPr/>
          </p:nvSpPr>
          <p:spPr>
            <a:xfrm>
              <a:off x="2431210" y="2741617"/>
              <a:ext cx="0" cy="1423970"/>
            </a:xfrm>
            <a:prstGeom prst="line">
              <a:avLst/>
            </a:prstGeom>
            <a:ln w="47625" cap="rnd">
              <a:solidFill>
                <a:srgbClr val="214586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AA7568BD-A0CC-4466-72A4-6A126243E884}"/>
                </a:ext>
              </a:extLst>
            </p:cNvPr>
            <p:cNvSpPr txBox="1"/>
            <p:nvPr/>
          </p:nvSpPr>
          <p:spPr>
            <a:xfrm>
              <a:off x="3420577" y="1342575"/>
              <a:ext cx="2211169" cy="37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0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4" b="0" i="1" u="none" strike="noStrike" kern="1200" cap="none" spc="126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WINTER 2023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0F58A80B-D6EA-EB76-BF0D-A1C7491DC41D}"/>
                </a:ext>
              </a:extLst>
            </p:cNvPr>
            <p:cNvSpPr txBox="1"/>
            <p:nvPr/>
          </p:nvSpPr>
          <p:spPr>
            <a:xfrm>
              <a:off x="3470354" y="1854763"/>
              <a:ext cx="2041920" cy="65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98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Drafted Summary Report </a:t>
              </a:r>
            </a:p>
          </p:txBody>
        </p:sp>
        <p:sp>
          <p:nvSpPr>
            <p:cNvPr id="25" name="AutoShape 17">
              <a:extLst>
                <a:ext uri="{FF2B5EF4-FFF2-40B4-BE49-F238E27FC236}">
                  <a16:creationId xmlns:a16="http://schemas.microsoft.com/office/drawing/2014/main" id="{834CBC70-A631-62CB-D3A5-F8DC3B4C9028}"/>
                </a:ext>
              </a:extLst>
            </p:cNvPr>
            <p:cNvSpPr/>
            <p:nvPr/>
          </p:nvSpPr>
          <p:spPr>
            <a:xfrm>
              <a:off x="4467503" y="2741617"/>
              <a:ext cx="0" cy="1423970"/>
            </a:xfrm>
            <a:prstGeom prst="line">
              <a:avLst/>
            </a:prstGeom>
            <a:ln w="47625" cap="rnd">
              <a:solidFill>
                <a:srgbClr val="214586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utoShape 18">
              <a:extLst>
                <a:ext uri="{FF2B5EF4-FFF2-40B4-BE49-F238E27FC236}">
                  <a16:creationId xmlns:a16="http://schemas.microsoft.com/office/drawing/2014/main" id="{F710DA3E-0189-CF8D-F785-FF0614A3FDC9}"/>
                </a:ext>
              </a:extLst>
            </p:cNvPr>
            <p:cNvSpPr/>
            <p:nvPr/>
          </p:nvSpPr>
          <p:spPr>
            <a:xfrm>
              <a:off x="6704084" y="2670929"/>
              <a:ext cx="0" cy="1423970"/>
            </a:xfrm>
            <a:prstGeom prst="line">
              <a:avLst/>
            </a:prstGeom>
            <a:ln w="47625" cap="rnd">
              <a:solidFill>
                <a:srgbClr val="214586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38EBFDCB-F40F-46CB-FBD5-9EA866E5B2B4}"/>
                </a:ext>
              </a:extLst>
            </p:cNvPr>
            <p:cNvSpPr txBox="1"/>
            <p:nvPr/>
          </p:nvSpPr>
          <p:spPr>
            <a:xfrm>
              <a:off x="5552338" y="1372305"/>
              <a:ext cx="2211169" cy="37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0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4" b="0" i="1" u="none" strike="noStrike" kern="1200" cap="none" spc="126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MAY 2023</a:t>
              </a:r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1BC8D511-DE3C-6453-FEA8-59737CC38404}"/>
                </a:ext>
              </a:extLst>
            </p:cNvPr>
            <p:cNvSpPr txBox="1"/>
            <p:nvPr/>
          </p:nvSpPr>
          <p:spPr>
            <a:xfrm>
              <a:off x="5704861" y="1881402"/>
              <a:ext cx="1986268" cy="655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OGWG briefing on survey results</a:t>
              </a:r>
              <a:endParaRPr kumimoji="0" lang="en-US" sz="1800" b="0" i="0" u="none" strike="noStrike" kern="1200" cap="none" spc="98" normalizeH="0" baseline="0" noProof="0" dirty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utoShape 21">
              <a:extLst>
                <a:ext uri="{FF2B5EF4-FFF2-40B4-BE49-F238E27FC236}">
                  <a16:creationId xmlns:a16="http://schemas.microsoft.com/office/drawing/2014/main" id="{9BD23F60-A179-B74A-D6A3-811ED363276F}"/>
                </a:ext>
              </a:extLst>
            </p:cNvPr>
            <p:cNvSpPr/>
            <p:nvPr/>
          </p:nvSpPr>
          <p:spPr>
            <a:xfrm flipV="1">
              <a:off x="7880986" y="3969575"/>
              <a:ext cx="0" cy="1658112"/>
            </a:xfrm>
            <a:prstGeom prst="line">
              <a:avLst/>
            </a:prstGeom>
            <a:ln w="47625" cap="rnd">
              <a:solidFill>
                <a:srgbClr val="214586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9B7C45C6-EB08-D927-F517-18D609A13B26}"/>
                </a:ext>
              </a:extLst>
            </p:cNvPr>
            <p:cNvSpPr txBox="1"/>
            <p:nvPr/>
          </p:nvSpPr>
          <p:spPr>
            <a:xfrm>
              <a:off x="7423915" y="5729080"/>
              <a:ext cx="2211169" cy="37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0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4" b="0" i="1" u="none" strike="noStrike" kern="1200" cap="none" spc="126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AUGUST 2023</a:t>
              </a:r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F1A7D12-D4F1-EFC0-FEFC-A5099F7B8B84}"/>
                </a:ext>
              </a:extLst>
            </p:cNvPr>
            <p:cNvSpPr txBox="1"/>
            <p:nvPr/>
          </p:nvSpPr>
          <p:spPr>
            <a:xfrm>
              <a:off x="7521402" y="6285094"/>
              <a:ext cx="2041920" cy="981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98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OGWG Consensus on Report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98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Briefed TSC</a:t>
              </a:r>
            </a:p>
          </p:txBody>
        </p:sp>
        <p:sp>
          <p:nvSpPr>
            <p:cNvPr id="32" name="AutoShape 24">
              <a:extLst>
                <a:ext uri="{FF2B5EF4-FFF2-40B4-BE49-F238E27FC236}">
                  <a16:creationId xmlns:a16="http://schemas.microsoft.com/office/drawing/2014/main" id="{294EC34E-4625-FAB9-FDEE-EF9B7A7FCE53}"/>
                </a:ext>
              </a:extLst>
            </p:cNvPr>
            <p:cNvSpPr/>
            <p:nvPr/>
          </p:nvSpPr>
          <p:spPr>
            <a:xfrm>
              <a:off x="8526939" y="2647117"/>
              <a:ext cx="0" cy="1423970"/>
            </a:xfrm>
            <a:prstGeom prst="line">
              <a:avLst/>
            </a:prstGeom>
            <a:ln w="47625" cap="rnd">
              <a:solidFill>
                <a:srgbClr val="214586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25">
              <a:extLst>
                <a:ext uri="{FF2B5EF4-FFF2-40B4-BE49-F238E27FC236}">
                  <a16:creationId xmlns:a16="http://schemas.microsoft.com/office/drawing/2014/main" id="{CE95E3F8-190A-7C9F-89AA-EF5C76C6EE88}"/>
                </a:ext>
              </a:extLst>
            </p:cNvPr>
            <p:cNvSpPr txBox="1"/>
            <p:nvPr/>
          </p:nvSpPr>
          <p:spPr>
            <a:xfrm>
              <a:off x="7692190" y="1367580"/>
              <a:ext cx="2211169" cy="37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0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4" b="0" i="1" u="none" strike="noStrike" kern="1200" cap="none" spc="126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SEPTEMBER 2023</a:t>
              </a: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12528D23-9711-25E9-084A-46B319106F51}"/>
                </a:ext>
              </a:extLst>
            </p:cNvPr>
            <p:cNvSpPr txBox="1"/>
            <p:nvPr/>
          </p:nvSpPr>
          <p:spPr>
            <a:xfrm>
              <a:off x="8001120" y="1899906"/>
              <a:ext cx="2041920" cy="65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98" normalizeH="0" baseline="0" noProof="0" dirty="0">
                  <a:ln>
                    <a:noFill/>
                  </a:ln>
                  <a:solidFill>
                    <a:srgbClr val="7A8C8E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Present at EI Conference!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5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eGreenEPA_PPT_ab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GreenEPA_PPT_ab" id="{12EFA32B-18A8-4A6D-9364-F02AB0559493}" vid="{F747DA9B-CEE3-42CE-9A87-7EE73400BEC2}"/>
    </a:ext>
  </a:extLst>
</a:theme>
</file>

<file path=ppt/theme/theme2.xml><?xml version="1.0" encoding="utf-8"?>
<a:theme xmlns:a="http://schemas.openxmlformats.org/drawingml/2006/main" name="1_BlueGreenEPA_PPT_ab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GreenEPA_PPT_ab" id="{12EFA32B-18A8-4A6D-9364-F02AB0559493}" vid="{F747DA9B-CEE3-42CE-9A87-7EE73400B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DE8248FA4C9240B2D075A605C2706B" ma:contentTypeVersion="11" ma:contentTypeDescription="Create a new document." ma:contentTypeScope="" ma:versionID="c5ac5c5842462612f0575ea3c9dbdbc7">
  <xsd:schema xmlns:xsd="http://www.w3.org/2001/XMLSchema" xmlns:xs="http://www.w3.org/2001/XMLSchema" xmlns:p="http://schemas.microsoft.com/office/2006/metadata/properties" xmlns:ns2="927363ed-c3ef-4fbf-a609-6eafc876c8ad" xmlns:ns3="03e0503b-878b-43be-9b0c-4190086ac8f0" targetNamespace="http://schemas.microsoft.com/office/2006/metadata/properties" ma:root="true" ma:fieldsID="2aa1e49c526fb6056577c9a280775255" ns2:_="" ns3:_="">
    <xsd:import namespace="927363ed-c3ef-4fbf-a609-6eafc876c8ad"/>
    <xsd:import namespace="03e0503b-878b-43be-9b0c-4190086ac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363ed-c3ef-4fbf-a609-6eafc876c8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0503b-878b-43be-9b0c-4190086ac8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99D29C-2014-46D6-84A1-1DC6B74D8E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A9A02A-68F2-4A66-8DB4-2C7A901B1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363ed-c3ef-4fbf-a609-6eafc876c8ad"/>
    <ds:schemaRef ds:uri="03e0503b-878b-43be-9b0c-4190086ac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46D48E-317F-4E7C-9CD0-A981194C1D1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BlueGreenEPA_PPT_ab</Template>
  <TotalTime>1055</TotalTime>
  <Words>805</Words>
  <Application>Microsoft Office PowerPoint</Application>
  <PresentationFormat>Widescreen</PresentationFormat>
  <Paragraphs>98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Inter</vt:lpstr>
      <vt:lpstr>Rockwell Extra Bold</vt:lpstr>
      <vt:lpstr>Wingdings</vt:lpstr>
      <vt:lpstr>BlueGreenEPA_PPT_ab</vt:lpstr>
      <vt:lpstr>1_BlueGreenEPA_PPT_ab</vt:lpstr>
      <vt:lpstr>Final Report:  2022 OGWG  Annual Survey </vt:lpstr>
      <vt:lpstr>The 3 W’s:</vt:lpstr>
      <vt:lpstr>PowerPoint Presentation</vt:lpstr>
      <vt:lpstr>key takeaways Needs Related to Oil and Gas</vt:lpstr>
      <vt:lpstr>Informing Future Work</vt:lpstr>
      <vt:lpstr>Ways WRAP Can Provide Support 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Brimmer, Amanda (she/her/hers)</dc:creator>
  <cp:lastModifiedBy>Jones, Mark, ENV</cp:lastModifiedBy>
  <cp:revision>5</cp:revision>
  <dcterms:created xsi:type="dcterms:W3CDTF">2023-04-12T16:23:44Z</dcterms:created>
  <dcterms:modified xsi:type="dcterms:W3CDTF">2023-10-19T21:06:37Z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0x01010040DE8248FA4C9240B2D075A605C2706B</vt:lpwstr>
  </property>
</Properties>
</file>