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145706381" r:id="rId5"/>
    <p:sldId id="2145706374" r:id="rId6"/>
    <p:sldId id="276" r:id="rId7"/>
    <p:sldId id="2145706375" r:id="rId8"/>
    <p:sldId id="258" r:id="rId9"/>
    <p:sldId id="2145706376" r:id="rId10"/>
    <p:sldId id="261" r:id="rId11"/>
    <p:sldId id="262" r:id="rId12"/>
    <p:sldId id="268" r:id="rId13"/>
    <p:sldId id="269" r:id="rId14"/>
    <p:sldId id="272" r:id="rId15"/>
    <p:sldId id="2145706380" r:id="rId16"/>
    <p:sldId id="2145706379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6FCDF-964E-AE46-AF96-090201397C94}" v="39" dt="2023-06-21T20:37:42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8"/>
  </p:normalViewPr>
  <p:slideViewPr>
    <p:cSldViewPr snapToGrid="0">
      <p:cViewPr varScale="1">
        <p:scale>
          <a:sx n="114" d="100"/>
          <a:sy n="114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E9DB-4EEC-794B-9D76-EFFAD921791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5481-4322-B643-A0FE-F59D6CD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78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091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04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01dc26cfa4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201dc26cfa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1339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170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  <a:cs typeface="Calibri"/>
              </a:rPr>
              <a:t>Base layer: foundational knowledge, technology, missions &amp; data (building models) (Knowing)</a:t>
            </a:r>
          </a:p>
          <a:p>
            <a:pPr>
              <a:defRPr/>
            </a:pPr>
            <a:endParaRPr lang="en-US" sz="1800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rgbClr val="000000"/>
                </a:solidFill>
                <a:cs typeface="Calibri"/>
              </a:rPr>
              <a:t>2</a:t>
            </a:r>
            <a:r>
              <a:rPr lang="en-US" sz="1800" baseline="30000">
                <a:solidFill>
                  <a:srgbClr val="000000"/>
                </a:solidFill>
                <a:cs typeface="Calibri"/>
              </a:rPr>
              <a:t>nd</a:t>
            </a:r>
            <a:r>
              <a:rPr lang="en-US" sz="1800">
                <a:solidFill>
                  <a:srgbClr val="000000"/>
                </a:solidFill>
                <a:cs typeface="Calibri"/>
              </a:rPr>
              <a:t> layer:  Earth system science and applied research (improving models) (Learning)</a:t>
            </a:r>
          </a:p>
          <a:p>
            <a:pPr>
              <a:defRPr/>
            </a:pPr>
            <a:endParaRPr lang="en-US" sz="1800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rgbClr val="000000"/>
                </a:solidFill>
                <a:cs typeface="Calibri"/>
              </a:rPr>
              <a:t>3rd layer: Solutions &amp; Societal Value (using models) (Doing) EIC moves to SSV?</a:t>
            </a:r>
          </a:p>
          <a:p>
            <a:pPr>
              <a:defRPr/>
            </a:pPr>
            <a:endParaRPr lang="en-US" sz="1800" i="1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rgbClr val="000000"/>
                </a:solidFill>
                <a:cs typeface="Calibri"/>
              </a:rPr>
              <a:t>Top layer: Public understanding &amp; exchange (Teaching)</a:t>
            </a:r>
          </a:p>
          <a:p>
            <a:pPr>
              <a:defRPr/>
            </a:pPr>
            <a:endParaRPr lang="en-US" sz="1800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rgbClr val="000000"/>
                </a:solidFill>
                <a:cs typeface="Calibri"/>
              </a:rPr>
              <a:t>Name of program for budget line item: Solutions &amp; Societal Value. It’s OK if not everything is in this line item in FY25 (Nancy Searby example)</a:t>
            </a:r>
          </a:p>
          <a:p>
            <a:pPr>
              <a:defRPr/>
            </a:pPr>
            <a:endParaRPr lang="en-US" sz="180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45615-AFF7-4556-9EDC-C8A46DB2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87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e1860ca3a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g21e1860ca3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900-5E1B-199B-A308-A843C139F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23671-3D4B-667E-77F8-186BE211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35031-197B-D0FE-096A-CDCC3F01B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7543" y="116777"/>
            <a:ext cx="951422" cy="7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4D552-CE93-895E-C1F4-291F8E6A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BF803-32D1-7868-A3DF-07EF5A71A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9E0EC-8FFA-98CF-F209-CF5E28511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1C4DE-E0F5-7809-908B-213CC0952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6C95BE-C9E1-C0DD-F77C-C2627A0B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64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7267-64AA-8CEC-C296-928A0086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455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olid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09D4C1-AB73-826C-02FA-710348F3CF8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76612782"/>
              </p:ext>
            </p:extLst>
          </p:nvPr>
        </p:nvGraphicFramePr>
        <p:xfrm>
          <a:off x="3611563" y="1376363"/>
          <a:ext cx="7864473" cy="2595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61937">
                  <a:extLst>
                    <a:ext uri="{9D8B030D-6E8A-4147-A177-3AD203B41FA5}">
                      <a16:colId xmlns:a16="http://schemas.microsoft.com/office/drawing/2014/main" val="1896675010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2834658507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606235454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3294299254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3267925506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2261830114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4145516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873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971996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8120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810222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31455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730608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258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97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able Blur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7267-64AA-8CEC-C296-928A0086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D31CD-4364-5F01-0A34-E6CC62DBFB1C}"/>
              </a:ext>
            </a:extLst>
          </p:cNvPr>
          <p:cNvSpPr/>
          <p:nvPr userDrawn="1"/>
        </p:nvSpPr>
        <p:spPr>
          <a:xfrm>
            <a:off x="2163764" y="2131060"/>
            <a:ext cx="7864473" cy="2595880"/>
          </a:xfrm>
          <a:prstGeom prst="rect">
            <a:avLst/>
          </a:prstGeom>
          <a:solidFill>
            <a:srgbClr val="384B8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922F06-FDCC-917A-CDC4-66DABF900D3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28073650"/>
              </p:ext>
            </p:extLst>
          </p:nvPr>
        </p:nvGraphicFramePr>
        <p:xfrm>
          <a:off x="2163764" y="2131060"/>
          <a:ext cx="7864473" cy="2595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61937">
                  <a:extLst>
                    <a:ext uri="{9D8B030D-6E8A-4147-A177-3AD203B41FA5}">
                      <a16:colId xmlns:a16="http://schemas.microsoft.com/office/drawing/2014/main" val="1896675010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2834658507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606235454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3294299254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3267925506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2261830114"/>
                    </a:ext>
                  </a:extLst>
                </a:gridCol>
                <a:gridCol w="883756">
                  <a:extLst>
                    <a:ext uri="{9D8B030D-6E8A-4147-A177-3AD203B41FA5}">
                      <a16:colId xmlns:a16="http://schemas.microsoft.com/office/drawing/2014/main" val="4145516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873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971996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8120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810222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31455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730608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258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48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34F08E-CDCC-BF15-D26A-B9FBE5A6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054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AD57-F25D-858F-0957-2CC6DED44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D5E5B-E7AA-5CDA-0089-C9B2DDE81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0830B-A791-BDE6-47B4-9E9B55B79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809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C2-42E6-C5CA-9B0E-9C7CF67E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88" y="1376737"/>
            <a:ext cx="11393424" cy="4351338"/>
          </a:xfrm>
          <a:solidFill>
            <a:srgbClr val="384B8C">
              <a:alpha val="5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132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e F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C2-42E6-C5CA-9B0E-9C7CF67E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0" y="1376737"/>
            <a:ext cx="7864366" cy="435133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83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ctive F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C2-42E6-C5CA-9B0E-9C7CF67E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0" y="1376737"/>
            <a:ext cx="7864366" cy="435133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05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ost F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C2-42E6-C5CA-9B0E-9C7CF67E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0" y="1376737"/>
            <a:ext cx="7864366" cy="435133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8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ir Quali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C2-42E6-C5CA-9B0E-9C7CF67E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0" y="1376737"/>
            <a:ext cx="7864366" cy="435133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10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274-6597-E50A-379F-9E02477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C2-42E6-C5CA-9B0E-9C7CF67E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0" y="1376737"/>
            <a:ext cx="7864366" cy="435133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54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2C65-3001-12B7-E203-B0A93F21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577B8-BA60-5C9D-70E5-B03BB24A7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53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F8D6-68AB-0791-0E3A-EF770041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7C05F-3CA3-E03E-C2EE-D57617C7B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DB06C-540A-24B4-8C1A-A3F17C003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4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6BBF8-1433-6D5B-BD69-086563A2B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737"/>
            <a:ext cx="10515600" cy="4351338"/>
          </a:xfrm>
          <a:prstGeom prst="rect">
            <a:avLst/>
          </a:prstGeom>
          <a:solidFill>
            <a:srgbClr val="384B8C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3A3A508-441B-691B-A30C-FE05B4A3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32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51" r:id="rId8"/>
    <p:sldLayoutId id="2147483652" r:id="rId9"/>
    <p:sldLayoutId id="2147483653" r:id="rId10"/>
    <p:sldLayoutId id="2147483654" r:id="rId11"/>
    <p:sldLayoutId id="2147483663" r:id="rId12"/>
    <p:sldLayoutId id="2147483662" r:id="rId13"/>
    <p:sldLayoutId id="2147483655" r:id="rId14"/>
    <p:sldLayoutId id="2147483656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arry.lefer@nas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falkowski@nasa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am-cms.marqui.tech/aam-portal-cms/assets/ki2yd52vavkccsk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/>
          <p:nvPr/>
        </p:nvSpPr>
        <p:spPr>
          <a:xfrm>
            <a:off x="0" y="3275598"/>
            <a:ext cx="12192000" cy="1798208"/>
          </a:xfrm>
          <a:prstGeom prst="rect">
            <a:avLst/>
          </a:prstGeom>
          <a:gradFill>
            <a:gsLst>
              <a:gs pos="0">
                <a:srgbClr val="9A5E4F"/>
              </a:gs>
              <a:gs pos="50000">
                <a:srgbClr val="795764"/>
              </a:gs>
              <a:gs pos="100000">
                <a:srgbClr val="535079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76711" y="3436059"/>
            <a:ext cx="4863279" cy="150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Barry Lefer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Tropospheric Composition Program Scientist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Earth Science Division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NASA Headquarters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barry.lefer@nasa.gov</a:t>
            </a:r>
            <a:endParaRPr lang="en-US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2" descr="A group of airplanes flying in the sky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t="-1" b="-485"/>
          <a:stretch/>
        </p:blipFill>
        <p:spPr>
          <a:xfrm>
            <a:off x="0" y="0"/>
            <a:ext cx="12192997" cy="32755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6;p2">
            <a:extLst>
              <a:ext uri="{FF2B5EF4-FFF2-40B4-BE49-F238E27FC236}">
                <a16:creationId xmlns:a16="http://schemas.microsoft.com/office/drawing/2014/main" id="{F9CE5569-4458-CE49-BAF9-5E6408AA52F5}"/>
              </a:ext>
            </a:extLst>
          </p:cNvPr>
          <p:cNvSpPr txBox="1"/>
          <p:nvPr/>
        </p:nvSpPr>
        <p:spPr>
          <a:xfrm>
            <a:off x="5202555" y="3436059"/>
            <a:ext cx="4863279" cy="150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Mike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Falkowski</a:t>
            </a:r>
            <a:endParaRPr lang="en-US"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  <a:latin typeface="Arial"/>
                <a:cs typeface="Arial"/>
                <a:sym typeface="Arial"/>
              </a:rPr>
              <a:t>FireSense</a:t>
            </a: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 Program Scientist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Earth Science Division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NASA Headquarters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michael.falkowski@nasa.gov</a:t>
            </a:r>
            <a:endParaRPr lang="en-US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45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402336" y="0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en-US"/>
              <a:t>NASA’s Wildland Fire Initiative </a:t>
            </a:r>
            <a:br>
              <a:rPr lang="en-US"/>
            </a:br>
            <a:r>
              <a:rPr lang="en-US" sz="2200"/>
              <a:t>Multi-Disciplinary Collaboration in Wildfire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402336" y="1165275"/>
            <a:ext cx="3657600" cy="4770537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Concept of Operations Development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Integrated Systems Architecture to ensure persistent communication and remote sensing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Airspace Management Technologies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UAS technology enabling communications, logistics, and 24-hour aerial suppression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Aircraft and operations safety technologies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4296084" y="1165274"/>
            <a:ext cx="3657600" cy="4773168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SMD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Tools and technology to more effectively manage wildland fire across the entire fire life cycle (pre-, active, and post-fire)</a:t>
            </a:r>
            <a:endParaRPr sz="20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fire prevention via improved risk assessments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Better detection and tracking of fire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predictions of post fire hazards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monitoring and forecasting of air quality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8189833" y="1165275"/>
            <a:ext cx="3657600" cy="4770537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STMD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Early-Stage Technology Development, Maturation, and Demonstration</a:t>
            </a:r>
            <a:endParaRPr/>
          </a:p>
          <a:p>
            <a:pPr marL="639763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SBIR / STTR</a:t>
            </a:r>
            <a:endParaRPr/>
          </a:p>
          <a:p>
            <a:pPr marL="639763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Prizes, Challenges, and Crowdsourcing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Transfer NASA Technology to spinoff products and service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Flight Opportunities for technology testing through the </a:t>
            </a:r>
            <a:r>
              <a:rPr lang="en-US" sz="20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TechFlights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solicitation, </a:t>
            </a:r>
            <a:r>
              <a:rPr lang="en-US" sz="20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TechLeap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prize, and OGA partnerships</a:t>
            </a: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4296084" y="5923379"/>
            <a:ext cx="3657600" cy="711303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Prediction, Detection and Tracking, Mitigation Support</a:t>
            </a: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402336" y="5923379"/>
            <a:ext cx="3657599" cy="711303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Aerial Suppression, Safe Airspace Operations,  and Logistics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"/>
          <p:cNvSpPr/>
          <p:nvPr/>
        </p:nvSpPr>
        <p:spPr>
          <a:xfrm>
            <a:off x="8189832" y="5923387"/>
            <a:ext cx="3657600" cy="711295"/>
          </a:xfrm>
          <a:prstGeom prst="rect">
            <a:avLst/>
          </a:prstGeom>
          <a:solidFill>
            <a:srgbClr val="BFBFBF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 Advancement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 txBox="1"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en-US"/>
              <a:t>FireSense Team</a:t>
            </a:r>
            <a:endParaRPr/>
          </a:p>
        </p:txBody>
      </p:sp>
      <p:sp>
        <p:nvSpPr>
          <p:cNvPr id="307" name="Google Shape;307;p16"/>
          <p:cNvSpPr txBox="1"/>
          <p:nvPr/>
        </p:nvSpPr>
        <p:spPr>
          <a:xfrm>
            <a:off x="367650" y="1602426"/>
            <a:ext cx="5728500" cy="4258500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ESD FireSense Program (HQ)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Lead: </a:t>
            </a:r>
            <a:endParaRPr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Michael Falkowski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Airborne Campaigns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Melissa Martin and Barry </a:t>
            </a:r>
            <a:r>
              <a:rPr lang="en-US" sz="16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Lefer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Research &amp; Analysis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Modeling and Information Systems: </a:t>
            </a:r>
            <a:endParaRPr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Michael Falkowski, Research &amp; Analysis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Stakeholder Engagement and Capacity Building: </a:t>
            </a:r>
            <a:endParaRPr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Michael Falkowski Applied Sciences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 Development and Demonstrations: 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Haris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Riris</a:t>
            </a: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Teresa Kauffman, Earth Science Technology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6292699" y="1602425"/>
            <a:ext cx="5285100" cy="2256988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ESD </a:t>
            </a:r>
            <a:r>
              <a:rPr lang="en-US" sz="2000" b="1" u="sng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FireSense</a:t>
            </a:r>
            <a:r>
              <a:rPr lang="en-US" sz="20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Project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Manager (ARC): </a:t>
            </a: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Matthew von Bargen</a:t>
            </a:r>
            <a:endParaRPr lang="en-US"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Scientist (ARC):</a:t>
            </a: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 </a:t>
            </a:r>
            <a:r>
              <a:rPr lang="en-US" sz="1300" dirty="0">
                <a:solidFill>
                  <a:schemeClr val="lt1"/>
                </a:solidFill>
              </a:rPr>
              <a:t>Announcement forthcoming</a:t>
            </a:r>
            <a:endParaRPr sz="1100"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Systems Engineer (JPL):</a:t>
            </a: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Justin Boland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FireSense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Implementation Team: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FireSense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and Applications team membership TBD (directed to 	NASA centers)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"/>
          <p:cNvSpPr txBox="1"/>
          <p:nvPr/>
        </p:nvSpPr>
        <p:spPr>
          <a:xfrm>
            <a:off x="6292699" y="3972729"/>
            <a:ext cx="5285100" cy="1888200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FireSense Partners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NASA Partner Organizations: 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ARMD and STMD 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External Partner Organizations: 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EPA, NOAA, USFS, USGS, EDF, CalFire, Many Others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 txBox="1"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body" idx="1"/>
          </p:nvPr>
        </p:nvSpPr>
        <p:spPr>
          <a:xfrm>
            <a:off x="399288" y="2854177"/>
            <a:ext cx="11393424" cy="1149647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Please contact Michael Falkowski for further information: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michael.falkowski@nasa.gov</a:t>
            </a: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68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1dc26cfa4_0_67"/>
          <p:cNvSpPr txBox="1">
            <a:spLocks noGrp="1"/>
          </p:cNvSpPr>
          <p:nvPr>
            <p:ph type="body" idx="4294967295"/>
          </p:nvPr>
        </p:nvSpPr>
        <p:spPr>
          <a:xfrm>
            <a:off x="2826682" y="1526810"/>
            <a:ext cx="9296400" cy="19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40 projects selected &amp; seeded across diverse wildland and prescribed fire community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Western, Central, Southern, Eastern U.S. + International</a:t>
            </a:r>
            <a:endParaRPr/>
          </a:p>
          <a:p>
            <a:pPr marL="5715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g201dc26cfa4_0_67"/>
          <p:cNvSpPr txBox="1">
            <a:spLocks noGrp="1"/>
          </p:cNvSpPr>
          <p:nvPr>
            <p:ph type="title" idx="4294967295"/>
          </p:nvPr>
        </p:nvSpPr>
        <p:spPr>
          <a:xfrm>
            <a:off x="2870128" y="109537"/>
            <a:ext cx="9142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Rebirth of NASA ESD Wildland Fires: 2022-2023 Overview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34" name="Google Shape;134;g201dc26cfa4_0_67"/>
          <p:cNvGrpSpPr/>
          <p:nvPr/>
        </p:nvGrpSpPr>
        <p:grpSpPr>
          <a:xfrm>
            <a:off x="0" y="0"/>
            <a:ext cx="2688125" cy="6858001"/>
            <a:chOff x="0" y="0"/>
            <a:chExt cx="2688125" cy="6858001"/>
          </a:xfrm>
        </p:grpSpPr>
        <p:pic>
          <p:nvPicPr>
            <p:cNvPr id="135" name="Google Shape;135;g201dc26cfa4_0_6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688125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g201dc26cfa4_0_67"/>
            <p:cNvSpPr/>
            <p:nvPr/>
          </p:nvSpPr>
          <p:spPr>
            <a:xfrm>
              <a:off x="0" y="5029200"/>
              <a:ext cx="2667000" cy="1524000"/>
            </a:xfrm>
            <a:prstGeom prst="rect">
              <a:avLst/>
            </a:prstGeom>
            <a:solidFill>
              <a:srgbClr val="807563">
                <a:alpha val="62745"/>
              </a:srgbClr>
            </a:solidFill>
            <a:ln w="9525" cap="flat" cmpd="sng">
              <a:solidFill>
                <a:srgbClr val="006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g201dc26cfa4_0_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81600"/>
              <a:ext cx="2667000" cy="1204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g201dc26cfa4_0_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806" y="2999751"/>
            <a:ext cx="5714274" cy="38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01dc26cfa4_0_67"/>
          <p:cNvSpPr/>
          <p:nvPr/>
        </p:nvSpPr>
        <p:spPr>
          <a:xfrm>
            <a:off x="2688124" y="2698842"/>
            <a:ext cx="9483637" cy="300909"/>
          </a:xfrm>
          <a:prstGeom prst="rect">
            <a:avLst/>
          </a:prstGeom>
          <a:solidFill>
            <a:srgbClr val="441D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100" dirty="0">
                <a:latin typeface="Helvetica Neue"/>
                <a:ea typeface="Helvetica Neue"/>
                <a:cs typeface="Helvetica Neue"/>
                <a:sym typeface="Helvetica Neue"/>
              </a:rPr>
              <a:t>NASA ESD Wildland Fires Program</a:t>
            </a:r>
            <a:endParaRPr sz="5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9" name="Google Shape;149;p6" descr="Ey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6175" y="20097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2981326" y="3209925"/>
            <a:ext cx="2400300" cy="32008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Advance community-centered applications to enhance and solve (prescribed and) wildland fire challenges. </a:t>
            </a:r>
            <a:endParaRPr/>
          </a:p>
        </p:txBody>
      </p:sp>
      <p:grpSp>
        <p:nvGrpSpPr>
          <p:cNvPr id="151" name="Google Shape;151;p6"/>
          <p:cNvGrpSpPr/>
          <p:nvPr/>
        </p:nvGrpSpPr>
        <p:grpSpPr>
          <a:xfrm>
            <a:off x="6096000" y="2009775"/>
            <a:ext cx="2688125" cy="4391778"/>
            <a:chOff x="6096000" y="2009775"/>
            <a:chExt cx="2688125" cy="4391778"/>
          </a:xfrm>
        </p:grpSpPr>
        <p:pic>
          <p:nvPicPr>
            <p:cNvPr id="152" name="Google Shape;152;p6" descr="Bullseye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73325" y="200977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6"/>
            <p:cNvSpPr txBox="1"/>
            <p:nvPr/>
          </p:nvSpPr>
          <p:spPr>
            <a:xfrm>
              <a:off x="6096000" y="3200677"/>
              <a:ext cx="2688125" cy="3200876"/>
            </a:xfrm>
            <a:prstGeom prst="rect">
              <a:avLst/>
            </a:prstGeom>
            <a:solidFill>
              <a:srgbClr val="591F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MISSION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Cooperatively co-develop information and knowledge that improves wildland fire management through transitioning science, data, models, and technology. </a:t>
              </a:r>
              <a:endParaRPr/>
            </a:p>
          </p:txBody>
        </p:sp>
      </p:grpSp>
      <p:grpSp>
        <p:nvGrpSpPr>
          <p:cNvPr id="154" name="Google Shape;154;p6"/>
          <p:cNvGrpSpPr/>
          <p:nvPr/>
        </p:nvGrpSpPr>
        <p:grpSpPr>
          <a:xfrm>
            <a:off x="9448801" y="2009775"/>
            <a:ext cx="2552700" cy="4391025"/>
            <a:chOff x="9448801" y="2009775"/>
            <a:chExt cx="2552700" cy="4391025"/>
          </a:xfrm>
        </p:grpSpPr>
        <p:pic>
          <p:nvPicPr>
            <p:cNvPr id="155" name="Google Shape;155;p6" descr="Diamond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87000" y="200977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6"/>
            <p:cNvSpPr txBox="1"/>
            <p:nvPr/>
          </p:nvSpPr>
          <p:spPr>
            <a:xfrm>
              <a:off x="9448801" y="3199924"/>
              <a:ext cx="2552700" cy="3200876"/>
            </a:xfrm>
            <a:prstGeom prst="rect">
              <a:avLst/>
            </a:prstGeom>
            <a:solidFill>
              <a:srgbClr val="441D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VALUES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Transparency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Respect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Kindness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Integrity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Collegial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Discipline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Honest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Straightforward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26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D6031-4FEF-4B6C-9EF5-95DA8F057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9314" y="-526203"/>
            <a:ext cx="9753572" cy="8169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F87BDD-E94A-BBA9-77AB-144C105F5E4F}"/>
              </a:ext>
            </a:extLst>
          </p:cNvPr>
          <p:cNvSpPr txBox="1"/>
          <p:nvPr/>
        </p:nvSpPr>
        <p:spPr>
          <a:xfrm>
            <a:off x="8544339" y="3129489"/>
            <a:ext cx="3647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Analysis 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Foundational research focused on understanding the role fire plays in the earth systems. Multiple programs contribute to this effort.  </a:t>
            </a:r>
            <a:r>
              <a:rPr lang="en-US" sz="12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Science 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Incubate and co-develop solutions to the wildland fire management problem. Global Footprint. Broad set of stakeholders.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747DB-1587-B179-1731-1AC2DE9A72EB}"/>
              </a:ext>
            </a:extLst>
          </p:cNvPr>
          <p:cNvSpPr txBox="1"/>
          <p:nvPr/>
        </p:nvSpPr>
        <p:spPr>
          <a:xfrm>
            <a:off x="7961243" y="2256456"/>
            <a:ext cx="38066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FireSense Project </a:t>
            </a:r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Targeted implementation and transition of vetted wildland fire management solutions to operational agency stakeholders. US footprint. State and Federal partners.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45D1A-55DA-63AD-97C5-6540DE41D3B7}"/>
              </a:ext>
            </a:extLst>
          </p:cNvPr>
          <p:cNvSpPr txBox="1"/>
          <p:nvPr/>
        </p:nvSpPr>
        <p:spPr>
          <a:xfrm>
            <a:off x="9280634" y="4371855"/>
            <a:ext cx="27326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Foundational earth observations used to characterize fire across its entire life cycle including pre-fire conditions, active fire properties, and post-fire impacts to ecosystems and communities.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26E0E-3CA5-A582-0F01-291E3903D541}"/>
              </a:ext>
            </a:extLst>
          </p:cNvPr>
          <p:cNvSpPr txBox="1"/>
          <p:nvPr/>
        </p:nvSpPr>
        <p:spPr>
          <a:xfrm>
            <a:off x="5992907" y="104438"/>
            <a:ext cx="6138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>
                <a:solidFill>
                  <a:srgbClr val="FFFFFF"/>
                </a:solidFill>
                <a:latin typeface="+mj-lt"/>
              </a:rPr>
              <a:t>NASA ESD Wildland Fire Earth Science to Action Strategy </a:t>
            </a:r>
          </a:p>
        </p:txBody>
      </p:sp>
    </p:spTree>
    <p:extLst>
      <p:ext uri="{BB962C8B-B14F-4D97-AF65-F5344CB8AC3E}">
        <p14:creationId xmlns:p14="http://schemas.microsoft.com/office/powerpoint/2010/main" val="38166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1e1860ca3a_0_1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068735" cy="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50+ years of NASA Fire Science and Applications</a:t>
            </a:r>
            <a:endParaRPr sz="3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" name="Google Shape;122;g21e1860ca3a_0_114">
            <a:extLst>
              <a:ext uri="{FF2B5EF4-FFF2-40B4-BE49-F238E27FC236}">
                <a16:creationId xmlns:a16="http://schemas.microsoft.com/office/drawing/2014/main" id="{3F668122-4C1E-B64D-1671-F2326085198F}"/>
              </a:ext>
            </a:extLst>
          </p:cNvPr>
          <p:cNvGrpSpPr/>
          <p:nvPr/>
        </p:nvGrpSpPr>
        <p:grpSpPr>
          <a:xfrm>
            <a:off x="-39756" y="5808929"/>
            <a:ext cx="7879744" cy="774752"/>
            <a:chOff x="2732477" y="1971675"/>
            <a:chExt cx="9021373" cy="1590374"/>
          </a:xfrm>
        </p:grpSpPr>
        <p:sp>
          <p:nvSpPr>
            <p:cNvPr id="3" name="Google Shape;123;g21e1860ca3a_0_114">
              <a:extLst>
                <a:ext uri="{FF2B5EF4-FFF2-40B4-BE49-F238E27FC236}">
                  <a16:creationId xmlns:a16="http://schemas.microsoft.com/office/drawing/2014/main" id="{82720E6C-8DA9-F8F1-F0EC-AC104F1884C1}"/>
                </a:ext>
              </a:extLst>
            </p:cNvPr>
            <p:cNvSpPr txBox="1"/>
            <p:nvPr/>
          </p:nvSpPr>
          <p:spPr>
            <a:xfrm rot="16200000">
              <a:off x="2096075" y="2617902"/>
              <a:ext cx="1580549" cy="30774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FIELD CAMPAIGNS</a:t>
              </a:r>
              <a:endParaRPr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24;g21e1860ca3a_0_114">
              <a:extLst>
                <a:ext uri="{FF2B5EF4-FFF2-40B4-BE49-F238E27FC236}">
                  <a16:creationId xmlns:a16="http://schemas.microsoft.com/office/drawing/2014/main" id="{35EA6B19-6F51-40B5-4A91-E85B7833C850}"/>
                </a:ext>
              </a:extLst>
            </p:cNvPr>
            <p:cNvSpPr/>
            <p:nvPr/>
          </p:nvSpPr>
          <p:spPr>
            <a:xfrm>
              <a:off x="3078800" y="1971675"/>
              <a:ext cx="8675050" cy="1580850"/>
            </a:xfrm>
            <a:prstGeom prst="rect">
              <a:avLst/>
            </a:prstGeom>
            <a:solidFill>
              <a:srgbClr val="E1EFD8">
                <a:alpha val="4901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g21e1860ca3a_0_114"/>
          <p:cNvGrpSpPr/>
          <p:nvPr/>
        </p:nvGrpSpPr>
        <p:grpSpPr>
          <a:xfrm>
            <a:off x="-39756" y="2154803"/>
            <a:ext cx="7784327" cy="1876508"/>
            <a:chOff x="2693900" y="1971675"/>
            <a:chExt cx="9059950" cy="1590375"/>
          </a:xfrm>
        </p:grpSpPr>
        <p:sp>
          <p:nvSpPr>
            <p:cNvPr id="123" name="Google Shape;123;g21e1860ca3a_0_114"/>
            <p:cNvSpPr txBox="1"/>
            <p:nvPr/>
          </p:nvSpPr>
          <p:spPr>
            <a:xfrm rot="-5400000">
              <a:off x="2096075" y="2579325"/>
              <a:ext cx="1580550" cy="38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FIELD CAMPAIGNS</a:t>
              </a:r>
              <a:endParaRPr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g21e1860ca3a_0_114"/>
            <p:cNvSpPr/>
            <p:nvPr/>
          </p:nvSpPr>
          <p:spPr>
            <a:xfrm>
              <a:off x="3078800" y="1971675"/>
              <a:ext cx="8675050" cy="1580850"/>
            </a:xfrm>
            <a:prstGeom prst="rect">
              <a:avLst/>
            </a:prstGeom>
            <a:solidFill>
              <a:srgbClr val="E1EFD8">
                <a:alpha val="4901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g21e1860ca3a_0_114"/>
          <p:cNvSpPr txBox="1">
            <a:spLocks noGrp="1"/>
          </p:cNvSpPr>
          <p:nvPr>
            <p:ph type="body" idx="1"/>
          </p:nvPr>
        </p:nvSpPr>
        <p:spPr>
          <a:xfrm>
            <a:off x="0" y="1046982"/>
            <a:ext cx="12246889" cy="5862400"/>
          </a:xfrm>
          <a:prstGeom prst="rect">
            <a:avLst/>
          </a:prstGeom>
          <a:solidFill>
            <a:srgbClr val="7030A0">
              <a:alpha val="36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1972 - Landsat used for forest and fire scar inventory</a:t>
            </a:r>
            <a:endParaRPr sz="2400" dirty="0"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1980 - </a:t>
            </a:r>
            <a:r>
              <a:rPr lang="en-US" sz="2400" dirty="0" err="1">
                <a:ea typeface="Helvetica Neue"/>
                <a:cs typeface="Helvetica Neue"/>
                <a:sym typeface="Helvetica Neue"/>
              </a:rPr>
              <a:t>AgRISTARS</a:t>
            </a:r>
            <a:r>
              <a:rPr lang="en-US" sz="2400" dirty="0">
                <a:ea typeface="Helvetica Neue"/>
                <a:cs typeface="Helvetica Neue"/>
                <a:sym typeface="Helvetica Neue"/>
              </a:rPr>
              <a:t> tech demos with USDA &amp; DOI</a:t>
            </a:r>
            <a:endParaRPr sz="2400" dirty="0"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1987 - Sentinel manuscript, hypothesized O</a:t>
            </a:r>
            <a:r>
              <a:rPr lang="en-US" sz="2400" baseline="-25000" dirty="0">
                <a:ea typeface="Helvetica Neue"/>
                <a:cs typeface="Helvetica Neue"/>
                <a:sym typeface="Helvetica Neue"/>
              </a:rPr>
              <a:t>3</a:t>
            </a:r>
            <a:r>
              <a:rPr lang="en-US" sz="2400" dirty="0">
                <a:ea typeface="Helvetica Neue"/>
                <a:cs typeface="Helvetica Neue"/>
                <a:sym typeface="Helvetica Neue"/>
              </a:rPr>
              <a:t> from fire</a:t>
            </a: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1986 - Prescribed Chaparral fire, California</a:t>
            </a:r>
            <a:endParaRPr sz="2400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1992 - SAFARI &amp; TRACE-A (verified ozone chemistry)</a:t>
            </a:r>
            <a:endParaRPr sz="2400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1993 - </a:t>
            </a:r>
            <a:r>
              <a:rPr lang="en-US" sz="2400" dirty="0" err="1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Bor</a:t>
            </a: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 Island, Siberia</a:t>
            </a:r>
            <a:endParaRPr sz="2400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1994 - BOREAS, Canada</a:t>
            </a:r>
            <a:endParaRPr sz="2400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1998 - LBA, Brazil</a:t>
            </a:r>
            <a:endParaRPr sz="2400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1999 - MODIS 1</a:t>
            </a:r>
            <a:r>
              <a:rPr lang="en-US" sz="2400" baseline="30000" dirty="0">
                <a:ea typeface="Helvetica Neue"/>
                <a:cs typeface="Helvetica Neue"/>
                <a:sym typeface="Helvetica Neue"/>
              </a:rPr>
              <a:t>st</a:t>
            </a:r>
            <a:r>
              <a:rPr lang="en-US" sz="2400" dirty="0">
                <a:ea typeface="Helvetica Neue"/>
                <a:cs typeface="Helvetica Neue"/>
                <a:sym typeface="Helvetica Neue"/>
              </a:rPr>
              <a:t> instrument design: fire detection,</a:t>
            </a:r>
            <a:endParaRPr sz="2400" dirty="0">
              <a:ea typeface="Helvetica Neue"/>
              <a:cs typeface="Helvetica Neue"/>
              <a:sym typeface="Helvetica Neue"/>
            </a:endParaRPr>
          </a:p>
          <a:p>
            <a:pPr marL="6858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       measured fire energy / FRP  </a:t>
            </a:r>
            <a:endParaRPr sz="2400" dirty="0"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2001 - MODIS Rapid Response Active Fires (FIRMS)</a:t>
            </a:r>
            <a:endParaRPr sz="2400" dirty="0"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2006 - Western States Fire Mission (IKHANA with AMS)</a:t>
            </a:r>
            <a:endParaRPr sz="2400" dirty="0">
              <a:ea typeface="Helvetica Neue"/>
              <a:cs typeface="Helvetica Neue"/>
              <a:sym typeface="Helvetica Neue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ea typeface="Helvetica Neue"/>
                <a:cs typeface="Helvetica Neue"/>
                <a:sym typeface="Helvetica Neue"/>
              </a:rPr>
              <a:t>2013 - 1</a:t>
            </a:r>
            <a:r>
              <a:rPr lang="en-US" sz="2400" baseline="30000" dirty="0">
                <a:ea typeface="Helvetica Neue"/>
                <a:cs typeface="Helvetica Neue"/>
                <a:sym typeface="Helvetica Neue"/>
              </a:rPr>
              <a:t>st</a:t>
            </a:r>
            <a:r>
              <a:rPr lang="en-US" sz="2400" dirty="0">
                <a:ea typeface="Helvetica Neue"/>
                <a:cs typeface="Helvetica Neue"/>
                <a:sym typeface="Helvetica Neue"/>
              </a:rPr>
              <a:t> Applied Sciences Wildland Fire Program</a:t>
            </a: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2014 -  Arctic-Boreal Vulnerability Experiment (</a:t>
            </a:r>
            <a:r>
              <a:rPr lang="en-US" sz="2400" dirty="0" err="1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ABoVE</a:t>
            </a: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2019 – FIREX-AQ (NASA and NOAA)</a:t>
            </a:r>
            <a:endParaRPr sz="2400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C1C90-9F2E-A6DA-4935-E54A78F1C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391" y="1147018"/>
            <a:ext cx="2182033" cy="2819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63322-B700-0952-B775-69A187E6B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683" y="4020072"/>
            <a:ext cx="4263427" cy="2659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40AA1-80DA-4E59-FD7D-CE3D7ADAB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981" y="1147017"/>
            <a:ext cx="2114687" cy="281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/>
          <p:nvPr/>
        </p:nvSpPr>
        <p:spPr>
          <a:xfrm>
            <a:off x="-84222" y="3220971"/>
            <a:ext cx="12276222" cy="3769375"/>
          </a:xfrm>
          <a:prstGeom prst="rect">
            <a:avLst/>
          </a:prstGeom>
          <a:gradFill>
            <a:gsLst>
              <a:gs pos="0">
                <a:srgbClr val="9A5E4F"/>
              </a:gs>
              <a:gs pos="50000">
                <a:srgbClr val="795764"/>
              </a:gs>
              <a:gs pos="100000">
                <a:srgbClr val="535079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154420" y="3196816"/>
            <a:ext cx="12037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NASA Science Mission Directorate (SMD) FireSense </a:t>
            </a:r>
            <a:r>
              <a:rPr lang="en-US" sz="1800">
                <a:solidFill>
                  <a:schemeClr val="lt1"/>
                </a:solidFill>
              </a:rPr>
              <a:t>is</a:t>
            </a: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focused on delivering NASA’s unique Earth science and technological capabilities to operational agencies, striving towards measurable improvement in US wildland fire management. The NASA SMD FireSense project is part of a larger NASA wide Wildland Fire Initiative involving SMD, the Aeronautics Research Mission Directorate (ARMD), and the Space Technology Mission Directorate (STMD).</a:t>
            </a:r>
            <a:endParaRPr/>
          </a:p>
        </p:txBody>
      </p:sp>
      <p:sp>
        <p:nvSpPr>
          <p:cNvPr id="75" name="Google Shape;75;p2"/>
          <p:cNvSpPr txBox="1"/>
          <p:nvPr/>
        </p:nvSpPr>
        <p:spPr>
          <a:xfrm>
            <a:off x="118324" y="5809947"/>
            <a:ext cx="120375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initial stakeholder engagement activities, the FireSense project will begin by focusing on four uses-cases focused on characterization and measurement of (i) pre-fire fuels conditions, (ii) active fire dynamics, (iii) post fire impacts and threats, and (iv) air quality impacts and forecasting, each co-developed with identified stakeholders.</a:t>
            </a:r>
            <a:endParaRPr/>
          </a:p>
        </p:txBody>
      </p:sp>
      <p:sp>
        <p:nvSpPr>
          <p:cNvPr id="76" name="Google Shape;76;p2"/>
          <p:cNvSpPr txBox="1"/>
          <p:nvPr/>
        </p:nvSpPr>
        <p:spPr>
          <a:xfrm>
            <a:off x="118324" y="4790933"/>
            <a:ext cx="120375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FireSense project will include an airborne science component (annual campaigns) where improved capabilities and technologies will be developed and evaluated, and ultimately demonstrated to agency stakeholders in a large capstone airborne campaign in year 5 of the project (2027-2028).</a:t>
            </a:r>
            <a:endParaRPr/>
          </a:p>
        </p:txBody>
      </p:sp>
      <p:pic>
        <p:nvPicPr>
          <p:cNvPr id="77" name="Google Shape;77;p2" descr="A group of airplanes flying in the sk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4222" y="-38802"/>
            <a:ext cx="12368464" cy="325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02336" y="0"/>
            <a:ext cx="10779186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</a:pPr>
            <a:r>
              <a:rPr lang="en-US" sz="3000"/>
              <a:t>NASA FireSense is driven by Stakeholder Needs</a:t>
            </a:r>
            <a:endParaRPr/>
          </a:p>
        </p:txBody>
      </p:sp>
      <p:sp>
        <p:nvSpPr>
          <p:cNvPr id="83" name="Google Shape;83;p3"/>
          <p:cNvSpPr txBox="1"/>
          <p:nvPr/>
        </p:nvSpPr>
        <p:spPr>
          <a:xfrm>
            <a:off x="143919" y="1134992"/>
            <a:ext cx="5952081" cy="5663089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SMD Wildfire Stakeholder Engagement Workshop – Held Early Feb 2022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Workshop Purpose: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 hear wildland fire management stakeholders identify gaps and visions for successful wildland fire management.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Participants asked to identify the following: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Barriers the community has in integrating science, technology, and knowledge into the fire management problem.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Areas where NASA can help enable collaborative programs and partnerships across the fire lifecycle, including preparedness and adaptation, response, and recovery. 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Key opportunities and priorities to make progress in pre-, active, and post-fire management.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Partners and programmatic activities that guide near- and long-term action in wildland fire management</a:t>
            </a:r>
            <a:endParaRPr/>
          </a:p>
          <a:p>
            <a:pPr marL="742950" marR="0" lvl="1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Over 800 participants!</a:t>
            </a:r>
            <a:endParaRPr/>
          </a:p>
        </p:txBody>
      </p:sp>
      <p:pic>
        <p:nvPicPr>
          <p:cNvPr id="84" name="Google Shape;8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400" y="1173236"/>
            <a:ext cx="5791201" cy="531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402336" y="0"/>
            <a:ext cx="10779186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</a:pPr>
            <a:r>
              <a:rPr lang="en-US" sz="3000"/>
              <a:t>NASA FireSense is driven by Stakeholder Needs</a:t>
            </a:r>
            <a:endParaRPr/>
          </a:p>
        </p:txBody>
      </p:sp>
      <p:sp>
        <p:nvSpPr>
          <p:cNvPr id="90" name="Google Shape;90;p4"/>
          <p:cNvSpPr txBox="1"/>
          <p:nvPr/>
        </p:nvSpPr>
        <p:spPr>
          <a:xfrm>
            <a:off x="170368" y="1434395"/>
            <a:ext cx="7792947" cy="5262979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Outcomes: </a:t>
            </a:r>
            <a:r>
              <a:rPr lang="en-US" sz="14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deliverable - whitepaper describing current barriers faced by agencies responsible for managing fire across its life cycle (pre-, active-, and post-fire). </a:t>
            </a:r>
            <a:endParaRPr sz="1400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of What we heard</a:t>
            </a:r>
            <a:r>
              <a:rPr lang="en-US" sz="1400" b="1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Pre-fire – 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fuels map of limited utility for operational management (increase accurate updates)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Fire behavior models do not have the necessary fidelity and/or timeliness to accurately predict fire behavior and fire spread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observations and forecasts of winds, humidity, and fuel moisture are insufficient for fire risk assessment and prediction </a:t>
            </a:r>
            <a:r>
              <a:rPr lang="en-US" sz="1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Active Fire –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Must reduce of time from ignition to detection and response 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Need persistent (24/7) IR imagery of active fires to support fire management and monitoring (and fire science)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Lack of Reliable, high-speed communications/data 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Need instruments capable of mass/power limitations of new suborbital platforms </a:t>
            </a:r>
            <a:r>
              <a:rPr lang="en-US" sz="1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Post-fire –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mapping of forest burn extent and fire severity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impacts to air and water quality and human health 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Reduce debris flow prediction uncertainty: landslides, floods, impacts to watersheds </a:t>
            </a:r>
            <a:endParaRPr/>
          </a:p>
        </p:txBody>
      </p:sp>
      <p:sp>
        <p:nvSpPr>
          <p:cNvPr id="91" name="Google Shape;91;p4"/>
          <p:cNvSpPr txBox="1"/>
          <p:nvPr/>
        </p:nvSpPr>
        <p:spPr>
          <a:xfrm>
            <a:off x="8123411" y="6112599"/>
            <a:ext cx="3805959" cy="584775"/>
          </a:xfrm>
          <a:prstGeom prst="rect">
            <a:avLst/>
          </a:prstGeom>
          <a:solidFill>
            <a:srgbClr val="00206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sng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https://aam-cms.marqui.tech/aam-portal-cms/assets/ki2yd52vavkccskc</a:t>
            </a:r>
            <a:r>
              <a:rPr lang="en-US" sz="1600" b="0" i="0" u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4" descr="Text, let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3410" y="1503507"/>
            <a:ext cx="3805959" cy="4461358"/>
          </a:xfrm>
          <a:prstGeom prst="rect">
            <a:avLst/>
          </a:prstGeom>
          <a:noFill/>
          <a:ln>
            <a:noFill/>
          </a:ln>
          <a:effectLst>
            <a:outerShdw blurRad="50800" dist="60560" dir="10620000" algn="ctr" rotWithShape="0">
              <a:srgbClr val="000000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472440" y="0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en-US"/>
              <a:t>FireSense Use Cases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110583" y="1264665"/>
            <a:ext cx="11970834" cy="5304016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"/>
          <p:cNvSpPr txBox="1"/>
          <p:nvPr/>
        </p:nvSpPr>
        <p:spPr>
          <a:xfrm>
            <a:off x="2057762" y="3846328"/>
            <a:ext cx="4525147" cy="261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Active Fire: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Better detection and tracking of fire via satellite and airborne imagery with higher spatial resolution and update frequency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Development of new, innovative sensors and models for precisely tracking and locating fires, fuels conditions, and smoke. 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Stakeholders: USFS, CalFire, FEMA</a:t>
            </a:r>
            <a:endParaRPr sz="1800" i="1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8622898" y="4322141"/>
            <a:ext cx="3569102" cy="223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 Quality: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Enhanced tracking and characterization of smoke plumes and smoke transport.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forecasts of air quality impacts to human health and safety. 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Stakeholders: NOAA and EPA</a:t>
            </a:r>
            <a:endParaRPr sz="1800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706" y="1419011"/>
            <a:ext cx="1721189" cy="1698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/>
          <p:nvPr/>
        </p:nvSpPr>
        <p:spPr>
          <a:xfrm>
            <a:off x="1989450" y="1503565"/>
            <a:ext cx="4412473" cy="223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Pre-fire: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fire prevention by providing fire fuel maps with higher accuracy and resolution. 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Provision of near real-time fire risks assessments based on fuel conditions, soil moisture, surface temperature, etc. 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Stakeholders: USFS and USGS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706" y="4460443"/>
            <a:ext cx="1721189" cy="172118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/>
          <p:nvPr/>
        </p:nvSpPr>
        <p:spPr>
          <a:xfrm>
            <a:off x="8486274" y="1419011"/>
            <a:ext cx="3705726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Post-Fire: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maps of burn severity to aid in post-fire ecosystem rehabilitation efforts.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Predictions of post fire hazards and impacts including debris flow and landslide risks and water quality impacts.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Stakeholders: USFS and USGS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1701" y="1429623"/>
            <a:ext cx="1720066" cy="174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93492" y="4612987"/>
            <a:ext cx="1701195" cy="172387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19150" y="-6618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en-US"/>
              <a:t>FireSense Implementation</a:t>
            </a:r>
            <a:endParaRPr/>
          </a:p>
        </p:txBody>
      </p:sp>
      <p:sp>
        <p:nvSpPr>
          <p:cNvPr id="119" name="Google Shape;119;p6"/>
          <p:cNvSpPr txBox="1"/>
          <p:nvPr/>
        </p:nvSpPr>
        <p:spPr>
          <a:xfrm>
            <a:off x="110583" y="1084942"/>
            <a:ext cx="11970834" cy="5683607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501606" y="1089790"/>
            <a:ext cx="3035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 Development </a:t>
            </a:r>
            <a:endParaRPr sz="18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6"/>
          <p:cNvGrpSpPr/>
          <p:nvPr/>
        </p:nvGrpSpPr>
        <p:grpSpPr>
          <a:xfrm>
            <a:off x="4192856" y="1112862"/>
            <a:ext cx="3683977" cy="2505634"/>
            <a:chOff x="8325846" y="1004240"/>
            <a:chExt cx="3683977" cy="2505634"/>
          </a:xfrm>
        </p:grpSpPr>
        <p:sp>
          <p:nvSpPr>
            <p:cNvPr id="122" name="Google Shape;122;p6"/>
            <p:cNvSpPr txBox="1"/>
            <p:nvPr/>
          </p:nvSpPr>
          <p:spPr>
            <a:xfrm>
              <a:off x="8650037" y="1004240"/>
              <a:ext cx="303559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Capability Demonstration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" name="Google Shape;12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325846" y="1437637"/>
              <a:ext cx="3683977" cy="2072237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24" name="Google Shape;12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207" y="1529846"/>
            <a:ext cx="3780393" cy="2081249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5" name="Google Shape;125;p6"/>
          <p:cNvGrpSpPr/>
          <p:nvPr/>
        </p:nvGrpSpPr>
        <p:grpSpPr>
          <a:xfrm>
            <a:off x="8309816" y="1024758"/>
            <a:ext cx="3949930" cy="2577980"/>
            <a:chOff x="4252492" y="921767"/>
            <a:chExt cx="3949930" cy="2577980"/>
          </a:xfrm>
        </p:grpSpPr>
        <p:sp>
          <p:nvSpPr>
            <p:cNvPr id="126" name="Google Shape;126;p6"/>
            <p:cNvSpPr txBox="1"/>
            <p:nvPr/>
          </p:nvSpPr>
          <p:spPr>
            <a:xfrm>
              <a:off x="4252492" y="921767"/>
              <a:ext cx="3949930" cy="471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Capability &amp; Information Delivery</a:t>
              </a:r>
              <a:endParaRPr sz="1800" i="1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7" name="Google Shape;127;p6" descr="A picture containing text, person, outdoor, comput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52492" y="1380859"/>
              <a:ext cx="3683977" cy="211888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6"/>
          <p:cNvSpPr txBox="1"/>
          <p:nvPr/>
        </p:nvSpPr>
        <p:spPr>
          <a:xfrm>
            <a:off x="129207" y="3773924"/>
            <a:ext cx="4003178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Enhance existing instruments used for monitoring pre-fire, active-fire, and post-fire environments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next-generation aerial platforms as well as instruments for small spacecraft and aerial platforms for wildland fire applications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Enable measurements from multiple vantage points through model-directed, coordinated observations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Address computational challenges for modeling and for data acquisition, fusion, and real-time processing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for creation new data products needed for wildfire management and for management of of observing platform constellations</a:t>
            </a:r>
            <a:endParaRPr/>
          </a:p>
        </p:txBody>
      </p:sp>
      <p:sp>
        <p:nvSpPr>
          <p:cNvPr id="129" name="Google Shape;129;p6"/>
          <p:cNvSpPr txBox="1"/>
          <p:nvPr/>
        </p:nvSpPr>
        <p:spPr>
          <a:xfrm>
            <a:off x="4145852" y="3800854"/>
            <a:ext cx="4003178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 existing and enhanced instruments used for monitoring pre-fire, active-fire, and post-fire environments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Evaluate existing and novel aerial platforms and next-generation instruments for wildland fire applications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Leverage airborne data to support research and application development in the for FireSense use cases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Demonstrate to key stakeholders the utility of existing and newly developed technology in the management of wildland fire across the pre-fire, active-fire, and post-fire environments</a:t>
            </a:r>
            <a:endParaRPr/>
          </a:p>
        </p:txBody>
      </p:sp>
      <p:sp>
        <p:nvSpPr>
          <p:cNvPr id="130" name="Google Shape;130;p6"/>
          <p:cNvSpPr txBox="1"/>
          <p:nvPr/>
        </p:nvSpPr>
        <p:spPr>
          <a:xfrm>
            <a:off x="8162497" y="3823732"/>
            <a:ext cx="4003178" cy="272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 with stakeholders to develop wildland fire data systems and solutions that are flexible and aligned with desired capabilities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Ensure existing and new datasets (static and real-time) can be integrated into existing user-friendly web platforms (e.g., USFS </a:t>
            </a:r>
            <a:r>
              <a:rPr lang="en-US" sz="13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WildfireSAFE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FIRMS, etc.)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 with NASA ARMD and commercial and agency stakeholders to bridge the current communication gap in wildland fire management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Enable the seamless exchange of information between spaceborne, airborne, and in situ assets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0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en-US"/>
              <a:t>Demonstration Activities</a:t>
            </a: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98417" y="1134742"/>
            <a:ext cx="4558643" cy="5586145"/>
          </a:xfrm>
          <a:prstGeom prst="rect">
            <a:avLst/>
          </a:prstGeom>
          <a:solidFill>
            <a:srgbClr val="384B8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115458" y="2935110"/>
            <a:ext cx="4524559" cy="369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Capstone Field Campaign in Year 5 (2027-28):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Capstone Field Campaign will serve as a technology demonstration event for stakeholders to use/evaluate the tools, products, sensors, and capabilities developed during the first four years of FireSense.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goal is that the success of the Capstone Field Campaign will enable the successful adoption/transition of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FireSense developed capabilities by our stakeholder/operational agencies.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132501" y="1296264"/>
            <a:ext cx="4524559" cy="147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Annual Field Campaigns (2023-28):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Field campaigns will be conducted annually, with increasing sophistication in the sensors and platforms tested. Targeting areas across the US, not just western forests.</a:t>
            </a:r>
            <a:endParaRPr/>
          </a:p>
        </p:txBody>
      </p:sp>
      <p:pic>
        <p:nvPicPr>
          <p:cNvPr id="187" name="Google Shape;187;p12"/>
          <p:cNvPicPr preferRelativeResize="0"/>
          <p:nvPr/>
        </p:nvPicPr>
        <p:blipFill rotWithShape="1">
          <a:blip r:embed="rId3">
            <a:alphaModFix/>
          </a:blip>
          <a:srcRect r="-2"/>
          <a:stretch/>
        </p:blipFill>
        <p:spPr>
          <a:xfrm>
            <a:off x="4858255" y="1620405"/>
            <a:ext cx="7117169" cy="4614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 txBox="1"/>
          <p:nvPr/>
        </p:nvSpPr>
        <p:spPr>
          <a:xfrm>
            <a:off x="4858254" y="5958224"/>
            <a:ext cx="16568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Graphic from FASME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ESENSE PPT TEMPLATE v3.potx" id="{BB680A9A-8E92-4742-9B16-AD94992336FC}" vid="{4C45786D-E400-AF42-B011-F6567D9660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b2255e-e3de-480b-a1e3-31e4a48dc33e" xsi:nil="true"/>
    <lcf76f155ced4ddcb4097134ff3c332f xmlns="cf223dc7-9eff-4e8c-ad74-f458da8b54c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333D24340D646983902BF490FEEAE" ma:contentTypeVersion="12" ma:contentTypeDescription="Create a new document." ma:contentTypeScope="" ma:versionID="70a842932ef57a51e3752d037db9cc85">
  <xsd:schema xmlns:xsd="http://www.w3.org/2001/XMLSchema" xmlns:xs="http://www.w3.org/2001/XMLSchema" xmlns:p="http://schemas.microsoft.com/office/2006/metadata/properties" xmlns:ns2="cf223dc7-9eff-4e8c-ad74-f458da8b54c4" xmlns:ns3="89b2255e-e3de-480b-a1e3-31e4a48dc33e" targetNamespace="http://schemas.microsoft.com/office/2006/metadata/properties" ma:root="true" ma:fieldsID="7933104eb56bdeb654f24be9d214afd8" ns2:_="" ns3:_="">
    <xsd:import namespace="cf223dc7-9eff-4e8c-ad74-f458da8b54c4"/>
    <xsd:import namespace="89b2255e-e3de-480b-a1e3-31e4a48dc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23dc7-9eff-4e8c-ad74-f458da8b54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2255e-e3de-480b-a1e3-31e4a48dc33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0d23c8e-8f34-4868-a839-333b7d13c06e}" ma:internalName="TaxCatchAll" ma:showField="CatchAllData" ma:web="89b2255e-e3de-480b-a1e3-31e4a48dc3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23118A-0983-40D3-AA3D-1DD8841238D1}">
  <ds:schemaRefs>
    <ds:schemaRef ds:uri="http://schemas.microsoft.com/office/2006/metadata/properties"/>
    <ds:schemaRef ds:uri="http://schemas.microsoft.com/office/infopath/2007/PartnerControls"/>
    <ds:schemaRef ds:uri="89b2255e-e3de-480b-a1e3-31e4a48dc33e"/>
    <ds:schemaRef ds:uri="cf223dc7-9eff-4e8c-ad74-f458da8b54c4"/>
  </ds:schemaRefs>
</ds:datastoreItem>
</file>

<file path=customXml/itemProps2.xml><?xml version="1.0" encoding="utf-8"?>
<ds:datastoreItem xmlns:ds="http://schemas.openxmlformats.org/officeDocument/2006/customXml" ds:itemID="{EC67DCE3-8900-4D49-83F6-253392E3F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223dc7-9eff-4e8c-ad74-f458da8b54c4"/>
    <ds:schemaRef ds:uri="89b2255e-e3de-480b-a1e3-31e4a48dc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26228F-1347-409F-97D9-0DA39B38980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1770</Words>
  <Application>Microsoft Macintosh PowerPoint</Application>
  <PresentationFormat>Widescreen</PresentationFormat>
  <Paragraphs>230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Helvetica Neue</vt:lpstr>
      <vt:lpstr>Open Sans</vt:lpstr>
      <vt:lpstr>Quattrocento Sans</vt:lpstr>
      <vt:lpstr>Office Theme</vt:lpstr>
      <vt:lpstr>PowerPoint Presentation</vt:lpstr>
      <vt:lpstr>PowerPoint Presentation</vt:lpstr>
      <vt:lpstr>50+ years of NASA Fire Science and Applications</vt:lpstr>
      <vt:lpstr>PowerPoint Presentation</vt:lpstr>
      <vt:lpstr>NASA FireSense is driven by Stakeholder Needs</vt:lpstr>
      <vt:lpstr>NASA FireSense is driven by Stakeholder Needs</vt:lpstr>
      <vt:lpstr>FireSense Use Cases</vt:lpstr>
      <vt:lpstr>FireSense Implementation</vt:lpstr>
      <vt:lpstr>Demonstration Activities</vt:lpstr>
      <vt:lpstr>NASA’s Wildland Fire Initiative  Multi-Disciplinary Collaboration in Wildfire</vt:lpstr>
      <vt:lpstr>FireSense Team</vt:lpstr>
      <vt:lpstr>Thank You</vt:lpstr>
      <vt:lpstr>Rebirth of NASA ESD Wildland Fires: 2022-2023 Overview</vt:lpstr>
      <vt:lpstr>NASA ESD Wildland Fires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Falkowski, Michael J. (HQ-DK000)</dc:creator>
  <cp:lastModifiedBy>Lefer, Barry L. (HQ-DK000)</cp:lastModifiedBy>
  <cp:revision>6</cp:revision>
  <dcterms:created xsi:type="dcterms:W3CDTF">2023-06-05T16:37:17Z</dcterms:created>
  <dcterms:modified xsi:type="dcterms:W3CDTF">2023-07-12T16:49:48Z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0x010100377333D24340D646983902BF490FEEAE</vt:lpwstr>
  </property>
</Properties>
</file>