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7" r:id="rId6"/>
    <p:sldId id="269" r:id="rId7"/>
    <p:sldId id="268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857981-7DB4-C678-6FD4-F3CEA161651D}" name="Houyoux, Marc" initials="HM" userId="S::Houyoux.Marc@epa.gov::7b97e3eb-ed0d-4f4b-8758-9642e8b1c4b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yth, Alison" initials="EA" lastIdx="3" clrIdx="0">
    <p:extLst>
      <p:ext uri="{19B8F6BF-5375-455C-9EA6-DF929625EA0E}">
        <p15:presenceInfo xmlns:p15="http://schemas.microsoft.com/office/powerpoint/2012/main" userId="S::eyth.alison@epa.gov::649d2ced-6280-4c44-830a-d941bed67d1a" providerId="AD"/>
      </p:ext>
    </p:extLst>
  </p:cmAuthor>
  <p:cmAuthor id="2" name="Houyoux, Marc" initials="HM" lastIdx="4" clrIdx="1">
    <p:extLst>
      <p:ext uri="{19B8F6BF-5375-455C-9EA6-DF929625EA0E}">
        <p15:presenceInfo xmlns:p15="http://schemas.microsoft.com/office/powerpoint/2012/main" userId="S::houyoux.marc@epa.gov::7b97e3eb-ed0d-4f4b-8758-9642e8b1c4b2" providerId="AD"/>
      </p:ext>
    </p:extLst>
  </p:cmAuthor>
  <p:cmAuthor id="3" name="Gamas, Julia" initials="GJ" lastIdx="1" clrIdx="2">
    <p:extLst>
      <p:ext uri="{19B8F6BF-5375-455C-9EA6-DF929625EA0E}">
        <p15:presenceInfo xmlns:p15="http://schemas.microsoft.com/office/powerpoint/2012/main" userId="S::gamas.julia@epa.gov::c40aa719-84be-4bda-bbca-53dec22278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air-emissions-inventories/2020-national-emissions-inventory-nei-da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91FD-72BA-4705-A8D7-40C8403DC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2116" cy="1325563"/>
          </a:xfrm>
        </p:spPr>
        <p:txBody>
          <a:bodyPr/>
          <a:lstStyle/>
          <a:p>
            <a:r>
              <a:rPr lang="en-US" dirty="0"/>
              <a:t>Origins of the 2022 Regulatory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D0E21-C325-454F-B6F9-CF161B284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MJOs and states requested that EPA consider options for a regulatory platform for a year later than 2016</a:t>
            </a:r>
          </a:p>
          <a:p>
            <a:r>
              <a:rPr lang="en-US" dirty="0"/>
              <a:t>Following a review of air quality conditions and the availability of measurement data for recent years, </a:t>
            </a:r>
            <a:r>
              <a:rPr lang="en-US" dirty="0">
                <a:highlight>
                  <a:srgbClr val="FFFF00"/>
                </a:highlight>
              </a:rPr>
              <a:t>EPA proposed 2022 as the base year </a:t>
            </a:r>
            <a:r>
              <a:rPr lang="en-US" dirty="0"/>
              <a:t>for the next regulatory platform</a:t>
            </a:r>
          </a:p>
          <a:p>
            <a:r>
              <a:rPr lang="en-US" dirty="0">
                <a:highlight>
                  <a:srgbClr val="FFFF00"/>
                </a:highlight>
              </a:rPr>
              <a:t>Favorable feedback on the selection of 2022 </a:t>
            </a:r>
            <a:r>
              <a:rPr lang="en-US" dirty="0"/>
              <a:t>was provided by MJOs in February</a:t>
            </a:r>
          </a:p>
          <a:p>
            <a:r>
              <a:rPr lang="en-US" dirty="0"/>
              <a:t>The new platform is being designed to meet state / local and EPA regulatory modeling needs for ozone, regional haze, and other topics starting in CY 2024</a:t>
            </a:r>
          </a:p>
          <a:p>
            <a:pPr lvl="1"/>
            <a:r>
              <a:rPr lang="en-US" dirty="0"/>
              <a:t>Analytic years will include 2026, a year in early 2030s (probably 2032), and 2038</a:t>
            </a:r>
          </a:p>
          <a:p>
            <a:r>
              <a:rPr lang="en-US" dirty="0"/>
              <a:t>The </a:t>
            </a:r>
            <a:r>
              <a:rPr lang="en-US" dirty="0">
                <a:highlight>
                  <a:srgbClr val="FFFF00"/>
                </a:highlight>
              </a:rPr>
              <a:t>first version of the platform </a:t>
            </a:r>
            <a:r>
              <a:rPr lang="en-US" dirty="0"/>
              <a:t>(2022v1) </a:t>
            </a:r>
            <a:r>
              <a:rPr lang="en-US" dirty="0">
                <a:highlight>
                  <a:srgbClr val="FFFF00"/>
                </a:highlight>
              </a:rPr>
              <a:t>is targeted for calendar year 2024</a:t>
            </a:r>
            <a:r>
              <a:rPr lang="en-US" dirty="0"/>
              <a:t>, followed by a </a:t>
            </a:r>
            <a:r>
              <a:rPr lang="en-US" dirty="0">
                <a:highlight>
                  <a:srgbClr val="FFFF00"/>
                </a:highlight>
              </a:rPr>
              <a:t>second version </a:t>
            </a:r>
            <a:r>
              <a:rPr lang="en-US" dirty="0"/>
              <a:t>(2022v2) in calendar year </a:t>
            </a:r>
            <a:r>
              <a:rPr lang="en-US" dirty="0">
                <a:highlight>
                  <a:srgbClr val="FFFF00"/>
                </a:highlight>
              </a:rPr>
              <a:t>2025</a:t>
            </a:r>
          </a:p>
          <a:p>
            <a:pPr lvl="1"/>
            <a:r>
              <a:rPr lang="en-US" dirty="0"/>
              <a:t>Base year emissions are targeted for spring, and analytic years by summer-fall</a:t>
            </a:r>
          </a:p>
          <a:p>
            <a:r>
              <a:rPr lang="en-US" dirty="0"/>
              <a:t>A collaborative effort is being organized to prioritize topics of shared interest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DF9F9-8A52-490E-96F7-EE1E7479241E}"/>
              </a:ext>
            </a:extLst>
          </p:cNvPr>
          <p:cNvSpPr txBox="1"/>
          <p:nvPr/>
        </p:nvSpPr>
        <p:spPr>
          <a:xfrm>
            <a:off x="8601560" y="6129580"/>
            <a:ext cx="3062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POC: Eyth.Alison@epa.gov</a:t>
            </a:r>
          </a:p>
        </p:txBody>
      </p:sp>
    </p:spTree>
    <p:extLst>
      <p:ext uri="{BB962C8B-B14F-4D97-AF65-F5344CB8AC3E}">
        <p14:creationId xmlns:p14="http://schemas.microsoft.com/office/powerpoint/2010/main" val="38989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EDE5B-002C-433C-8ACD-F3B05438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Plans for Development of Key Sectors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3C514-D9ED-4C50-AF9B-ED1A1D81B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State/local/tribal agencies will submit emissions for Type A point sources</a:t>
            </a:r>
            <a:r>
              <a:rPr lang="en-US" dirty="0"/>
              <a:t>, at a minimum</a:t>
            </a:r>
          </a:p>
          <a:p>
            <a:pPr lvl="1"/>
            <a:r>
              <a:rPr lang="en-US" dirty="0"/>
              <a:t>CY 2022 submittals are due by December 31, 2023, including indication of any closures</a:t>
            </a:r>
          </a:p>
          <a:p>
            <a:pPr lvl="1"/>
            <a:r>
              <a:rPr lang="en-US" dirty="0"/>
              <a:t>Submitted emissions (including any non-Type A sources) will be used for the 2022 platform following quality assurance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EPA augments the 2022 submittals with 2021 NEI </a:t>
            </a:r>
            <a:r>
              <a:rPr lang="en-US" dirty="0"/>
              <a:t>for operating but not submitted facilities, 2022 Toxics Release Inventory and performs HAP Augmentation of 2022 submitted data</a:t>
            </a:r>
          </a:p>
          <a:p>
            <a:r>
              <a:rPr lang="en-US" dirty="0">
                <a:highlight>
                  <a:srgbClr val="FFFF00"/>
                </a:highlight>
              </a:rPr>
              <a:t>EPA typically develops year-specific emissions for </a:t>
            </a:r>
            <a:r>
              <a:rPr lang="en-US" dirty="0" err="1">
                <a:highlight>
                  <a:srgbClr val="FFFF00"/>
                </a:highlight>
              </a:rPr>
              <a:t>onroad</a:t>
            </a:r>
            <a:r>
              <a:rPr lang="en-US" dirty="0">
                <a:highlight>
                  <a:srgbClr val="FFFF00"/>
                </a:highlight>
              </a:rPr>
              <a:t>, nonroad, CMV, biogenic, oil and gas, and fires for each calendar year</a:t>
            </a:r>
          </a:p>
          <a:p>
            <a:pPr lvl="1"/>
            <a:r>
              <a:rPr lang="en-US" dirty="0"/>
              <a:t>Development will be accelerated by a year to make a version available during 2024</a:t>
            </a:r>
          </a:p>
          <a:p>
            <a:pPr lvl="1"/>
            <a:r>
              <a:rPr lang="en-US" dirty="0"/>
              <a:t>S/L/T data could supplement nationally available data sources for some sectors</a:t>
            </a:r>
          </a:p>
          <a:p>
            <a:pPr lvl="2"/>
            <a:r>
              <a:rPr lang="en-US" dirty="0"/>
              <a:t>E.g., fire activity, </a:t>
            </a:r>
            <a:r>
              <a:rPr lang="en-US" dirty="0" err="1"/>
              <a:t>onroad</a:t>
            </a:r>
            <a:r>
              <a:rPr lang="en-US" dirty="0"/>
              <a:t> activity, other?</a:t>
            </a:r>
          </a:p>
          <a:p>
            <a:pPr lvl="2"/>
            <a:r>
              <a:rPr lang="en-US" dirty="0"/>
              <a:t>Base year data would need to be provided by late 2023, and data for analytic years by March 2024</a:t>
            </a:r>
          </a:p>
          <a:p>
            <a:r>
              <a:rPr lang="en-US" dirty="0">
                <a:highlight>
                  <a:srgbClr val="FFFF00"/>
                </a:highlight>
              </a:rPr>
              <a:t>2020 NEI data with some adjustments would be used for most nonpoint sectors</a:t>
            </a:r>
          </a:p>
          <a:p>
            <a:pPr lvl="1"/>
            <a:r>
              <a:rPr lang="en-US" dirty="0"/>
              <a:t>2020 NEI data retrieval tool is available from the </a:t>
            </a:r>
            <a:r>
              <a:rPr lang="en-US" dirty="0">
                <a:hlinkClick r:id="rId2"/>
              </a:rPr>
              <a:t>2020 NEI web page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1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A7706-BE0C-4B12-9740-6F574D86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on the 2022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D179-A151-4F16-A8C5-7B9B0E769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Development of analytic year emissions will require focus</a:t>
            </a:r>
          </a:p>
          <a:p>
            <a:pPr lvl="1"/>
            <a:r>
              <a:rPr lang="en-US" dirty="0"/>
              <a:t>It will be important to keep on schedule so that emissions are available in time for the needed modeling applications</a:t>
            </a:r>
          </a:p>
          <a:p>
            <a:pPr lvl="1"/>
            <a:r>
              <a:rPr lang="en-US" dirty="0"/>
              <a:t>There is a need to reflect national, state and local regulations in analytic year inventories</a:t>
            </a:r>
          </a:p>
          <a:p>
            <a:r>
              <a:rPr lang="en-US" dirty="0">
                <a:highlight>
                  <a:srgbClr val="FFFF00"/>
                </a:highlight>
              </a:rPr>
              <a:t>Mechanisms for data sharing and communication for the collaborative work and any data submissions still need to be defined</a:t>
            </a:r>
          </a:p>
          <a:p>
            <a:pPr lvl="1"/>
            <a:r>
              <a:rPr lang="en-US" dirty="0"/>
              <a:t>The schedule and methods for reviewing intermediate data products needs to be determined</a:t>
            </a:r>
          </a:p>
          <a:p>
            <a:r>
              <a:rPr lang="en-US" dirty="0">
                <a:highlight>
                  <a:srgbClr val="FFFF00"/>
                </a:highlight>
              </a:rPr>
              <a:t>Workgroups related to the 2022 platform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Fires, EGU workgroup (exists), residential wood heating task force, 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projections (e.g., non-EGU point, nonpoint), national oil and gas workgroup, 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others TBD</a:t>
            </a:r>
          </a:p>
          <a:p>
            <a:pPr lvl="1"/>
            <a:r>
              <a:rPr lang="en-US" dirty="0"/>
              <a:t>Report outs to MOVES MJO and possibly NOMAD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6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ABD2-6E1D-431A-B07B-2609A711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Draft 2022 Platform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A2003-11EC-440B-A91D-B7B994F6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Fall 2023-February 2024: Data compilation for base year 2022v1</a:t>
            </a:r>
          </a:p>
          <a:p>
            <a:r>
              <a:rPr lang="en-US" dirty="0"/>
              <a:t>Fall 2023-April 2024: Data compilation for v1 analytic year inventories</a:t>
            </a:r>
            <a:endParaRPr lang="en-US" dirty="0">
              <a:cs typeface="Calibri"/>
            </a:endParaRPr>
          </a:p>
          <a:p>
            <a:r>
              <a:rPr lang="en-US" dirty="0"/>
              <a:t>Spring 2024: Data review for v1 base year inventories and modeling data</a:t>
            </a:r>
          </a:p>
          <a:p>
            <a:r>
              <a:rPr lang="en-US" dirty="0"/>
              <a:t>Early summer 2024: Data review for v1 analytic year inventories</a:t>
            </a:r>
          </a:p>
          <a:p>
            <a:r>
              <a:rPr lang="en-US" dirty="0"/>
              <a:t>Late summer 2024: Finalization of v1 analytic year inventories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Fall 2024-February 2025: Data compilation for base year 2022v2</a:t>
            </a:r>
          </a:p>
          <a:p>
            <a:r>
              <a:rPr lang="en-US" dirty="0"/>
              <a:t>Fall 2024-April 2025: Data compilation for v2 analytic year inventories</a:t>
            </a:r>
          </a:p>
          <a:p>
            <a:r>
              <a:rPr lang="en-US" dirty="0"/>
              <a:t>Spring 2025: Data review for v2 base year inventories and modeling data</a:t>
            </a:r>
          </a:p>
          <a:p>
            <a:r>
              <a:rPr lang="en-US" dirty="0"/>
              <a:t>Summer 2025: Data review for v2 analytic year inventories</a:t>
            </a:r>
          </a:p>
          <a:p>
            <a:r>
              <a:rPr lang="en-US" dirty="0"/>
              <a:t>Late summer / early fall 2025: Finalization of v2 analytic year inventories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5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29f62856-1543-49d4-a736-4569d363f533" ContentTypeId="0x01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2021-03-12T10:44:53+00:00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SharedWithUsers xmlns="4335a77d-4de4-438d-bbc8-5323abe644a8">
      <UserInfo>
        <DisplayName>Eyth, Alison</DisplayName>
        <AccountId>18</AccountId>
        <AccountType/>
      </UserInfo>
      <UserInfo>
        <DisplayName>Mason, Rich</DisplayName>
        <AccountId>17</AccountId>
        <AccountType/>
      </UserInfo>
      <UserInfo>
        <DisplayName>Gamas, Julia</DisplayName>
        <AccountId>22</AccountId>
        <AccountType/>
      </UserInfo>
      <UserInfo>
        <DisplayName>Farkas, Caroline</DisplayName>
        <AccountId>26</AccountId>
        <AccountType/>
      </UserInfo>
      <UserInfo>
        <DisplayName>Snyder, Jennifer</DisplayName>
        <AccountId>27</AccountId>
        <AccountType/>
      </UserInfo>
      <UserInfo>
        <DisplayName>Houyoux, Marc</DisplayName>
        <AccountId>10</AccountId>
        <AccountType/>
      </UserInfo>
      <UserInfo>
        <DisplayName>Seltzer, Karl</DisplayName>
        <AccountId>41</AccountId>
        <AccountType/>
      </UserInfo>
      <UserInfo>
        <DisplayName>Rao, Venkatesh</DisplayName>
        <AccountId>25</AccountId>
        <AccountType/>
      </UserInfo>
      <UserInfo>
        <DisplayName>Godfrey, Janice</DisplayName>
        <AccountId>23</AccountId>
        <AccountType/>
      </UserInfo>
      <UserInfo>
        <DisplayName>Vukovich, Jeffrey</DisplayName>
        <AccountId>24</AccountId>
        <AccountType/>
      </UserInfo>
    </SharedWithUsers>
    <lcf76f155ced4ddcb4097134ff3c332f xmlns="b8aa2eef-38f2-4ebe-b4bf-8c8dfeafc5c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FD475FDD56DA46A3F9C89F8984F1F5" ma:contentTypeVersion="15" ma:contentTypeDescription="Create a new document." ma:contentTypeScope="" ma:versionID="2af07a6e09ca63486a74820f445bf3ce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b8aa2eef-38f2-4ebe-b4bf-8c8dfeafc5c0" xmlns:ns6="4335a77d-4de4-438d-bbc8-5323abe644a8" targetNamespace="http://schemas.microsoft.com/office/2006/metadata/properties" ma:root="true" ma:fieldsID="834b7a7ca854af246d82eab115aa185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b8aa2eef-38f2-4ebe-b4bf-8c8dfeafc5c0"/>
    <xsd:import namespace="4335a77d-4de4-438d-bbc8-5323abe644a8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ServiceLocation" minOccurs="0"/>
                <xsd:element ref="ns5:lcf76f155ced4ddcb4097134ff3c332f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9bc800bf-0bf3-4f6e-aab1-5e4f6228b715}" ma:internalName="TaxCatchAllLabel" ma:readOnly="true" ma:showField="CatchAllDataLabel" ma:web="4335a77d-4de4-438d-bbc8-5323abe644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9bc800bf-0bf3-4f6e-aab1-5e4f6228b715}" ma:internalName="TaxCatchAll" ma:showField="CatchAllData" ma:web="4335a77d-4de4-438d-bbc8-5323abe644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a2eef-38f2-4ebe-b4bf-8c8dfeafc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9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35a77d-4de4-438d-bbc8-5323abe644a8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9A2278-8A4A-424F-AD18-7F836B6819A3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DB456C19-9244-44B8-A4EB-F2598DB376EF}">
  <ds:schemaRefs>
    <ds:schemaRef ds:uri="b8aa2eef-38f2-4ebe-b4bf-8c8dfeafc5c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4335a77d-4de4-438d-bbc8-5323abe644a8"/>
    <ds:schemaRef ds:uri="http://purl.org/dc/terms/"/>
    <ds:schemaRef ds:uri="http://schemas.microsoft.com/sharepoint/v3/fields"/>
    <ds:schemaRef ds:uri="http://schemas.microsoft.com/sharepoint.v3"/>
    <ds:schemaRef ds:uri="http://schemas.microsoft.com/office/2006/documentManagement/types"/>
    <ds:schemaRef ds:uri="4ffa91fb-a0ff-4ac5-b2db-65c790d184a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99E009-9BF2-456F-A43C-90C31A2C7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b8aa2eef-38f2-4ebe-b4bf-8c8dfeafc5c0"/>
    <ds:schemaRef ds:uri="4335a77d-4de4-438d-bbc8-5323abe64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47CE7F2-BE25-494F-93D8-98FE299940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1292</TotalTime>
  <Words>618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Origins of the 2022 Regulatory Platform</vt:lpstr>
      <vt:lpstr>Current Plans for Development of Key Sectors</vt:lpstr>
      <vt:lpstr>Collaboration on the 2022 Platform</vt:lpstr>
      <vt:lpstr>Draft 2022 Platform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Houyoux, Marc</dc:creator>
  <cp:lastModifiedBy>Rhonda Payne</cp:lastModifiedBy>
  <cp:revision>72</cp:revision>
  <dcterms:created xsi:type="dcterms:W3CDTF">2021-03-12T18:44:57Z</dcterms:created>
  <dcterms:modified xsi:type="dcterms:W3CDTF">2023-06-27T21:22:29Z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0x0101007FFD475FDD56DA46A3F9C89F8984F1F5</vt:lpwstr>
  </property>
  <property fmtid="{D5CDD505-2E9C-101B-9397-08002B2CF9AE}" pid="3" name="TaxKeyword">
    <vt:lpwstr/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  <property fmtid="{D5CDD505-2E9C-101B-9397-08002B2CF9AE}" pid="8" name="MediaServiceImageTags">
    <vt:lpwstr/>
  </property>
</Properties>
</file>