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0" r:id="rId4"/>
  </p:sldMasterIdLst>
  <p:notesMasterIdLst>
    <p:notesMasterId r:id="rId26"/>
  </p:notesMasterIdLst>
  <p:handoutMasterIdLst>
    <p:handoutMasterId r:id="rId27"/>
  </p:handoutMasterIdLst>
  <p:sldIdLst>
    <p:sldId id="256" r:id="rId5"/>
    <p:sldId id="406" r:id="rId6"/>
    <p:sldId id="501" r:id="rId7"/>
    <p:sldId id="508" r:id="rId8"/>
    <p:sldId id="499" r:id="rId9"/>
    <p:sldId id="478" r:id="rId10"/>
    <p:sldId id="511" r:id="rId11"/>
    <p:sldId id="492" r:id="rId12"/>
    <p:sldId id="494" r:id="rId13"/>
    <p:sldId id="484" r:id="rId14"/>
    <p:sldId id="485" r:id="rId15"/>
    <p:sldId id="487" r:id="rId16"/>
    <p:sldId id="512" r:id="rId17"/>
    <p:sldId id="506" r:id="rId18"/>
    <p:sldId id="504" r:id="rId19"/>
    <p:sldId id="502" r:id="rId20"/>
    <p:sldId id="503" r:id="rId21"/>
    <p:sldId id="513" r:id="rId22"/>
    <p:sldId id="509" r:id="rId23"/>
    <p:sldId id="510" r:id="rId24"/>
    <p:sldId id="482" r:id="rId2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6165B8-D01A-CBA7-5EFF-ADB65EAA5BA6}" name="Najita, Theresa@ARB" initials="NT" userId="S::Theresa.Najita@arb.ca.gov::6ae902c6-efae-4a49-9a87-ea38fb951338" providerId="AD"/>
  <p188:author id="{7E3031FD-9649-8D0D-7ADB-756D320A062A}" name="Vanderspek, Sylvia@ARB" initials="VS" userId="S::Sylvia.Vanderspek@arb.ca.gov::b5105bf5-d2d5-425c-b631-45d7ad071d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sat, Webster@ARB" initials="TW" lastIdx="1" clrIdx="0">
    <p:extLst>
      <p:ext uri="{19B8F6BF-5375-455C-9EA6-DF929625EA0E}">
        <p15:presenceInfo xmlns:p15="http://schemas.microsoft.com/office/powerpoint/2012/main" userId="S-1-5-21-1538631513-416410304-3002070310-9409" providerId="AD"/>
      </p:ext>
    </p:extLst>
  </p:cmAuthor>
  <p:cmAuthor id="2" name="Najita, Theresa@ARB" initials="NT" lastIdx="16" clrIdx="1">
    <p:extLst>
      <p:ext uri="{19B8F6BF-5375-455C-9EA6-DF929625EA0E}">
        <p15:presenceInfo xmlns:p15="http://schemas.microsoft.com/office/powerpoint/2012/main" userId="S-1-5-21-1538631513-416410304-3002070310-93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5500"/>
    <a:srgbClr val="CC8801"/>
    <a:srgbClr val="FFBB34"/>
    <a:srgbClr val="FEDB99"/>
    <a:srgbClr val="FFF2CD"/>
    <a:srgbClr val="A1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9B1158-8F31-468B-90C9-8398A01377BE}" v="1" dt="2023-04-03T21:26:00.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4" autoAdjust="0"/>
    <p:restoredTop sz="96279" autoAdjust="0"/>
  </p:normalViewPr>
  <p:slideViewPr>
    <p:cSldViewPr snapToGrid="0" snapToObjects="1">
      <p:cViewPr varScale="1">
        <p:scale>
          <a:sx n="110" d="100"/>
          <a:sy n="110" d="100"/>
        </p:scale>
        <p:origin x="1518"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6" d="100"/>
          <a:sy n="86" d="100"/>
        </p:scale>
        <p:origin x="383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kiewicz, Katarzyna (Kasia)@ARB" userId="45cdeacf-7ce8-4797-a146-aaa54075105f" providerId="ADAL" clId="{A89B1158-8F31-468B-90C9-8398A01377BE}"/>
    <pc:docChg chg="modSld">
      <pc:chgData name="Turkiewicz, Katarzyna (Kasia)@ARB" userId="45cdeacf-7ce8-4797-a146-aaa54075105f" providerId="ADAL" clId="{A89B1158-8F31-468B-90C9-8398A01377BE}" dt="2023-04-06T04:56:27.734" v="563"/>
      <pc:docMkLst>
        <pc:docMk/>
      </pc:docMkLst>
      <pc:sldChg chg="delCm">
        <pc:chgData name="Turkiewicz, Katarzyna (Kasia)@ARB" userId="45cdeacf-7ce8-4797-a146-aaa54075105f" providerId="ADAL" clId="{A89B1158-8F31-468B-90C9-8398A01377BE}" dt="2023-04-06T04:56:27.734" v="563"/>
        <pc:sldMkLst>
          <pc:docMk/>
          <pc:sldMk cId="0" sldId="256"/>
        </pc:sldMkLst>
      </pc:sldChg>
      <pc:sldChg chg="delCm modNotesTx">
        <pc:chgData name="Turkiewicz, Katarzyna (Kasia)@ARB" userId="45cdeacf-7ce8-4797-a146-aaa54075105f" providerId="ADAL" clId="{A89B1158-8F31-468B-90C9-8398A01377BE}" dt="2023-04-03T21:25:46.519" v="166"/>
        <pc:sldMkLst>
          <pc:docMk/>
          <pc:sldMk cId="1181568592" sldId="478"/>
        </pc:sldMkLst>
      </pc:sldChg>
      <pc:sldChg chg="modSp mod delCm">
        <pc:chgData name="Turkiewicz, Katarzyna (Kasia)@ARB" userId="45cdeacf-7ce8-4797-a146-aaa54075105f" providerId="ADAL" clId="{A89B1158-8F31-468B-90C9-8398A01377BE}" dt="2023-04-03T21:28:04.372" v="178" actId="20577"/>
        <pc:sldMkLst>
          <pc:docMk/>
          <pc:sldMk cId="2102149469" sldId="484"/>
        </pc:sldMkLst>
        <pc:spChg chg="mod">
          <ac:chgData name="Turkiewicz, Katarzyna (Kasia)@ARB" userId="45cdeacf-7ce8-4797-a146-aaa54075105f" providerId="ADAL" clId="{A89B1158-8F31-468B-90C9-8398A01377BE}" dt="2023-04-03T21:28:04.372" v="178" actId="20577"/>
          <ac:spMkLst>
            <pc:docMk/>
            <pc:sldMk cId="2102149469" sldId="484"/>
            <ac:spMk id="6" creationId="{95F9BF5E-458B-8A96-8BE3-B66AB098B854}"/>
          </ac:spMkLst>
        </pc:spChg>
      </pc:sldChg>
      <pc:sldChg chg="delCm modNotesTx">
        <pc:chgData name="Turkiewicz, Katarzyna (Kasia)@ARB" userId="45cdeacf-7ce8-4797-a146-aaa54075105f" providerId="ADAL" clId="{A89B1158-8F31-468B-90C9-8398A01377BE}" dt="2023-04-03T21:30:25.694" v="437"/>
        <pc:sldMkLst>
          <pc:docMk/>
          <pc:sldMk cId="3724775375" sldId="485"/>
        </pc:sldMkLst>
      </pc:sldChg>
      <pc:sldChg chg="delCm modNotesTx">
        <pc:chgData name="Turkiewicz, Katarzyna (Kasia)@ARB" userId="45cdeacf-7ce8-4797-a146-aaa54075105f" providerId="ADAL" clId="{A89B1158-8F31-468B-90C9-8398A01377BE}" dt="2023-04-03T21:37:15.338" v="562"/>
        <pc:sldMkLst>
          <pc:docMk/>
          <pc:sldMk cId="3006030205" sldId="487"/>
        </pc:sldMkLst>
      </pc:sldChg>
      <pc:sldChg chg="delCm">
        <pc:chgData name="Turkiewicz, Katarzyna (Kasia)@ARB" userId="45cdeacf-7ce8-4797-a146-aaa54075105f" providerId="ADAL" clId="{A89B1158-8F31-468B-90C9-8398A01377BE}" dt="2023-04-03T21:26:25.377" v="169"/>
        <pc:sldMkLst>
          <pc:docMk/>
          <pc:sldMk cId="2394773684" sldId="494"/>
        </pc:sldMkLst>
      </pc:sldChg>
      <pc:sldChg chg="delCm">
        <pc:chgData name="Turkiewicz, Katarzyna (Kasia)@ARB" userId="45cdeacf-7ce8-4797-a146-aaa54075105f" providerId="ADAL" clId="{A89B1158-8F31-468B-90C9-8398A01377BE}" dt="2023-04-03T21:23:40.690" v="0"/>
        <pc:sldMkLst>
          <pc:docMk/>
          <pc:sldMk cId="1198062454" sldId="501"/>
        </pc:sldMkLst>
      </pc:sldChg>
      <pc:sldChg chg="delSp delCm">
        <pc:chgData name="Turkiewicz, Katarzyna (Kasia)@ARB" userId="45cdeacf-7ce8-4797-a146-aaa54075105f" providerId="ADAL" clId="{A89B1158-8F31-468B-90C9-8398A01377BE}" dt="2023-04-03T21:26:00.599" v="168" actId="478"/>
        <pc:sldMkLst>
          <pc:docMk/>
          <pc:sldMk cId="2174881018" sldId="511"/>
        </pc:sldMkLst>
        <pc:spChg chg="del">
          <ac:chgData name="Turkiewicz, Katarzyna (Kasia)@ARB" userId="45cdeacf-7ce8-4797-a146-aaa54075105f" providerId="ADAL" clId="{A89B1158-8F31-468B-90C9-8398A01377BE}" dt="2023-04-03T21:26:00.599" v="168" actId="478"/>
          <ac:spMkLst>
            <pc:docMk/>
            <pc:sldMk cId="2174881018" sldId="511"/>
            <ac:spMk id="3" creationId="{C37682E4-1127-1897-82AB-590E51A611F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LT Std 55 Roman" panose="020B0503020203020204" pitchFamily="34" charset="0"/>
                <a:ea typeface="+mn-ea"/>
                <a:cs typeface="+mn-cs"/>
              </a:defRPr>
            </a:pPr>
            <a:r>
              <a:rPr lang="en-US" dirty="0">
                <a:latin typeface="Avenir LT Std 55 Roman" panose="020B0503020203020204" pitchFamily="34" charset="0"/>
              </a:rPr>
              <a:t>Correlation between </a:t>
            </a:r>
            <a:br>
              <a:rPr lang="en-US" dirty="0">
                <a:latin typeface="Avenir LT Std 55 Roman" panose="020B0503020203020204" pitchFamily="34" charset="0"/>
              </a:rPr>
            </a:br>
            <a:r>
              <a:rPr lang="en-US" dirty="0">
                <a:latin typeface="Avenir LT Std 55 Roman" panose="020B0503020203020204" pitchFamily="34" charset="0"/>
              </a:rPr>
              <a:t>Levoglucosan and PM2.5 Mass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LT Std 55 Roman" panose="020B0503020203020204" pitchFamily="34" charset="0"/>
              <a:ea typeface="+mn-ea"/>
              <a:cs typeface="+mn-cs"/>
            </a:defRPr>
          </a:pPr>
          <a:endParaRPr lang="en-US"/>
        </a:p>
      </c:txPr>
    </c:title>
    <c:autoTitleDeleted val="0"/>
    <c:plotArea>
      <c:layout/>
      <c:scatterChart>
        <c:scatterStyle val="lineMarker"/>
        <c:varyColors val="0"/>
        <c:ser>
          <c:idx val="0"/>
          <c:order val="0"/>
          <c:tx>
            <c:strRef>
              <c:f>LEVG!$N$1</c:f>
              <c:strCache>
                <c:ptCount val="1"/>
                <c:pt idx="0">
                  <c:v>Levoglucosan</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22225" cap="rnd">
                <a:solidFill>
                  <a:schemeClr val="accent2"/>
                </a:solidFill>
                <a:prstDash val="sysDot"/>
              </a:ln>
              <a:effectLst/>
            </c:spPr>
            <c:trendlineType val="linear"/>
            <c:dispRSqr val="1"/>
            <c:dispEq val="1"/>
            <c:trendlineLbl>
              <c:layout>
                <c:manualLayout>
                  <c:x val="-0.10866251093613298"/>
                  <c:y val="-3.2620297462817145E-2"/>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trendlineLbl>
          </c:trendline>
          <c:xVal>
            <c:numRef>
              <c:f>LEVG!$E$2:$E$113</c:f>
              <c:numCache>
                <c:formatCode>General</c:formatCode>
                <c:ptCount val="112"/>
                <c:pt idx="0">
                  <c:v>35.6</c:v>
                </c:pt>
                <c:pt idx="1">
                  <c:v>25.2</c:v>
                </c:pt>
                <c:pt idx="2">
                  <c:v>7.5</c:v>
                </c:pt>
                <c:pt idx="3">
                  <c:v>15</c:v>
                </c:pt>
                <c:pt idx="4">
                  <c:v>30.7</c:v>
                </c:pt>
                <c:pt idx="5">
                  <c:v>53.4</c:v>
                </c:pt>
                <c:pt idx="6">
                  <c:v>7.1</c:v>
                </c:pt>
                <c:pt idx="7">
                  <c:v>23.5</c:v>
                </c:pt>
                <c:pt idx="8">
                  <c:v>13.6</c:v>
                </c:pt>
                <c:pt idx="9">
                  <c:v>25.4</c:v>
                </c:pt>
                <c:pt idx="10">
                  <c:v>38</c:v>
                </c:pt>
                <c:pt idx="11">
                  <c:v>33.1</c:v>
                </c:pt>
                <c:pt idx="12">
                  <c:v>16.8</c:v>
                </c:pt>
                <c:pt idx="13">
                  <c:v>13.4</c:v>
                </c:pt>
                <c:pt idx="14">
                  <c:v>14.9</c:v>
                </c:pt>
                <c:pt idx="15">
                  <c:v>12.8</c:v>
                </c:pt>
                <c:pt idx="16">
                  <c:v>7.9</c:v>
                </c:pt>
                <c:pt idx="17">
                  <c:v>6.3</c:v>
                </c:pt>
                <c:pt idx="18">
                  <c:v>10.5</c:v>
                </c:pt>
                <c:pt idx="19">
                  <c:v>6.2</c:v>
                </c:pt>
                <c:pt idx="20">
                  <c:v>10.8</c:v>
                </c:pt>
                <c:pt idx="21">
                  <c:v>16.2</c:v>
                </c:pt>
                <c:pt idx="22">
                  <c:v>17.2</c:v>
                </c:pt>
                <c:pt idx="23">
                  <c:v>14.7</c:v>
                </c:pt>
                <c:pt idx="24">
                  <c:v>11.1</c:v>
                </c:pt>
                <c:pt idx="25">
                  <c:v>8.4</c:v>
                </c:pt>
                <c:pt idx="26">
                  <c:v>3.7</c:v>
                </c:pt>
                <c:pt idx="27">
                  <c:v>17.5</c:v>
                </c:pt>
                <c:pt idx="28">
                  <c:v>36.4</c:v>
                </c:pt>
                <c:pt idx="29">
                  <c:v>18.2</c:v>
                </c:pt>
                <c:pt idx="30">
                  <c:v>20.2</c:v>
                </c:pt>
                <c:pt idx="31">
                  <c:v>22.7</c:v>
                </c:pt>
                <c:pt idx="32">
                  <c:v>42.3</c:v>
                </c:pt>
                <c:pt idx="33">
                  <c:v>22.7</c:v>
                </c:pt>
                <c:pt idx="34">
                  <c:v>50.9</c:v>
                </c:pt>
                <c:pt idx="35">
                  <c:v>34.200000000000003</c:v>
                </c:pt>
                <c:pt idx="36">
                  <c:v>46.4</c:v>
                </c:pt>
                <c:pt idx="37">
                  <c:v>28.3</c:v>
                </c:pt>
                <c:pt idx="38">
                  <c:v>23.8</c:v>
                </c:pt>
                <c:pt idx="39">
                  <c:v>28.3</c:v>
                </c:pt>
                <c:pt idx="40">
                  <c:v>31.8</c:v>
                </c:pt>
                <c:pt idx="41">
                  <c:v>34</c:v>
                </c:pt>
                <c:pt idx="42">
                  <c:v>18.5</c:v>
                </c:pt>
                <c:pt idx="43">
                  <c:v>30.7</c:v>
                </c:pt>
                <c:pt idx="44">
                  <c:v>27.8</c:v>
                </c:pt>
                <c:pt idx="45">
                  <c:v>15.6</c:v>
                </c:pt>
                <c:pt idx="46">
                  <c:v>12.4</c:v>
                </c:pt>
                <c:pt idx="47">
                  <c:v>10.7</c:v>
                </c:pt>
                <c:pt idx="48">
                  <c:v>21.6</c:v>
                </c:pt>
                <c:pt idx="49">
                  <c:v>13.2</c:v>
                </c:pt>
                <c:pt idx="50">
                  <c:v>17.7</c:v>
                </c:pt>
                <c:pt idx="51">
                  <c:v>7.6</c:v>
                </c:pt>
                <c:pt idx="52">
                  <c:v>7.6</c:v>
                </c:pt>
                <c:pt idx="53">
                  <c:v>3.9</c:v>
                </c:pt>
                <c:pt idx="54">
                  <c:v>7.3</c:v>
                </c:pt>
                <c:pt idx="55">
                  <c:v>15.2</c:v>
                </c:pt>
                <c:pt idx="56">
                  <c:v>17.399999999999999</c:v>
                </c:pt>
                <c:pt idx="57">
                  <c:v>12.2</c:v>
                </c:pt>
                <c:pt idx="58">
                  <c:v>23.3</c:v>
                </c:pt>
                <c:pt idx="59">
                  <c:v>21.4</c:v>
                </c:pt>
                <c:pt idx="60">
                  <c:v>24.7</c:v>
                </c:pt>
                <c:pt idx="61">
                  <c:v>6</c:v>
                </c:pt>
                <c:pt idx="62">
                  <c:v>22.9</c:v>
                </c:pt>
                <c:pt idx="63">
                  <c:v>3.1</c:v>
                </c:pt>
                <c:pt idx="64">
                  <c:v>16</c:v>
                </c:pt>
                <c:pt idx="65">
                  <c:v>30.8</c:v>
                </c:pt>
                <c:pt idx="66">
                  <c:v>33.5</c:v>
                </c:pt>
                <c:pt idx="67">
                  <c:v>13.7</c:v>
                </c:pt>
                <c:pt idx="68">
                  <c:v>43.1</c:v>
                </c:pt>
                <c:pt idx="69">
                  <c:v>23.2</c:v>
                </c:pt>
                <c:pt idx="70">
                  <c:v>9.9</c:v>
                </c:pt>
                <c:pt idx="71">
                  <c:v>20.399999999999999</c:v>
                </c:pt>
                <c:pt idx="72">
                  <c:v>50.6</c:v>
                </c:pt>
                <c:pt idx="73">
                  <c:v>24.5</c:v>
                </c:pt>
                <c:pt idx="74">
                  <c:v>23.4</c:v>
                </c:pt>
                <c:pt idx="75">
                  <c:v>22.6</c:v>
                </c:pt>
                <c:pt idx="76">
                  <c:v>20.399999999999999</c:v>
                </c:pt>
                <c:pt idx="77">
                  <c:v>14.4</c:v>
                </c:pt>
                <c:pt idx="78">
                  <c:v>12.4</c:v>
                </c:pt>
                <c:pt idx="79">
                  <c:v>5.9</c:v>
                </c:pt>
                <c:pt idx="80">
                  <c:v>5.3</c:v>
                </c:pt>
                <c:pt idx="81">
                  <c:v>4.7</c:v>
                </c:pt>
                <c:pt idx="82">
                  <c:v>7.7</c:v>
                </c:pt>
                <c:pt idx="83">
                  <c:v>7.3</c:v>
                </c:pt>
                <c:pt idx="84">
                  <c:v>17.100000000000001</c:v>
                </c:pt>
                <c:pt idx="85">
                  <c:v>17.2</c:v>
                </c:pt>
                <c:pt idx="86">
                  <c:v>3.1</c:v>
                </c:pt>
                <c:pt idx="87">
                  <c:v>9.8000000000000007</c:v>
                </c:pt>
                <c:pt idx="88">
                  <c:v>17.7</c:v>
                </c:pt>
                <c:pt idx="89">
                  <c:v>12.3</c:v>
                </c:pt>
                <c:pt idx="90">
                  <c:v>14.1</c:v>
                </c:pt>
                <c:pt idx="91">
                  <c:v>17.100000000000001</c:v>
                </c:pt>
                <c:pt idx="92">
                  <c:v>26.4</c:v>
                </c:pt>
                <c:pt idx="93">
                  <c:v>26.9</c:v>
                </c:pt>
                <c:pt idx="94">
                  <c:v>21</c:v>
                </c:pt>
                <c:pt idx="95">
                  <c:v>25.5</c:v>
                </c:pt>
                <c:pt idx="96">
                  <c:v>14.5</c:v>
                </c:pt>
                <c:pt idx="97">
                  <c:v>26.5</c:v>
                </c:pt>
                <c:pt idx="98">
                  <c:v>20.7</c:v>
                </c:pt>
                <c:pt idx="99">
                  <c:v>16.899999999999999</c:v>
                </c:pt>
                <c:pt idx="100">
                  <c:v>11.5</c:v>
                </c:pt>
                <c:pt idx="101">
                  <c:v>23.5</c:v>
                </c:pt>
                <c:pt idx="102">
                  <c:v>20.8</c:v>
                </c:pt>
                <c:pt idx="103">
                  <c:v>11.7</c:v>
                </c:pt>
                <c:pt idx="104">
                  <c:v>12.8</c:v>
                </c:pt>
                <c:pt idx="105">
                  <c:v>26.6</c:v>
                </c:pt>
                <c:pt idx="106">
                  <c:v>21.3</c:v>
                </c:pt>
                <c:pt idx="107">
                  <c:v>21.7</c:v>
                </c:pt>
                <c:pt idx="108">
                  <c:v>20.7</c:v>
                </c:pt>
                <c:pt idx="109">
                  <c:v>16.8</c:v>
                </c:pt>
                <c:pt idx="110">
                  <c:v>7.7</c:v>
                </c:pt>
                <c:pt idx="111">
                  <c:v>21.5</c:v>
                </c:pt>
              </c:numCache>
            </c:numRef>
          </c:xVal>
          <c:yVal>
            <c:numRef>
              <c:f>LEVG!$N$2:$N$113</c:f>
              <c:numCache>
                <c:formatCode>General</c:formatCode>
                <c:ptCount val="112"/>
                <c:pt idx="0">
                  <c:v>3.1</c:v>
                </c:pt>
                <c:pt idx="1">
                  <c:v>2.2000000000000002</c:v>
                </c:pt>
                <c:pt idx="2">
                  <c:v>0.73</c:v>
                </c:pt>
                <c:pt idx="3">
                  <c:v>1.5</c:v>
                </c:pt>
                <c:pt idx="4">
                  <c:v>2.4</c:v>
                </c:pt>
                <c:pt idx="5">
                  <c:v>3.4</c:v>
                </c:pt>
                <c:pt idx="6">
                  <c:v>0.56999999999999995</c:v>
                </c:pt>
                <c:pt idx="7">
                  <c:v>2.2999999999999998</c:v>
                </c:pt>
                <c:pt idx="8">
                  <c:v>1.3</c:v>
                </c:pt>
                <c:pt idx="9">
                  <c:v>2</c:v>
                </c:pt>
                <c:pt idx="10">
                  <c:v>3.1</c:v>
                </c:pt>
                <c:pt idx="11">
                  <c:v>3</c:v>
                </c:pt>
                <c:pt idx="12">
                  <c:v>1.3</c:v>
                </c:pt>
                <c:pt idx="13">
                  <c:v>1</c:v>
                </c:pt>
                <c:pt idx="14">
                  <c:v>1.4</c:v>
                </c:pt>
                <c:pt idx="15">
                  <c:v>1.3</c:v>
                </c:pt>
                <c:pt idx="16">
                  <c:v>0.7</c:v>
                </c:pt>
                <c:pt idx="17">
                  <c:v>0.46</c:v>
                </c:pt>
                <c:pt idx="18">
                  <c:v>0.44</c:v>
                </c:pt>
                <c:pt idx="19">
                  <c:v>0.4</c:v>
                </c:pt>
                <c:pt idx="20">
                  <c:v>0.79</c:v>
                </c:pt>
                <c:pt idx="21">
                  <c:v>0.78</c:v>
                </c:pt>
                <c:pt idx="22">
                  <c:v>0.86</c:v>
                </c:pt>
                <c:pt idx="23">
                  <c:v>1.1000000000000001</c:v>
                </c:pt>
                <c:pt idx="24">
                  <c:v>0.7</c:v>
                </c:pt>
                <c:pt idx="25">
                  <c:v>0.71</c:v>
                </c:pt>
                <c:pt idx="26">
                  <c:v>0.26</c:v>
                </c:pt>
                <c:pt idx="27">
                  <c:v>1.5</c:v>
                </c:pt>
                <c:pt idx="28">
                  <c:v>3.7</c:v>
                </c:pt>
                <c:pt idx="29">
                  <c:v>1.6</c:v>
                </c:pt>
                <c:pt idx="30">
                  <c:v>1.7</c:v>
                </c:pt>
                <c:pt idx="31">
                  <c:v>1.8</c:v>
                </c:pt>
                <c:pt idx="32">
                  <c:v>3.4</c:v>
                </c:pt>
                <c:pt idx="33">
                  <c:v>1.6</c:v>
                </c:pt>
                <c:pt idx="34">
                  <c:v>4.2</c:v>
                </c:pt>
                <c:pt idx="35">
                  <c:v>2.2999999999999998</c:v>
                </c:pt>
                <c:pt idx="36">
                  <c:v>4</c:v>
                </c:pt>
                <c:pt idx="37">
                  <c:v>2.6</c:v>
                </c:pt>
                <c:pt idx="38">
                  <c:v>2</c:v>
                </c:pt>
                <c:pt idx="39">
                  <c:v>2.6</c:v>
                </c:pt>
                <c:pt idx="40">
                  <c:v>2.8</c:v>
                </c:pt>
                <c:pt idx="41">
                  <c:v>3.1</c:v>
                </c:pt>
                <c:pt idx="42">
                  <c:v>1.5</c:v>
                </c:pt>
                <c:pt idx="43">
                  <c:v>2.1</c:v>
                </c:pt>
                <c:pt idx="44">
                  <c:v>2.4</c:v>
                </c:pt>
                <c:pt idx="45">
                  <c:v>1.3</c:v>
                </c:pt>
                <c:pt idx="46">
                  <c:v>0.85</c:v>
                </c:pt>
                <c:pt idx="47">
                  <c:v>0.66</c:v>
                </c:pt>
                <c:pt idx="48">
                  <c:v>0.98</c:v>
                </c:pt>
                <c:pt idx="49">
                  <c:v>0.86</c:v>
                </c:pt>
                <c:pt idx="50">
                  <c:v>1.3</c:v>
                </c:pt>
                <c:pt idx="51">
                  <c:v>0.08</c:v>
                </c:pt>
                <c:pt idx="52">
                  <c:v>6.6000000000000003E-2</c:v>
                </c:pt>
                <c:pt idx="53">
                  <c:v>0.26</c:v>
                </c:pt>
                <c:pt idx="54">
                  <c:v>0.48</c:v>
                </c:pt>
                <c:pt idx="55">
                  <c:v>0.95</c:v>
                </c:pt>
                <c:pt idx="56">
                  <c:v>1.2</c:v>
                </c:pt>
                <c:pt idx="57">
                  <c:v>1.3</c:v>
                </c:pt>
                <c:pt idx="58">
                  <c:v>2</c:v>
                </c:pt>
                <c:pt idx="59">
                  <c:v>1.6</c:v>
                </c:pt>
                <c:pt idx="60">
                  <c:v>1.6</c:v>
                </c:pt>
                <c:pt idx="61">
                  <c:v>0.66</c:v>
                </c:pt>
                <c:pt idx="62">
                  <c:v>1.9</c:v>
                </c:pt>
                <c:pt idx="63">
                  <c:v>0.28000000000000003</c:v>
                </c:pt>
                <c:pt idx="64">
                  <c:v>0.95</c:v>
                </c:pt>
                <c:pt idx="65">
                  <c:v>2.2999999999999998</c:v>
                </c:pt>
                <c:pt idx="66">
                  <c:v>2.8</c:v>
                </c:pt>
                <c:pt idx="67">
                  <c:v>1.2</c:v>
                </c:pt>
                <c:pt idx="68">
                  <c:v>3.4</c:v>
                </c:pt>
                <c:pt idx="69">
                  <c:v>1.4</c:v>
                </c:pt>
                <c:pt idx="70">
                  <c:v>0.79</c:v>
                </c:pt>
                <c:pt idx="71">
                  <c:v>1.6</c:v>
                </c:pt>
                <c:pt idx="72">
                  <c:v>5.0999999999999996</c:v>
                </c:pt>
                <c:pt idx="73">
                  <c:v>1.5</c:v>
                </c:pt>
                <c:pt idx="74">
                  <c:v>1.6</c:v>
                </c:pt>
                <c:pt idx="75">
                  <c:v>0.14000000000000001</c:v>
                </c:pt>
                <c:pt idx="76">
                  <c:v>0.3</c:v>
                </c:pt>
                <c:pt idx="77">
                  <c:v>0.12</c:v>
                </c:pt>
                <c:pt idx="78">
                  <c:v>0.12</c:v>
                </c:pt>
                <c:pt idx="79">
                  <c:v>5.8000000000000003E-2</c:v>
                </c:pt>
                <c:pt idx="80">
                  <c:v>0.33</c:v>
                </c:pt>
                <c:pt idx="81">
                  <c:v>0.18</c:v>
                </c:pt>
                <c:pt idx="82">
                  <c:v>0.24</c:v>
                </c:pt>
                <c:pt idx="83">
                  <c:v>0.55000000000000004</c:v>
                </c:pt>
                <c:pt idx="84">
                  <c:v>1</c:v>
                </c:pt>
                <c:pt idx="85">
                  <c:v>1.8</c:v>
                </c:pt>
                <c:pt idx="86">
                  <c:v>0.14000000000000001</c:v>
                </c:pt>
                <c:pt idx="87">
                  <c:v>0.65</c:v>
                </c:pt>
                <c:pt idx="88">
                  <c:v>1.6</c:v>
                </c:pt>
                <c:pt idx="89">
                  <c:v>1.2</c:v>
                </c:pt>
                <c:pt idx="90">
                  <c:v>1.2</c:v>
                </c:pt>
                <c:pt idx="91">
                  <c:v>1.4</c:v>
                </c:pt>
                <c:pt idx="92">
                  <c:v>2</c:v>
                </c:pt>
                <c:pt idx="93">
                  <c:v>2</c:v>
                </c:pt>
                <c:pt idx="94">
                  <c:v>1.9</c:v>
                </c:pt>
                <c:pt idx="95">
                  <c:v>2</c:v>
                </c:pt>
                <c:pt idx="96">
                  <c:v>1.3</c:v>
                </c:pt>
                <c:pt idx="97">
                  <c:v>2.2000000000000002</c:v>
                </c:pt>
                <c:pt idx="98">
                  <c:v>1.8</c:v>
                </c:pt>
                <c:pt idx="99">
                  <c:v>1.4</c:v>
                </c:pt>
                <c:pt idx="100">
                  <c:v>0.94</c:v>
                </c:pt>
                <c:pt idx="101">
                  <c:v>1.8</c:v>
                </c:pt>
                <c:pt idx="102">
                  <c:v>1.6</c:v>
                </c:pt>
                <c:pt idx="103">
                  <c:v>0.93</c:v>
                </c:pt>
                <c:pt idx="104">
                  <c:v>0.53</c:v>
                </c:pt>
                <c:pt idx="105">
                  <c:v>2.2000000000000002</c:v>
                </c:pt>
                <c:pt idx="106">
                  <c:v>1.6</c:v>
                </c:pt>
                <c:pt idx="107">
                  <c:v>1.6</c:v>
                </c:pt>
                <c:pt idx="108">
                  <c:v>1.6</c:v>
                </c:pt>
                <c:pt idx="109">
                  <c:v>1.4</c:v>
                </c:pt>
                <c:pt idx="110">
                  <c:v>0.71</c:v>
                </c:pt>
                <c:pt idx="111">
                  <c:v>1.5</c:v>
                </c:pt>
              </c:numCache>
            </c:numRef>
          </c:yVal>
          <c:smooth val="0"/>
          <c:extLst>
            <c:ext xmlns:c16="http://schemas.microsoft.com/office/drawing/2014/chart" uri="{C3380CC4-5D6E-409C-BE32-E72D297353CC}">
              <c16:uniqueId val="{00000001-984D-4BAD-B50E-763FF0D70354}"/>
            </c:ext>
          </c:extLst>
        </c:ser>
        <c:dLbls>
          <c:showLegendKey val="0"/>
          <c:showVal val="0"/>
          <c:showCatName val="0"/>
          <c:showSerName val="0"/>
          <c:showPercent val="0"/>
          <c:showBubbleSize val="0"/>
        </c:dLbls>
        <c:axId val="249675519"/>
        <c:axId val="249678847"/>
      </c:scatterChart>
      <c:valAx>
        <c:axId val="249675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r>
                  <a:rPr lang="en-US" sz="1400">
                    <a:latin typeface="Avenir LT Std 55 Roman" panose="020B0503020203020204" pitchFamily="34" charset="0"/>
                  </a:rPr>
                  <a:t>PM2.5 (ug/m3)</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crossAx val="249678847"/>
        <c:crosses val="autoZero"/>
        <c:crossBetween val="midCat"/>
      </c:valAx>
      <c:valAx>
        <c:axId val="2496788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r>
                  <a:rPr lang="en-US" sz="1400">
                    <a:latin typeface="Avenir LT Std 55 Roman" panose="020B0503020203020204" pitchFamily="34" charset="0"/>
                  </a:rPr>
                  <a:t>Levoglucosan (ug/m3)</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crossAx val="24967551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venir LT Std 55 Roman" panose="020B0503020203020204" pitchFamily="34" charset="0"/>
                <a:ea typeface="Arial"/>
                <a:cs typeface="Arial"/>
              </a:defRPr>
            </a:pPr>
            <a:r>
              <a:rPr lang="en-US" sz="1400" b="1" i="0" baseline="0">
                <a:effectLst/>
                <a:latin typeface="Avenir LT Std 55 Roman" panose="020B0503020203020204" pitchFamily="34" charset="0"/>
              </a:rPr>
              <a:t>Portola</a:t>
            </a:r>
            <a:endParaRPr lang="en-US" sz="1400">
              <a:effectLst/>
              <a:latin typeface="Avenir LT Std 55 Roman" panose="020B0503020203020204" pitchFamily="34" charset="0"/>
            </a:endParaRPr>
          </a:p>
        </c:rich>
      </c:tx>
      <c:layout>
        <c:manualLayout>
          <c:xMode val="edge"/>
          <c:yMode val="edge"/>
          <c:x val="0.41537150448786492"/>
          <c:y val="3.9383464099997975E-2"/>
        </c:manualLayout>
      </c:layout>
      <c:overlay val="0"/>
      <c:spPr>
        <a:noFill/>
        <a:ln w="25400">
          <a:noFill/>
        </a:ln>
      </c:spPr>
    </c:title>
    <c:autoTitleDeleted val="0"/>
    <c:plotArea>
      <c:layout>
        <c:manualLayout>
          <c:layoutTarget val="inner"/>
          <c:xMode val="edge"/>
          <c:yMode val="edge"/>
          <c:x val="0.10647775509542788"/>
          <c:y val="0.24929485613072827"/>
          <c:w val="0.73071611418943005"/>
          <c:h val="0.70197278413928244"/>
        </c:manualLayout>
      </c:layout>
      <c:pieChart>
        <c:varyColors val="1"/>
        <c:ser>
          <c:idx val="1"/>
          <c:order val="0"/>
          <c:spPr>
            <a:ln>
              <a:solidFill>
                <a:schemeClr val="tx1"/>
              </a:solidFill>
            </a:ln>
          </c:spPr>
          <c:dPt>
            <c:idx val="0"/>
            <c:bubble3D val="0"/>
            <c:spPr>
              <a:solidFill>
                <a:srgbClr val="FF0000"/>
              </a:solidFill>
              <a:ln>
                <a:solidFill>
                  <a:schemeClr val="tx1"/>
                </a:solidFill>
              </a:ln>
            </c:spPr>
            <c:extLst>
              <c:ext xmlns:c16="http://schemas.microsoft.com/office/drawing/2014/chart" uri="{C3380CC4-5D6E-409C-BE32-E72D297353CC}">
                <c16:uniqueId val="{00000001-521F-49F5-8D89-0CB2B937A79F}"/>
              </c:ext>
            </c:extLst>
          </c:dPt>
          <c:dPt>
            <c:idx val="1"/>
            <c:bubble3D val="0"/>
            <c:spPr>
              <a:solidFill>
                <a:srgbClr val="FFFF00"/>
              </a:solidFill>
              <a:ln>
                <a:solidFill>
                  <a:schemeClr val="tx1"/>
                </a:solidFill>
              </a:ln>
            </c:spPr>
            <c:extLst>
              <c:ext xmlns:c16="http://schemas.microsoft.com/office/drawing/2014/chart" uri="{C3380CC4-5D6E-409C-BE32-E72D297353CC}">
                <c16:uniqueId val="{00000003-521F-49F5-8D89-0CB2B937A79F}"/>
              </c:ext>
            </c:extLst>
          </c:dPt>
          <c:dPt>
            <c:idx val="2"/>
            <c:bubble3D val="0"/>
            <c:spPr>
              <a:solidFill>
                <a:srgbClr val="00B0F0"/>
              </a:solidFill>
              <a:ln>
                <a:solidFill>
                  <a:schemeClr val="tx1"/>
                </a:solidFill>
              </a:ln>
            </c:spPr>
            <c:extLst>
              <c:ext xmlns:c16="http://schemas.microsoft.com/office/drawing/2014/chart" uri="{C3380CC4-5D6E-409C-BE32-E72D297353CC}">
                <c16:uniqueId val="{00000005-521F-49F5-8D89-0CB2B937A79F}"/>
              </c:ext>
            </c:extLst>
          </c:dPt>
          <c:dPt>
            <c:idx val="3"/>
            <c:bubble3D val="0"/>
            <c:spPr>
              <a:solidFill>
                <a:schemeClr val="tx1"/>
              </a:solidFill>
              <a:ln>
                <a:solidFill>
                  <a:schemeClr val="tx1"/>
                </a:solidFill>
              </a:ln>
            </c:spPr>
            <c:extLst>
              <c:ext xmlns:c16="http://schemas.microsoft.com/office/drawing/2014/chart" uri="{C3380CC4-5D6E-409C-BE32-E72D297353CC}">
                <c16:uniqueId val="{00000007-521F-49F5-8D89-0CB2B937A79F}"/>
              </c:ext>
            </c:extLst>
          </c:dPt>
          <c:dPt>
            <c:idx val="4"/>
            <c:bubble3D val="0"/>
            <c:spPr>
              <a:solidFill>
                <a:srgbClr val="FFC000"/>
              </a:solidFill>
              <a:ln>
                <a:solidFill>
                  <a:schemeClr val="tx1"/>
                </a:solidFill>
              </a:ln>
            </c:spPr>
            <c:extLst>
              <c:ext xmlns:c16="http://schemas.microsoft.com/office/drawing/2014/chart" uri="{C3380CC4-5D6E-409C-BE32-E72D297353CC}">
                <c16:uniqueId val="{00000009-521F-49F5-8D89-0CB2B937A79F}"/>
              </c:ext>
            </c:extLst>
          </c:dPt>
          <c:dPt>
            <c:idx val="5"/>
            <c:bubble3D val="0"/>
            <c:spPr>
              <a:solidFill>
                <a:srgbClr val="00B050"/>
              </a:solidFill>
              <a:ln>
                <a:solidFill>
                  <a:schemeClr val="tx1"/>
                </a:solidFill>
              </a:ln>
            </c:spPr>
            <c:extLst>
              <c:ext xmlns:c16="http://schemas.microsoft.com/office/drawing/2014/chart" uri="{C3380CC4-5D6E-409C-BE32-E72D297353CC}">
                <c16:uniqueId val="{0000000B-521F-49F5-8D89-0CB2B937A79F}"/>
              </c:ext>
            </c:extLst>
          </c:dPt>
          <c:dLbls>
            <c:dLbl>
              <c:idx val="1"/>
              <c:layout>
                <c:manualLayout>
                  <c:x val="-2.0576131687242798E-2"/>
                  <c:y val="5.5346906503261496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2434172580279316"/>
                      <c:h val="0.13226698262243283"/>
                    </c:manualLayout>
                  </c15:layout>
                </c:ext>
                <c:ext xmlns:c16="http://schemas.microsoft.com/office/drawing/2014/chart" uri="{C3380CC4-5D6E-409C-BE32-E72D297353CC}">
                  <c16:uniqueId val="{00000003-521F-49F5-8D89-0CB2B937A79F}"/>
                </c:ext>
              </c:extLst>
            </c:dLbl>
            <c:dLbl>
              <c:idx val="2"/>
              <c:layout>
                <c:manualLayout>
                  <c:x val="-0.22222206020543736"/>
                  <c:y val="-0.1897609779406158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5166682868345158"/>
                      <c:h val="0.15901553539708657"/>
                    </c:manualLayout>
                  </c15:layout>
                </c:ext>
                <c:ext xmlns:c16="http://schemas.microsoft.com/office/drawing/2014/chart" uri="{C3380CC4-5D6E-409C-BE32-E72D297353CC}">
                  <c16:uniqueId val="{00000005-521F-49F5-8D89-0CB2B937A79F}"/>
                </c:ext>
              </c:extLst>
            </c:dLbl>
            <c:spPr>
              <a:noFill/>
              <a:ln>
                <a:noFill/>
              </a:ln>
              <a:effectLst/>
            </c:spPr>
            <c:txPr>
              <a:bodyPr/>
              <a:lstStyle/>
              <a:p>
                <a:pPr>
                  <a:defRPr sz="1200">
                    <a:latin typeface="Avenir LT Std 55 Roman" panose="020B0503020203020204" pitchFamily="34" charset="0"/>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Sheet1!$F$21:$K$21</c:f>
              <c:strCache>
                <c:ptCount val="6"/>
                <c:pt idx="0">
                  <c:v>Ammonium Nitrate</c:v>
                </c:pt>
                <c:pt idx="1">
                  <c:v>Ammonium Sulfate</c:v>
                </c:pt>
                <c:pt idx="2">
                  <c:v>OrganicMatter</c:v>
                </c:pt>
                <c:pt idx="3">
                  <c:v>EC</c:v>
                </c:pt>
                <c:pt idx="4">
                  <c:v>Geological</c:v>
                </c:pt>
                <c:pt idx="5">
                  <c:v>Elements</c:v>
                </c:pt>
              </c:strCache>
            </c:strRef>
          </c:cat>
          <c:val>
            <c:numRef>
              <c:f>Sheet1!$D$55:$I$55</c:f>
              <c:numCache>
                <c:formatCode>General</c:formatCode>
                <c:ptCount val="6"/>
                <c:pt idx="0">
                  <c:v>0.48520538461538465</c:v>
                </c:pt>
                <c:pt idx="1">
                  <c:v>0.32578261538461528</c:v>
                </c:pt>
                <c:pt idx="2">
                  <c:v>17.684340767777783</c:v>
                </c:pt>
                <c:pt idx="3">
                  <c:v>1.6839289473684211</c:v>
                </c:pt>
                <c:pt idx="4">
                  <c:v>0.31607608717948732</c:v>
                </c:pt>
                <c:pt idx="5">
                  <c:v>0.52852330666666669</c:v>
                </c:pt>
              </c:numCache>
            </c:numRef>
          </c:val>
          <c:extLst>
            <c:ext xmlns:c16="http://schemas.microsoft.com/office/drawing/2014/chart" uri="{C3380CC4-5D6E-409C-BE32-E72D297353CC}">
              <c16:uniqueId val="{0000000C-521F-49F5-8D89-0CB2B937A79F}"/>
            </c:ext>
          </c:extLst>
        </c:ser>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venir LT Std 55 Roman" panose="020B0503020203020204" pitchFamily="34" charset="0"/>
                <a:ea typeface="Arial"/>
                <a:cs typeface="Arial"/>
              </a:defRPr>
            </a:pPr>
            <a:r>
              <a:rPr lang="en-US" sz="1400" b="1" i="0" baseline="0">
                <a:effectLst/>
                <a:latin typeface="Avenir LT Std 55 Roman" panose="020B0503020203020204" pitchFamily="34" charset="0"/>
              </a:rPr>
              <a:t>Chico</a:t>
            </a:r>
            <a:endParaRPr lang="en-US" sz="1400">
              <a:effectLst/>
              <a:latin typeface="Avenir LT Std 55 Roman" panose="020B0503020203020204" pitchFamily="34" charset="0"/>
            </a:endParaRPr>
          </a:p>
        </c:rich>
      </c:tx>
      <c:layout>
        <c:manualLayout>
          <c:xMode val="edge"/>
          <c:yMode val="edge"/>
          <c:x val="0.44417808885000487"/>
          <c:y val="3.1484533962340577E-2"/>
        </c:manualLayout>
      </c:layout>
      <c:overlay val="0"/>
      <c:spPr>
        <a:noFill/>
        <a:ln w="25400">
          <a:noFill/>
        </a:ln>
      </c:spPr>
    </c:title>
    <c:autoTitleDeleted val="0"/>
    <c:plotArea>
      <c:layout>
        <c:manualLayout>
          <c:layoutTarget val="inner"/>
          <c:xMode val="edge"/>
          <c:yMode val="edge"/>
          <c:x val="0.1229386604452221"/>
          <c:y val="0.22547697465794611"/>
          <c:w val="0.73831794173876408"/>
          <c:h val="0.7099772846953688"/>
        </c:manualLayout>
      </c:layout>
      <c:pieChart>
        <c:varyColors val="1"/>
        <c:ser>
          <c:idx val="1"/>
          <c:order val="0"/>
          <c:spPr>
            <a:ln>
              <a:solidFill>
                <a:schemeClr val="tx1"/>
              </a:solidFill>
            </a:ln>
          </c:spPr>
          <c:dPt>
            <c:idx val="0"/>
            <c:bubble3D val="0"/>
            <c:spPr>
              <a:solidFill>
                <a:srgbClr val="FF0000"/>
              </a:solidFill>
              <a:ln>
                <a:solidFill>
                  <a:schemeClr val="tx1"/>
                </a:solidFill>
              </a:ln>
            </c:spPr>
            <c:extLst>
              <c:ext xmlns:c16="http://schemas.microsoft.com/office/drawing/2014/chart" uri="{C3380CC4-5D6E-409C-BE32-E72D297353CC}">
                <c16:uniqueId val="{00000001-D107-40CE-BC66-8899C1A40009}"/>
              </c:ext>
            </c:extLst>
          </c:dPt>
          <c:dPt>
            <c:idx val="1"/>
            <c:bubble3D val="0"/>
            <c:spPr>
              <a:solidFill>
                <a:srgbClr val="FFFF00"/>
              </a:solidFill>
              <a:ln>
                <a:solidFill>
                  <a:schemeClr val="tx1"/>
                </a:solidFill>
              </a:ln>
            </c:spPr>
            <c:extLst>
              <c:ext xmlns:c16="http://schemas.microsoft.com/office/drawing/2014/chart" uri="{C3380CC4-5D6E-409C-BE32-E72D297353CC}">
                <c16:uniqueId val="{00000003-D107-40CE-BC66-8899C1A40009}"/>
              </c:ext>
            </c:extLst>
          </c:dPt>
          <c:dPt>
            <c:idx val="2"/>
            <c:bubble3D val="0"/>
            <c:spPr>
              <a:solidFill>
                <a:srgbClr val="00B0F0"/>
              </a:solidFill>
              <a:ln>
                <a:solidFill>
                  <a:schemeClr val="tx1"/>
                </a:solidFill>
              </a:ln>
            </c:spPr>
            <c:extLst>
              <c:ext xmlns:c16="http://schemas.microsoft.com/office/drawing/2014/chart" uri="{C3380CC4-5D6E-409C-BE32-E72D297353CC}">
                <c16:uniqueId val="{00000005-D107-40CE-BC66-8899C1A40009}"/>
              </c:ext>
            </c:extLst>
          </c:dPt>
          <c:dPt>
            <c:idx val="3"/>
            <c:bubble3D val="0"/>
            <c:spPr>
              <a:solidFill>
                <a:schemeClr val="tx1"/>
              </a:solidFill>
              <a:ln>
                <a:solidFill>
                  <a:schemeClr val="tx1"/>
                </a:solidFill>
              </a:ln>
            </c:spPr>
            <c:extLst>
              <c:ext xmlns:c16="http://schemas.microsoft.com/office/drawing/2014/chart" uri="{C3380CC4-5D6E-409C-BE32-E72D297353CC}">
                <c16:uniqueId val="{00000007-D107-40CE-BC66-8899C1A40009}"/>
              </c:ext>
            </c:extLst>
          </c:dPt>
          <c:dPt>
            <c:idx val="4"/>
            <c:bubble3D val="0"/>
            <c:spPr>
              <a:solidFill>
                <a:srgbClr val="FFC000"/>
              </a:solidFill>
              <a:ln>
                <a:solidFill>
                  <a:schemeClr val="tx1"/>
                </a:solidFill>
              </a:ln>
            </c:spPr>
            <c:extLst>
              <c:ext xmlns:c16="http://schemas.microsoft.com/office/drawing/2014/chart" uri="{C3380CC4-5D6E-409C-BE32-E72D297353CC}">
                <c16:uniqueId val="{00000009-D107-40CE-BC66-8899C1A40009}"/>
              </c:ext>
            </c:extLst>
          </c:dPt>
          <c:dPt>
            <c:idx val="5"/>
            <c:bubble3D val="0"/>
            <c:spPr>
              <a:solidFill>
                <a:srgbClr val="00B050"/>
              </a:solidFill>
              <a:ln>
                <a:solidFill>
                  <a:schemeClr val="tx1"/>
                </a:solidFill>
              </a:ln>
            </c:spPr>
            <c:extLst>
              <c:ext xmlns:c16="http://schemas.microsoft.com/office/drawing/2014/chart" uri="{C3380CC4-5D6E-409C-BE32-E72D297353CC}">
                <c16:uniqueId val="{0000000B-D107-40CE-BC66-8899C1A40009}"/>
              </c:ext>
            </c:extLst>
          </c:dPt>
          <c:dLbls>
            <c:dLbl>
              <c:idx val="0"/>
              <c:layout>
                <c:manualLayout>
                  <c:x val="-0.12345679012345687"/>
                  <c:y val="0.1464186782746339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07-40CE-BC66-8899C1A40009}"/>
                </c:ext>
              </c:extLst>
            </c:dLbl>
            <c:dLbl>
              <c:idx val="1"/>
              <c:layout>
                <c:manualLayout>
                  <c:x val="-0.12345679012345678"/>
                  <c:y val="7.5187969924812026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2434172580279316"/>
                      <c:h val="0.13226698262243283"/>
                    </c:manualLayout>
                  </c15:layout>
                </c:ext>
                <c:ext xmlns:c16="http://schemas.microsoft.com/office/drawing/2014/chart" uri="{C3380CC4-5D6E-409C-BE32-E72D297353CC}">
                  <c16:uniqueId val="{00000003-D107-40CE-BC66-8899C1A40009}"/>
                </c:ext>
              </c:extLst>
            </c:dLbl>
            <c:dLbl>
              <c:idx val="2"/>
              <c:layout>
                <c:manualLayout>
                  <c:x val="0.1481483101649331"/>
                  <c:y val="-0.21369228084716571"/>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5166682868345158"/>
                      <c:h val="0.15901553539708657"/>
                    </c:manualLayout>
                  </c15:layout>
                </c:ext>
                <c:ext xmlns:c16="http://schemas.microsoft.com/office/drawing/2014/chart" uri="{C3380CC4-5D6E-409C-BE32-E72D297353CC}">
                  <c16:uniqueId val="{00000005-D107-40CE-BC66-8899C1A40009}"/>
                </c:ext>
              </c:extLst>
            </c:dLbl>
            <c:spPr>
              <a:noFill/>
              <a:ln>
                <a:noFill/>
              </a:ln>
              <a:effectLst/>
            </c:spPr>
            <c:txPr>
              <a:bodyPr/>
              <a:lstStyle/>
              <a:p>
                <a:pPr>
                  <a:defRPr sz="1200">
                    <a:latin typeface="Avenir LT Std 55 Roman" panose="020B0503020203020204" pitchFamily="34" charset="0"/>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Sheet1!$F$21:$K$21</c:f>
              <c:strCache>
                <c:ptCount val="6"/>
                <c:pt idx="0">
                  <c:v>Ammonium Nitrate</c:v>
                </c:pt>
                <c:pt idx="1">
                  <c:v>Ammonium Sulfate</c:v>
                </c:pt>
                <c:pt idx="2">
                  <c:v>OrganicMatter</c:v>
                </c:pt>
                <c:pt idx="3">
                  <c:v>EC</c:v>
                </c:pt>
                <c:pt idx="4">
                  <c:v>Geological</c:v>
                </c:pt>
                <c:pt idx="5">
                  <c:v>Elements</c:v>
                </c:pt>
              </c:strCache>
            </c:strRef>
          </c:cat>
          <c:val>
            <c:numRef>
              <c:f>Sheet1!$D$65:$I$65</c:f>
              <c:numCache>
                <c:formatCode>General</c:formatCode>
                <c:ptCount val="6"/>
                <c:pt idx="0">
                  <c:v>1.6900824878048786</c:v>
                </c:pt>
                <c:pt idx="1">
                  <c:v>0.55216829268292678</c:v>
                </c:pt>
                <c:pt idx="2">
                  <c:v>7.378967080487806</c:v>
                </c:pt>
                <c:pt idx="3">
                  <c:v>0.6551707317073171</c:v>
                </c:pt>
                <c:pt idx="4">
                  <c:v>0.3589090170731708</c:v>
                </c:pt>
                <c:pt idx="5">
                  <c:v>0.56542696097560974</c:v>
                </c:pt>
              </c:numCache>
            </c:numRef>
          </c:val>
          <c:extLst>
            <c:ext xmlns:c16="http://schemas.microsoft.com/office/drawing/2014/chart" uri="{C3380CC4-5D6E-409C-BE32-E72D297353CC}">
              <c16:uniqueId val="{0000000C-D107-40CE-BC66-8899C1A40009}"/>
            </c:ext>
          </c:extLst>
        </c:ser>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venir LT Std 55 Roman" panose="020B0503020203020204" pitchFamily="34" charset="0"/>
                <a:ea typeface="Arial"/>
                <a:cs typeface="Arial"/>
              </a:defRPr>
            </a:pPr>
            <a:r>
              <a:rPr lang="en-US" sz="1400" b="1" i="0" baseline="0">
                <a:effectLst/>
                <a:latin typeface="Avenir LT Std 55 Roman" panose="020B0503020203020204" pitchFamily="34" charset="0"/>
              </a:rPr>
              <a:t>Sacramento-Del Paso</a:t>
            </a:r>
            <a:endParaRPr lang="en-US" sz="1400">
              <a:effectLst/>
              <a:latin typeface="Avenir LT Std 55 Roman" panose="020B0503020203020204" pitchFamily="34" charset="0"/>
            </a:endParaRPr>
          </a:p>
        </c:rich>
      </c:tx>
      <c:layout>
        <c:manualLayout>
          <c:xMode val="edge"/>
          <c:yMode val="edge"/>
          <c:x val="0.18789410215567151"/>
          <c:y val="3.1677785136821991E-2"/>
        </c:manualLayout>
      </c:layout>
      <c:overlay val="0"/>
      <c:spPr>
        <a:noFill/>
        <a:ln w="25400">
          <a:noFill/>
        </a:ln>
      </c:spPr>
    </c:title>
    <c:autoTitleDeleted val="0"/>
    <c:plotArea>
      <c:layout>
        <c:manualLayout>
          <c:layoutTarget val="inner"/>
          <c:xMode val="edge"/>
          <c:yMode val="edge"/>
          <c:x val="0.20524318719419332"/>
          <c:y val="0.24130602095790657"/>
          <c:w val="0.72185703638896992"/>
          <c:h val="0.69414823839540829"/>
        </c:manualLayout>
      </c:layout>
      <c:pieChart>
        <c:varyColors val="1"/>
        <c:ser>
          <c:idx val="1"/>
          <c:order val="0"/>
          <c:spPr>
            <a:ln>
              <a:solidFill>
                <a:schemeClr val="tx1"/>
              </a:solidFill>
            </a:ln>
          </c:spPr>
          <c:dPt>
            <c:idx val="0"/>
            <c:bubble3D val="0"/>
            <c:spPr>
              <a:solidFill>
                <a:srgbClr val="FF0000"/>
              </a:solidFill>
              <a:ln>
                <a:solidFill>
                  <a:schemeClr val="tx1"/>
                </a:solidFill>
              </a:ln>
            </c:spPr>
            <c:extLst>
              <c:ext xmlns:c16="http://schemas.microsoft.com/office/drawing/2014/chart" uri="{C3380CC4-5D6E-409C-BE32-E72D297353CC}">
                <c16:uniqueId val="{00000001-D20E-4643-844B-8BD41A461A82}"/>
              </c:ext>
            </c:extLst>
          </c:dPt>
          <c:dPt>
            <c:idx val="1"/>
            <c:bubble3D val="0"/>
            <c:spPr>
              <a:solidFill>
                <a:srgbClr val="FFFF00"/>
              </a:solidFill>
              <a:ln>
                <a:solidFill>
                  <a:schemeClr val="tx1"/>
                </a:solidFill>
              </a:ln>
            </c:spPr>
            <c:extLst>
              <c:ext xmlns:c16="http://schemas.microsoft.com/office/drawing/2014/chart" uri="{C3380CC4-5D6E-409C-BE32-E72D297353CC}">
                <c16:uniqueId val="{00000003-D20E-4643-844B-8BD41A461A82}"/>
              </c:ext>
            </c:extLst>
          </c:dPt>
          <c:dPt>
            <c:idx val="2"/>
            <c:bubble3D val="0"/>
            <c:spPr>
              <a:solidFill>
                <a:srgbClr val="00B0F0"/>
              </a:solidFill>
              <a:ln>
                <a:solidFill>
                  <a:schemeClr val="tx1"/>
                </a:solidFill>
              </a:ln>
            </c:spPr>
            <c:extLst>
              <c:ext xmlns:c16="http://schemas.microsoft.com/office/drawing/2014/chart" uri="{C3380CC4-5D6E-409C-BE32-E72D297353CC}">
                <c16:uniqueId val="{00000005-D20E-4643-844B-8BD41A461A82}"/>
              </c:ext>
            </c:extLst>
          </c:dPt>
          <c:dPt>
            <c:idx val="3"/>
            <c:bubble3D val="0"/>
            <c:spPr>
              <a:solidFill>
                <a:schemeClr val="tx1"/>
              </a:solidFill>
              <a:ln>
                <a:solidFill>
                  <a:schemeClr val="tx1"/>
                </a:solidFill>
              </a:ln>
            </c:spPr>
            <c:extLst>
              <c:ext xmlns:c16="http://schemas.microsoft.com/office/drawing/2014/chart" uri="{C3380CC4-5D6E-409C-BE32-E72D297353CC}">
                <c16:uniqueId val="{00000007-D20E-4643-844B-8BD41A461A82}"/>
              </c:ext>
            </c:extLst>
          </c:dPt>
          <c:dPt>
            <c:idx val="4"/>
            <c:bubble3D val="0"/>
            <c:spPr>
              <a:solidFill>
                <a:srgbClr val="FFC000"/>
              </a:solidFill>
              <a:ln>
                <a:solidFill>
                  <a:schemeClr val="tx1"/>
                </a:solidFill>
              </a:ln>
            </c:spPr>
            <c:extLst>
              <c:ext xmlns:c16="http://schemas.microsoft.com/office/drawing/2014/chart" uri="{C3380CC4-5D6E-409C-BE32-E72D297353CC}">
                <c16:uniqueId val="{00000009-D20E-4643-844B-8BD41A461A82}"/>
              </c:ext>
            </c:extLst>
          </c:dPt>
          <c:dPt>
            <c:idx val="5"/>
            <c:bubble3D val="0"/>
            <c:spPr>
              <a:solidFill>
                <a:srgbClr val="00B050"/>
              </a:solidFill>
              <a:ln>
                <a:solidFill>
                  <a:schemeClr val="tx1"/>
                </a:solidFill>
              </a:ln>
            </c:spPr>
            <c:extLst>
              <c:ext xmlns:c16="http://schemas.microsoft.com/office/drawing/2014/chart" uri="{C3380CC4-5D6E-409C-BE32-E72D297353CC}">
                <c16:uniqueId val="{0000000B-D20E-4643-844B-8BD41A461A82}"/>
              </c:ext>
            </c:extLst>
          </c:dPt>
          <c:dLbls>
            <c:dLbl>
              <c:idx val="0"/>
              <c:layout>
                <c:manualLayout>
                  <c:x val="-0.19753086419753094"/>
                  <c:y val="9.497427779976248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20E-4643-844B-8BD41A461A82}"/>
                </c:ext>
              </c:extLst>
            </c:dLbl>
            <c:dLbl>
              <c:idx val="1"/>
              <c:layout>
                <c:manualLayout>
                  <c:x val="-1.646090534979424E-2"/>
                  <c:y val="-3.957261574990107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2434172580279316"/>
                      <c:h val="0.13226698262243283"/>
                    </c:manualLayout>
                  </c15:layout>
                </c:ext>
                <c:ext xmlns:c16="http://schemas.microsoft.com/office/drawing/2014/chart" uri="{C3380CC4-5D6E-409C-BE32-E72D297353CC}">
                  <c16:uniqueId val="{00000003-D20E-4643-844B-8BD41A461A82}"/>
                </c:ext>
              </c:extLst>
            </c:dLbl>
            <c:dLbl>
              <c:idx val="2"/>
              <c:layout>
                <c:manualLayout>
                  <c:x val="0.23456806325135285"/>
                  <c:y val="-0.16620514194728428"/>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5166682868345158"/>
                      <c:h val="0.15901553539708657"/>
                    </c:manualLayout>
                  </c15:layout>
                </c:ext>
                <c:ext xmlns:c16="http://schemas.microsoft.com/office/drawing/2014/chart" uri="{C3380CC4-5D6E-409C-BE32-E72D297353CC}">
                  <c16:uniqueId val="{00000005-D20E-4643-844B-8BD41A461A82}"/>
                </c:ext>
              </c:extLst>
            </c:dLbl>
            <c:spPr>
              <a:noFill/>
              <a:ln>
                <a:noFill/>
              </a:ln>
              <a:effectLst/>
            </c:spPr>
            <c:txPr>
              <a:bodyPr/>
              <a:lstStyle/>
              <a:p>
                <a:pPr>
                  <a:defRPr sz="1200">
                    <a:latin typeface="Avenir LT Std 55 Roman" panose="020B0503020203020204" pitchFamily="34" charset="0"/>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Sheet1!$F$21:$K$21</c:f>
              <c:strCache>
                <c:ptCount val="6"/>
                <c:pt idx="0">
                  <c:v>Ammonium Nitrate</c:v>
                </c:pt>
                <c:pt idx="1">
                  <c:v>Ammonium Sulfate</c:v>
                </c:pt>
                <c:pt idx="2">
                  <c:v>OrganicMatter</c:v>
                </c:pt>
                <c:pt idx="3">
                  <c:v>EC</c:v>
                </c:pt>
                <c:pt idx="4">
                  <c:v>Geological</c:v>
                </c:pt>
                <c:pt idx="5">
                  <c:v>Elements</c:v>
                </c:pt>
              </c:strCache>
            </c:strRef>
          </c:cat>
          <c:val>
            <c:numRef>
              <c:f>Sheet1!$D$66:$I$66</c:f>
              <c:numCache>
                <c:formatCode>General</c:formatCode>
                <c:ptCount val="6"/>
                <c:pt idx="0">
                  <c:v>3.5666460256410275</c:v>
                </c:pt>
                <c:pt idx="1">
                  <c:v>0.7183625384615383</c:v>
                </c:pt>
                <c:pt idx="2">
                  <c:v>6.2611003719298282</c:v>
                </c:pt>
                <c:pt idx="3">
                  <c:v>2.1266654237288134</c:v>
                </c:pt>
                <c:pt idx="4">
                  <c:v>0.26405252100840332</c:v>
                </c:pt>
                <c:pt idx="5">
                  <c:v>0.43176326470588239</c:v>
                </c:pt>
              </c:numCache>
            </c:numRef>
          </c:val>
          <c:extLst>
            <c:ext xmlns:c16="http://schemas.microsoft.com/office/drawing/2014/chart" uri="{C3380CC4-5D6E-409C-BE32-E72D297353CC}">
              <c16:uniqueId val="{0000000C-D20E-4643-844B-8BD41A461A82}"/>
            </c:ext>
          </c:extLst>
        </c:ser>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Households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13C-403C-85A9-D544E99533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13C-403C-85A9-D544E99533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13C-403C-85A9-D544E99533B3}"/>
              </c:ext>
            </c:extLst>
          </c:dPt>
          <c:dLbls>
            <c:dLbl>
              <c:idx val="0"/>
              <c:layout>
                <c:manualLayout>
                  <c:x val="-0.2086395838705592"/>
                  <c:y val="6.860117511049561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3C-403C-85A9-D544E99533B3}"/>
                </c:ext>
              </c:extLst>
            </c:dLbl>
            <c:dLbl>
              <c:idx val="1"/>
              <c:layout>
                <c:manualLayout>
                  <c:x val="-0.13034549282113647"/>
                  <c:y val="-0.14574538732686659"/>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Avenir LT Std 55 Roman" panose="020B0503020203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141699968313206"/>
                      <c:h val="0.16160705066297371"/>
                    </c:manualLayout>
                  </c15:layout>
                </c:ext>
                <c:ext xmlns:c16="http://schemas.microsoft.com/office/drawing/2014/chart" uri="{C3380CC4-5D6E-409C-BE32-E72D297353CC}">
                  <c16:uniqueId val="{00000002-C13C-403C-85A9-D544E99533B3}"/>
                </c:ext>
              </c:extLst>
            </c:dLbl>
            <c:dLbl>
              <c:idx val="2"/>
              <c:layout>
                <c:manualLayout>
                  <c:x val="0.17714975543189401"/>
                  <c:y val="7.03848972790644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3C-403C-85A9-D544E99533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venir LT Std 55 Roman" panose="020B0503020203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Wood - Primary</c:v>
                </c:pt>
                <c:pt idx="1">
                  <c:v>Wood - Secondary</c:v>
                </c:pt>
                <c:pt idx="2">
                  <c:v>Non-wood heating</c:v>
                </c:pt>
              </c:strCache>
            </c:strRef>
          </c:cat>
          <c:val>
            <c:numRef>
              <c:f>Sheet1!$B$2:$B$4</c:f>
              <c:numCache>
                <c:formatCode>General</c:formatCode>
                <c:ptCount val="3"/>
                <c:pt idx="0">
                  <c:v>822</c:v>
                </c:pt>
                <c:pt idx="1">
                  <c:v>444</c:v>
                </c:pt>
                <c:pt idx="2">
                  <c:v>956</c:v>
                </c:pt>
              </c:numCache>
            </c:numRef>
          </c:val>
          <c:extLst>
            <c:ext xmlns:c16="http://schemas.microsoft.com/office/drawing/2014/chart" uri="{C3380CC4-5D6E-409C-BE32-E72D297353CC}">
              <c16:uniqueId val="{00000000-C13C-403C-85A9-D544E99533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Uncertified</c:v>
                </c:pt>
              </c:strCache>
            </c:strRef>
          </c:tx>
          <c:spPr>
            <a:solidFill>
              <a:schemeClr val="accent5"/>
            </a:solidFill>
            <a:ln>
              <a:noFill/>
            </a:ln>
            <a:effectLst/>
          </c:spPr>
          <c:invertIfNegative val="0"/>
          <c:cat>
            <c:strRef>
              <c:f>Sheet1!$A$2:$A$3</c:f>
              <c:strCache>
                <c:ptCount val="2"/>
                <c:pt idx="0">
                  <c:v>Changed-out</c:v>
                </c:pt>
                <c:pt idx="1">
                  <c:v>Remaining</c:v>
                </c:pt>
              </c:strCache>
            </c:strRef>
          </c:cat>
          <c:val>
            <c:numRef>
              <c:f>Sheet1!$B$2:$B$3</c:f>
              <c:numCache>
                <c:formatCode>General</c:formatCode>
                <c:ptCount val="2"/>
                <c:pt idx="0">
                  <c:v>446</c:v>
                </c:pt>
                <c:pt idx="1">
                  <c:v>265</c:v>
                </c:pt>
              </c:numCache>
            </c:numRef>
          </c:val>
          <c:extLst>
            <c:ext xmlns:c16="http://schemas.microsoft.com/office/drawing/2014/chart" uri="{C3380CC4-5D6E-409C-BE32-E72D297353CC}">
              <c16:uniqueId val="{00000000-8604-417F-96E1-44BBE34204C1}"/>
            </c:ext>
          </c:extLst>
        </c:ser>
        <c:ser>
          <c:idx val="1"/>
          <c:order val="1"/>
          <c:tx>
            <c:strRef>
              <c:f>Sheet1!$C$1</c:f>
              <c:strCache>
                <c:ptCount val="1"/>
                <c:pt idx="0">
                  <c:v>Fireplaces</c:v>
                </c:pt>
              </c:strCache>
            </c:strRef>
          </c:tx>
          <c:spPr>
            <a:solidFill>
              <a:schemeClr val="accent6"/>
            </a:solidFill>
            <a:ln>
              <a:noFill/>
            </a:ln>
            <a:effectLst/>
          </c:spPr>
          <c:invertIfNegative val="0"/>
          <c:cat>
            <c:strRef>
              <c:f>Sheet1!$A$2:$A$3</c:f>
              <c:strCache>
                <c:ptCount val="2"/>
                <c:pt idx="0">
                  <c:v>Changed-out</c:v>
                </c:pt>
                <c:pt idx="1">
                  <c:v>Remaining</c:v>
                </c:pt>
              </c:strCache>
            </c:strRef>
          </c:cat>
          <c:val>
            <c:numRef>
              <c:f>Sheet1!$C$2:$C$3</c:f>
              <c:numCache>
                <c:formatCode>General</c:formatCode>
                <c:ptCount val="2"/>
                <c:pt idx="0">
                  <c:v>60</c:v>
                </c:pt>
                <c:pt idx="1">
                  <c:v>79</c:v>
                </c:pt>
              </c:numCache>
            </c:numRef>
          </c:val>
          <c:extLst>
            <c:ext xmlns:c16="http://schemas.microsoft.com/office/drawing/2014/chart" uri="{C3380CC4-5D6E-409C-BE32-E72D297353CC}">
              <c16:uniqueId val="{00000001-8604-417F-96E1-44BBE34204C1}"/>
            </c:ext>
          </c:extLst>
        </c:ser>
        <c:dLbls>
          <c:showLegendKey val="0"/>
          <c:showVal val="0"/>
          <c:showCatName val="0"/>
          <c:showSerName val="0"/>
          <c:showPercent val="0"/>
          <c:showBubbleSize val="0"/>
        </c:dLbls>
        <c:gapWidth val="219"/>
        <c:overlap val="100"/>
        <c:axId val="311030800"/>
        <c:axId val="311032048"/>
      </c:barChart>
      <c:catAx>
        <c:axId val="31103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crossAx val="311032048"/>
        <c:crosses val="autoZero"/>
        <c:auto val="1"/>
        <c:lblAlgn val="ctr"/>
        <c:lblOffset val="100"/>
        <c:noMultiLvlLbl val="0"/>
      </c:catAx>
      <c:valAx>
        <c:axId val="311032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venir LT Std 55 Roman" panose="020B0503020203020204" pitchFamily="34" charset="0"/>
                    <a:ea typeface="+mn-ea"/>
                    <a:cs typeface="+mn-cs"/>
                  </a:defRPr>
                </a:pPr>
                <a:r>
                  <a:rPr lang="en-US"/>
                  <a:t>Number of Devices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crossAx val="31103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LT Std 55 Roman" panose="020B0503020203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17970326312904"/>
          <c:y val="0.25048313360099284"/>
          <c:w val="0.644075141712937"/>
          <c:h val="0.61104564726611976"/>
        </c:manualLayout>
      </c:layout>
      <c:pieChart>
        <c:varyColors val="1"/>
        <c:ser>
          <c:idx val="1"/>
          <c:order val="0"/>
          <c:spPr>
            <a:ln>
              <a:solidFill>
                <a:schemeClr val="tx1"/>
              </a:solidFill>
            </a:ln>
          </c:spPr>
          <c:explosion val="1"/>
          <c:dPt>
            <c:idx val="0"/>
            <c:bubble3D val="0"/>
            <c:spPr>
              <a:solidFill>
                <a:srgbClr val="FF0000"/>
              </a:solidFill>
              <a:ln>
                <a:solidFill>
                  <a:schemeClr val="tx1"/>
                </a:solidFill>
              </a:ln>
            </c:spPr>
            <c:extLst>
              <c:ext xmlns:c16="http://schemas.microsoft.com/office/drawing/2014/chart" uri="{C3380CC4-5D6E-409C-BE32-E72D297353CC}">
                <c16:uniqueId val="{00000001-6B2E-4D78-8CB1-61395F2A2778}"/>
              </c:ext>
            </c:extLst>
          </c:dPt>
          <c:dPt>
            <c:idx val="1"/>
            <c:bubble3D val="0"/>
            <c:spPr>
              <a:solidFill>
                <a:srgbClr val="FFFF00"/>
              </a:solidFill>
              <a:ln>
                <a:solidFill>
                  <a:schemeClr val="tx1"/>
                </a:solidFill>
              </a:ln>
            </c:spPr>
            <c:extLst>
              <c:ext xmlns:c16="http://schemas.microsoft.com/office/drawing/2014/chart" uri="{C3380CC4-5D6E-409C-BE32-E72D297353CC}">
                <c16:uniqueId val="{00000003-6B2E-4D78-8CB1-61395F2A2778}"/>
              </c:ext>
            </c:extLst>
          </c:dPt>
          <c:dPt>
            <c:idx val="2"/>
            <c:bubble3D val="0"/>
            <c:spPr>
              <a:solidFill>
                <a:srgbClr val="00B0F0"/>
              </a:solidFill>
              <a:ln>
                <a:solidFill>
                  <a:schemeClr val="tx1"/>
                </a:solidFill>
              </a:ln>
            </c:spPr>
            <c:extLst>
              <c:ext xmlns:c16="http://schemas.microsoft.com/office/drawing/2014/chart" uri="{C3380CC4-5D6E-409C-BE32-E72D297353CC}">
                <c16:uniqueId val="{00000005-6B2E-4D78-8CB1-61395F2A2778}"/>
              </c:ext>
            </c:extLst>
          </c:dPt>
          <c:dPt>
            <c:idx val="3"/>
            <c:bubble3D val="0"/>
            <c:spPr>
              <a:solidFill>
                <a:schemeClr val="tx1"/>
              </a:solidFill>
              <a:ln>
                <a:solidFill>
                  <a:schemeClr val="tx1"/>
                </a:solidFill>
              </a:ln>
            </c:spPr>
            <c:extLst>
              <c:ext xmlns:c16="http://schemas.microsoft.com/office/drawing/2014/chart" uri="{C3380CC4-5D6E-409C-BE32-E72D297353CC}">
                <c16:uniqueId val="{00000007-6B2E-4D78-8CB1-61395F2A2778}"/>
              </c:ext>
            </c:extLst>
          </c:dPt>
          <c:dPt>
            <c:idx val="4"/>
            <c:bubble3D val="0"/>
            <c:spPr>
              <a:solidFill>
                <a:srgbClr val="FFC000"/>
              </a:solidFill>
              <a:ln>
                <a:solidFill>
                  <a:schemeClr val="tx1"/>
                </a:solidFill>
              </a:ln>
            </c:spPr>
            <c:extLst>
              <c:ext xmlns:c16="http://schemas.microsoft.com/office/drawing/2014/chart" uri="{C3380CC4-5D6E-409C-BE32-E72D297353CC}">
                <c16:uniqueId val="{00000009-6B2E-4D78-8CB1-61395F2A2778}"/>
              </c:ext>
            </c:extLst>
          </c:dPt>
          <c:dPt>
            <c:idx val="5"/>
            <c:bubble3D val="0"/>
            <c:spPr>
              <a:solidFill>
                <a:srgbClr val="00B050"/>
              </a:solidFill>
              <a:ln>
                <a:solidFill>
                  <a:schemeClr val="tx1"/>
                </a:solidFill>
              </a:ln>
            </c:spPr>
            <c:extLst>
              <c:ext xmlns:c16="http://schemas.microsoft.com/office/drawing/2014/chart" uri="{C3380CC4-5D6E-409C-BE32-E72D297353CC}">
                <c16:uniqueId val="{0000000B-6B2E-4D78-8CB1-61395F2A2778}"/>
              </c:ext>
            </c:extLst>
          </c:dPt>
          <c:dLbls>
            <c:dLbl>
              <c:idx val="0"/>
              <c:layout>
                <c:manualLayout>
                  <c:x val="0.11671170733287961"/>
                  <c:y val="-7.10418454802154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2E-4D78-8CB1-61395F2A2778}"/>
                </c:ext>
              </c:extLst>
            </c:dLbl>
            <c:dLbl>
              <c:idx val="1"/>
              <c:layout>
                <c:manualLayout>
                  <c:x val="0.13097858138103108"/>
                  <c:y val="3.7490048637285257E-2"/>
                </c:manualLayout>
              </c:layout>
              <c:showLegendKey val="0"/>
              <c:showVal val="0"/>
              <c:showCatName val="1"/>
              <c:showSerName val="0"/>
              <c:showPercent val="1"/>
              <c:showBubbleSize val="0"/>
              <c:extLst>
                <c:ext xmlns:c15="http://schemas.microsoft.com/office/drawing/2012/chart" uri="{CE6537A1-D6FC-4f65-9D91-7224C49458BB}">
                  <c15:layout>
                    <c:manualLayout>
                      <c:w val="0.22434172580279316"/>
                      <c:h val="0.13226698262243283"/>
                    </c:manualLayout>
                  </c15:layout>
                </c:ext>
                <c:ext xmlns:c16="http://schemas.microsoft.com/office/drawing/2014/chart" uri="{C3380CC4-5D6E-409C-BE32-E72D297353CC}">
                  <c16:uniqueId val="{00000003-6B2E-4D78-8CB1-61395F2A2778}"/>
                </c:ext>
              </c:extLst>
            </c:dLbl>
            <c:dLbl>
              <c:idx val="2"/>
              <c:layout>
                <c:manualLayout>
                  <c:x val="-0.13509050062585226"/>
                  <c:y val="-0.217224358234580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2E-4D78-8CB1-61395F2A2778}"/>
                </c:ext>
              </c:extLst>
            </c:dLbl>
            <c:dLbl>
              <c:idx val="3"/>
              <c:layout>
                <c:manualLayout>
                  <c:x val="-0.12497261916334532"/>
                  <c:y val="4.80340819466532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2E-4D78-8CB1-61395F2A2778}"/>
                </c:ext>
              </c:extLst>
            </c:dLbl>
            <c:dLbl>
              <c:idx val="4"/>
              <c:layout>
                <c:manualLayout>
                  <c:x val="-0.13195003402352479"/>
                  <c:y val="-1.538051278072999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2E-4D78-8CB1-61395F2A2778}"/>
                </c:ext>
              </c:extLst>
            </c:dLbl>
            <c:dLbl>
              <c:idx val="5"/>
              <c:layout>
                <c:manualLayout>
                  <c:x val="-9.3247140403745835E-3"/>
                  <c:y val="-3.06533881540669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B2E-4D78-8CB1-61395F2A2778}"/>
                </c:ext>
              </c:extLst>
            </c:dLbl>
            <c:dLbl>
              <c:idx val="6"/>
              <c:layout>
                <c:manualLayout>
                  <c:x val="-4.5086678979942285E-2"/>
                  <c:y val="-5.26912584202836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6B2E-4D78-8CB1-61395F2A2778}"/>
                </c:ext>
              </c:extLst>
            </c:dLbl>
            <c:dLbl>
              <c:idx val="7"/>
              <c:layout>
                <c:manualLayout>
                  <c:x val="9.059686983571498E-2"/>
                  <c:y val="-5.16510867176085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2E-4D78-8CB1-61395F2A2778}"/>
                </c:ext>
              </c:extLst>
            </c:dLbl>
            <c:dLbl>
              <c:idx val="8"/>
              <c:layout>
                <c:manualLayout>
                  <c:x val="0.28096788827322511"/>
                  <c:y val="-3.31746247236336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6B2E-4D78-8CB1-61395F2A2778}"/>
                </c:ext>
              </c:extLst>
            </c:dLbl>
            <c:dLbl>
              <c:idx val="9"/>
              <c:layout>
                <c:manualLayout>
                  <c:x val="0.1800016201678494"/>
                  <c:y val="5.53650621258549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B2E-4D78-8CB1-61395F2A2778}"/>
                </c:ext>
              </c:extLst>
            </c:dLbl>
            <c:spPr>
              <a:noFill/>
              <a:ln>
                <a:noFill/>
              </a:ln>
              <a:effectLst/>
            </c:spPr>
            <c:txPr>
              <a:bodyPr/>
              <a:lstStyle/>
              <a:p>
                <a:pPr>
                  <a:defRPr sz="1050">
                    <a:latin typeface="Avenir LT Std 55 Roman" panose="020B0503020203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'Daily Data'!$B$280:$G$280</c:f>
              <c:strCache>
                <c:ptCount val="6"/>
                <c:pt idx="0">
                  <c:v>Ammonium Nitrate</c:v>
                </c:pt>
                <c:pt idx="1">
                  <c:v>Ammonium Sulfate</c:v>
                </c:pt>
                <c:pt idx="2">
                  <c:v>Organic Matter</c:v>
                </c:pt>
                <c:pt idx="3">
                  <c:v>EC</c:v>
                </c:pt>
                <c:pt idx="4">
                  <c:v>Geological</c:v>
                </c:pt>
                <c:pt idx="5">
                  <c:v>Elements</c:v>
                </c:pt>
              </c:strCache>
            </c:strRef>
          </c:cat>
          <c:val>
            <c:numRef>
              <c:f>'Daily Data'!$B$286:$G$286</c:f>
              <c:numCache>
                <c:formatCode>General</c:formatCode>
                <c:ptCount val="6"/>
                <c:pt idx="0">
                  <c:v>0.37070333859379995</c:v>
                </c:pt>
                <c:pt idx="1">
                  <c:v>0.4635030571495089</c:v>
                </c:pt>
                <c:pt idx="2">
                  <c:v>10.128226725493297</c:v>
                </c:pt>
                <c:pt idx="3">
                  <c:v>1.0443558836914721</c:v>
                </c:pt>
                <c:pt idx="4">
                  <c:v>0.70796684682175925</c:v>
                </c:pt>
                <c:pt idx="5">
                  <c:v>0.24355700369537123</c:v>
                </c:pt>
              </c:numCache>
            </c:numRef>
          </c:val>
          <c:extLst>
            <c:ext xmlns:c16="http://schemas.microsoft.com/office/drawing/2014/chart" uri="{C3380CC4-5D6E-409C-BE32-E72D297353CC}">
              <c16:uniqueId val="{00000010-6B2E-4D78-8CB1-61395F2A2778}"/>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3433966467432"/>
          <c:y val="0.25048313360099284"/>
          <c:w val="0.644075141712937"/>
          <c:h val="0.61104564726611976"/>
        </c:manualLayout>
      </c:layout>
      <c:pieChart>
        <c:varyColors val="1"/>
        <c:ser>
          <c:idx val="1"/>
          <c:order val="0"/>
          <c:spPr>
            <a:ln>
              <a:solidFill>
                <a:schemeClr val="tx1"/>
              </a:solidFill>
            </a:ln>
          </c:spPr>
          <c:dPt>
            <c:idx val="0"/>
            <c:bubble3D val="0"/>
            <c:spPr>
              <a:solidFill>
                <a:srgbClr val="FF0000"/>
              </a:solidFill>
              <a:ln>
                <a:solidFill>
                  <a:schemeClr val="tx1"/>
                </a:solidFill>
              </a:ln>
            </c:spPr>
            <c:extLst>
              <c:ext xmlns:c16="http://schemas.microsoft.com/office/drawing/2014/chart" uri="{C3380CC4-5D6E-409C-BE32-E72D297353CC}">
                <c16:uniqueId val="{00000001-E534-4236-827E-B664B1E2716F}"/>
              </c:ext>
            </c:extLst>
          </c:dPt>
          <c:dPt>
            <c:idx val="1"/>
            <c:bubble3D val="0"/>
            <c:spPr>
              <a:solidFill>
                <a:srgbClr val="FFFF00"/>
              </a:solidFill>
              <a:ln>
                <a:solidFill>
                  <a:schemeClr val="tx1"/>
                </a:solidFill>
              </a:ln>
            </c:spPr>
            <c:extLst>
              <c:ext xmlns:c16="http://schemas.microsoft.com/office/drawing/2014/chart" uri="{C3380CC4-5D6E-409C-BE32-E72D297353CC}">
                <c16:uniqueId val="{00000003-E534-4236-827E-B664B1E2716F}"/>
              </c:ext>
            </c:extLst>
          </c:dPt>
          <c:dPt>
            <c:idx val="2"/>
            <c:bubble3D val="0"/>
            <c:spPr>
              <a:solidFill>
                <a:srgbClr val="00B0F0"/>
              </a:solidFill>
              <a:ln>
                <a:solidFill>
                  <a:schemeClr val="tx1"/>
                </a:solidFill>
              </a:ln>
            </c:spPr>
            <c:extLst>
              <c:ext xmlns:c16="http://schemas.microsoft.com/office/drawing/2014/chart" uri="{C3380CC4-5D6E-409C-BE32-E72D297353CC}">
                <c16:uniqueId val="{00000005-E534-4236-827E-B664B1E2716F}"/>
              </c:ext>
            </c:extLst>
          </c:dPt>
          <c:dPt>
            <c:idx val="3"/>
            <c:bubble3D val="0"/>
            <c:spPr>
              <a:solidFill>
                <a:schemeClr val="tx1"/>
              </a:solidFill>
              <a:ln>
                <a:solidFill>
                  <a:schemeClr val="tx1"/>
                </a:solidFill>
              </a:ln>
            </c:spPr>
            <c:extLst>
              <c:ext xmlns:c16="http://schemas.microsoft.com/office/drawing/2014/chart" uri="{C3380CC4-5D6E-409C-BE32-E72D297353CC}">
                <c16:uniqueId val="{00000007-E534-4236-827E-B664B1E2716F}"/>
              </c:ext>
            </c:extLst>
          </c:dPt>
          <c:dPt>
            <c:idx val="4"/>
            <c:bubble3D val="0"/>
            <c:spPr>
              <a:solidFill>
                <a:srgbClr val="FFC000"/>
              </a:solidFill>
              <a:ln>
                <a:solidFill>
                  <a:schemeClr val="tx1"/>
                </a:solidFill>
              </a:ln>
            </c:spPr>
            <c:extLst>
              <c:ext xmlns:c16="http://schemas.microsoft.com/office/drawing/2014/chart" uri="{C3380CC4-5D6E-409C-BE32-E72D297353CC}">
                <c16:uniqueId val="{00000009-E534-4236-827E-B664B1E2716F}"/>
              </c:ext>
            </c:extLst>
          </c:dPt>
          <c:dPt>
            <c:idx val="5"/>
            <c:bubble3D val="0"/>
            <c:spPr>
              <a:solidFill>
                <a:srgbClr val="00B050"/>
              </a:solidFill>
              <a:ln>
                <a:solidFill>
                  <a:schemeClr val="tx1"/>
                </a:solidFill>
              </a:ln>
            </c:spPr>
            <c:extLst>
              <c:ext xmlns:c16="http://schemas.microsoft.com/office/drawing/2014/chart" uri="{C3380CC4-5D6E-409C-BE32-E72D297353CC}">
                <c16:uniqueId val="{0000000B-E534-4236-827E-B664B1E2716F}"/>
              </c:ext>
            </c:extLst>
          </c:dPt>
          <c:dLbls>
            <c:dLbl>
              <c:idx val="0"/>
              <c:layout>
                <c:manualLayout>
                  <c:x val="0.11671170733287961"/>
                  <c:y val="-7.10418454802154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534-4236-827E-B664B1E2716F}"/>
                </c:ext>
              </c:extLst>
            </c:dLbl>
            <c:dLbl>
              <c:idx val="1"/>
              <c:layout>
                <c:manualLayout>
                  <c:x val="0.13097858138103108"/>
                  <c:y val="3.7490048637285257E-2"/>
                </c:manualLayout>
              </c:layout>
              <c:showLegendKey val="0"/>
              <c:showVal val="0"/>
              <c:showCatName val="1"/>
              <c:showSerName val="0"/>
              <c:showPercent val="1"/>
              <c:showBubbleSize val="0"/>
              <c:extLst>
                <c:ext xmlns:c15="http://schemas.microsoft.com/office/drawing/2012/chart" uri="{CE6537A1-D6FC-4f65-9D91-7224C49458BB}">
                  <c15:layout>
                    <c:manualLayout>
                      <c:w val="0.22434172580279316"/>
                      <c:h val="0.13226698262243283"/>
                    </c:manualLayout>
                  </c15:layout>
                </c:ext>
                <c:ext xmlns:c16="http://schemas.microsoft.com/office/drawing/2014/chart" uri="{C3380CC4-5D6E-409C-BE32-E72D297353CC}">
                  <c16:uniqueId val="{00000003-E534-4236-827E-B664B1E2716F}"/>
                </c:ext>
              </c:extLst>
            </c:dLbl>
            <c:dLbl>
              <c:idx val="2"/>
              <c:layout>
                <c:manualLayout>
                  <c:x val="-8.6644828376316083E-2"/>
                  <c:y val="-0.2365092091490167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534-4236-827E-B664B1E2716F}"/>
                </c:ext>
              </c:extLst>
            </c:dLbl>
            <c:dLbl>
              <c:idx val="3"/>
              <c:layout>
                <c:manualLayout>
                  <c:x val="-0.12497261916334532"/>
                  <c:y val="4.80340819466532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534-4236-827E-B664B1E2716F}"/>
                </c:ext>
              </c:extLst>
            </c:dLbl>
            <c:dLbl>
              <c:idx val="4"/>
              <c:layout>
                <c:manualLayout>
                  <c:x val="-0.13195003402352479"/>
                  <c:y val="-1.538051278072999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534-4236-827E-B664B1E2716F}"/>
                </c:ext>
              </c:extLst>
            </c:dLbl>
            <c:dLbl>
              <c:idx val="5"/>
              <c:layout>
                <c:manualLayout>
                  <c:x val="-9.3247140403745835E-3"/>
                  <c:y val="-3.06533881540669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534-4236-827E-B664B1E2716F}"/>
                </c:ext>
              </c:extLst>
            </c:dLbl>
            <c:dLbl>
              <c:idx val="6"/>
              <c:layout>
                <c:manualLayout>
                  <c:x val="-4.5086678979942285E-2"/>
                  <c:y val="-5.26912584202836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E534-4236-827E-B664B1E2716F}"/>
                </c:ext>
              </c:extLst>
            </c:dLbl>
            <c:dLbl>
              <c:idx val="7"/>
              <c:layout>
                <c:manualLayout>
                  <c:x val="9.059686983571498E-2"/>
                  <c:y val="-5.16510867176085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534-4236-827E-B664B1E2716F}"/>
                </c:ext>
              </c:extLst>
            </c:dLbl>
            <c:dLbl>
              <c:idx val="8"/>
              <c:layout>
                <c:manualLayout>
                  <c:x val="0.28096788827322511"/>
                  <c:y val="-3.31746247236336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E534-4236-827E-B664B1E2716F}"/>
                </c:ext>
              </c:extLst>
            </c:dLbl>
            <c:dLbl>
              <c:idx val="9"/>
              <c:layout>
                <c:manualLayout>
                  <c:x val="0.1800016201678494"/>
                  <c:y val="5.53650621258549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534-4236-827E-B664B1E2716F}"/>
                </c:ext>
              </c:extLst>
            </c:dLbl>
            <c:spPr>
              <a:noFill/>
              <a:ln>
                <a:noFill/>
              </a:ln>
              <a:effectLst/>
            </c:spPr>
            <c:txPr>
              <a:bodyPr/>
              <a:lstStyle/>
              <a:p>
                <a:pPr>
                  <a:defRPr sz="1050">
                    <a:latin typeface="Avenir LT Std 55 Roman" panose="020B0503020203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'Daily Data'!$B$280:$G$280</c:f>
              <c:strCache>
                <c:ptCount val="6"/>
                <c:pt idx="0">
                  <c:v>Ammonium Nitrate</c:v>
                </c:pt>
                <c:pt idx="1">
                  <c:v>Ammonium Sulfate</c:v>
                </c:pt>
                <c:pt idx="2">
                  <c:v>Organic Matter</c:v>
                </c:pt>
                <c:pt idx="3">
                  <c:v>EC</c:v>
                </c:pt>
                <c:pt idx="4">
                  <c:v>Geological</c:v>
                </c:pt>
                <c:pt idx="5">
                  <c:v>Elements</c:v>
                </c:pt>
              </c:strCache>
            </c:strRef>
          </c:cat>
          <c:val>
            <c:numRef>
              <c:f>'Exceedance Days'!$B$24:$G$24</c:f>
              <c:numCache>
                <c:formatCode>General</c:formatCode>
                <c:ptCount val="6"/>
                <c:pt idx="0">
                  <c:v>1.2185124999999999</c:v>
                </c:pt>
                <c:pt idx="1">
                  <c:v>0.62134499999999993</c:v>
                </c:pt>
                <c:pt idx="2">
                  <c:v>37.116179883333338</c:v>
                </c:pt>
                <c:pt idx="3">
                  <c:v>3.3916666666666662</c:v>
                </c:pt>
                <c:pt idx="4">
                  <c:v>0.44909350000000009</c:v>
                </c:pt>
                <c:pt idx="5">
                  <c:v>0.51153578333333327</c:v>
                </c:pt>
              </c:numCache>
            </c:numRef>
          </c:val>
          <c:extLst>
            <c:ext xmlns:c16="http://schemas.microsoft.com/office/drawing/2014/chart" uri="{C3380CC4-5D6E-409C-BE32-E72D297353CC}">
              <c16:uniqueId val="{00000010-E534-4236-827E-B664B1E2716F}"/>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'Daily Data'!$B$272</c:f>
              <c:strCache>
                <c:ptCount val="1"/>
                <c:pt idx="0">
                  <c:v>Geological</c:v>
                </c:pt>
              </c:strCache>
            </c:strRef>
          </c:tx>
          <c:spPr>
            <a:solidFill>
              <a:srgbClr val="FFC000"/>
            </a:solidFill>
            <a:ln>
              <a:solidFill>
                <a:schemeClr val="tx1"/>
              </a:solidFill>
            </a:ln>
          </c:spPr>
          <c:invertIfNegative val="0"/>
          <c:cat>
            <c:strRef>
              <c:f>'Daily Data'!$A$273:$A$276</c:f>
              <c:strCache>
                <c:ptCount val="4"/>
                <c:pt idx="0">
                  <c:v>2017</c:v>
                </c:pt>
                <c:pt idx="1">
                  <c:v>2018</c:v>
                </c:pt>
                <c:pt idx="2">
                  <c:v>2019</c:v>
                </c:pt>
                <c:pt idx="3">
                  <c:v>2020/2021</c:v>
                </c:pt>
              </c:strCache>
            </c:strRef>
          </c:cat>
          <c:val>
            <c:numRef>
              <c:f>'Daily Data'!$B$273:$B$276</c:f>
              <c:numCache>
                <c:formatCode>General</c:formatCode>
                <c:ptCount val="4"/>
                <c:pt idx="0">
                  <c:v>0.49052825000000005</c:v>
                </c:pt>
                <c:pt idx="1">
                  <c:v>0.81598020506847313</c:v>
                </c:pt>
                <c:pt idx="2">
                  <c:v>0.55462974102450979</c:v>
                </c:pt>
                <c:pt idx="3">
                  <c:v>0.75329059437229451</c:v>
                </c:pt>
              </c:numCache>
            </c:numRef>
          </c:val>
          <c:extLst>
            <c:ext xmlns:c16="http://schemas.microsoft.com/office/drawing/2014/chart" uri="{C3380CC4-5D6E-409C-BE32-E72D297353CC}">
              <c16:uniqueId val="{00000000-2483-42E8-8070-F5E87A2FB36B}"/>
            </c:ext>
          </c:extLst>
        </c:ser>
        <c:ser>
          <c:idx val="1"/>
          <c:order val="1"/>
          <c:tx>
            <c:strRef>
              <c:f>'Daily Data'!$C$272</c:f>
              <c:strCache>
                <c:ptCount val="1"/>
                <c:pt idx="0">
                  <c:v>Elements</c:v>
                </c:pt>
              </c:strCache>
            </c:strRef>
          </c:tx>
          <c:spPr>
            <a:solidFill>
              <a:srgbClr val="00B050"/>
            </a:solidFill>
            <a:ln>
              <a:solidFill>
                <a:schemeClr val="tx1"/>
              </a:solidFill>
            </a:ln>
          </c:spPr>
          <c:invertIfNegative val="0"/>
          <c:cat>
            <c:strRef>
              <c:f>'Daily Data'!$A$273:$A$276</c:f>
              <c:strCache>
                <c:ptCount val="4"/>
                <c:pt idx="0">
                  <c:v>2017</c:v>
                </c:pt>
                <c:pt idx="1">
                  <c:v>2018</c:v>
                </c:pt>
                <c:pt idx="2">
                  <c:v>2019</c:v>
                </c:pt>
                <c:pt idx="3">
                  <c:v>2020/2021</c:v>
                </c:pt>
              </c:strCache>
            </c:strRef>
          </c:cat>
          <c:val>
            <c:numRef>
              <c:f>'Daily Data'!$C$273:$C$276</c:f>
              <c:numCache>
                <c:formatCode>General</c:formatCode>
                <c:ptCount val="4"/>
                <c:pt idx="0">
                  <c:v>0.24366145833333336</c:v>
                </c:pt>
                <c:pt idx="1">
                  <c:v>0.26049901496940564</c:v>
                </c:pt>
                <c:pt idx="2">
                  <c:v>0.22356832728553921</c:v>
                </c:pt>
                <c:pt idx="3">
                  <c:v>0.24660366883116885</c:v>
                </c:pt>
              </c:numCache>
            </c:numRef>
          </c:val>
          <c:extLst>
            <c:ext xmlns:c16="http://schemas.microsoft.com/office/drawing/2014/chart" uri="{C3380CC4-5D6E-409C-BE32-E72D297353CC}">
              <c16:uniqueId val="{00000001-2483-42E8-8070-F5E87A2FB36B}"/>
            </c:ext>
          </c:extLst>
        </c:ser>
        <c:ser>
          <c:idx val="2"/>
          <c:order val="2"/>
          <c:tx>
            <c:strRef>
              <c:f>'Daily Data'!$D$272</c:f>
              <c:strCache>
                <c:ptCount val="1"/>
                <c:pt idx="0">
                  <c:v>Ammonium Nitrate</c:v>
                </c:pt>
              </c:strCache>
            </c:strRef>
          </c:tx>
          <c:spPr>
            <a:solidFill>
              <a:srgbClr val="FF0000"/>
            </a:solidFill>
            <a:ln>
              <a:solidFill>
                <a:schemeClr val="tx1"/>
              </a:solidFill>
            </a:ln>
          </c:spPr>
          <c:invertIfNegative val="0"/>
          <c:cat>
            <c:strRef>
              <c:f>'Daily Data'!$A$273:$A$276</c:f>
              <c:strCache>
                <c:ptCount val="4"/>
                <c:pt idx="0">
                  <c:v>2017</c:v>
                </c:pt>
                <c:pt idx="1">
                  <c:v>2018</c:v>
                </c:pt>
                <c:pt idx="2">
                  <c:v>2019</c:v>
                </c:pt>
                <c:pt idx="3">
                  <c:v>2020/2021</c:v>
                </c:pt>
              </c:strCache>
            </c:strRef>
          </c:cat>
          <c:val>
            <c:numRef>
              <c:f>'Daily Data'!$D$273:$D$276</c:f>
              <c:numCache>
                <c:formatCode>General</c:formatCode>
                <c:ptCount val="4"/>
                <c:pt idx="0">
                  <c:v>0.45078378125000002</c:v>
                </c:pt>
                <c:pt idx="1">
                  <c:v>0.44997019230769231</c:v>
                </c:pt>
                <c:pt idx="2">
                  <c:v>0.30486976286764705</c:v>
                </c:pt>
                <c:pt idx="3">
                  <c:v>0.35727006060606059</c:v>
                </c:pt>
              </c:numCache>
            </c:numRef>
          </c:val>
          <c:extLst>
            <c:ext xmlns:c16="http://schemas.microsoft.com/office/drawing/2014/chart" uri="{C3380CC4-5D6E-409C-BE32-E72D297353CC}">
              <c16:uniqueId val="{00000002-2483-42E8-8070-F5E87A2FB36B}"/>
            </c:ext>
          </c:extLst>
        </c:ser>
        <c:ser>
          <c:idx val="3"/>
          <c:order val="3"/>
          <c:tx>
            <c:strRef>
              <c:f>'Daily Data'!$E$272</c:f>
              <c:strCache>
                <c:ptCount val="1"/>
                <c:pt idx="0">
                  <c:v>Ammonium Sulfate</c:v>
                </c:pt>
              </c:strCache>
            </c:strRef>
          </c:tx>
          <c:spPr>
            <a:solidFill>
              <a:srgbClr val="FFFF00"/>
            </a:solidFill>
            <a:ln>
              <a:solidFill>
                <a:schemeClr val="tx1"/>
              </a:solidFill>
            </a:ln>
          </c:spPr>
          <c:invertIfNegative val="0"/>
          <c:cat>
            <c:strRef>
              <c:f>'Daily Data'!$A$273:$A$276</c:f>
              <c:strCache>
                <c:ptCount val="4"/>
                <c:pt idx="0">
                  <c:v>2017</c:v>
                </c:pt>
                <c:pt idx="1">
                  <c:v>2018</c:v>
                </c:pt>
                <c:pt idx="2">
                  <c:v>2019</c:v>
                </c:pt>
                <c:pt idx="3">
                  <c:v>2020/2021</c:v>
                </c:pt>
              </c:strCache>
            </c:strRef>
          </c:cat>
          <c:val>
            <c:numRef>
              <c:f>'Daily Data'!$E$273:$E$276</c:f>
              <c:numCache>
                <c:formatCode>General</c:formatCode>
                <c:ptCount val="4"/>
                <c:pt idx="0">
                  <c:v>0.58606299999999989</c:v>
                </c:pt>
                <c:pt idx="1">
                  <c:v>0.49596138461538453</c:v>
                </c:pt>
                <c:pt idx="2">
                  <c:v>0.3881864827205882</c:v>
                </c:pt>
                <c:pt idx="3">
                  <c:v>0.50636130411255409</c:v>
                </c:pt>
              </c:numCache>
            </c:numRef>
          </c:val>
          <c:extLst>
            <c:ext xmlns:c16="http://schemas.microsoft.com/office/drawing/2014/chart" uri="{C3380CC4-5D6E-409C-BE32-E72D297353CC}">
              <c16:uniqueId val="{00000003-2483-42E8-8070-F5E87A2FB36B}"/>
            </c:ext>
          </c:extLst>
        </c:ser>
        <c:ser>
          <c:idx val="4"/>
          <c:order val="4"/>
          <c:tx>
            <c:strRef>
              <c:f>'Daily Data'!$F$272</c:f>
              <c:strCache>
                <c:ptCount val="1"/>
                <c:pt idx="0">
                  <c:v>EC</c:v>
                </c:pt>
              </c:strCache>
            </c:strRef>
          </c:tx>
          <c:spPr>
            <a:solidFill>
              <a:sysClr val="windowText" lastClr="000000"/>
            </a:solidFill>
            <a:ln>
              <a:solidFill>
                <a:sysClr val="windowText" lastClr="000000"/>
              </a:solidFill>
            </a:ln>
          </c:spPr>
          <c:invertIfNegative val="0"/>
          <c:cat>
            <c:strRef>
              <c:f>'Daily Data'!$A$273:$A$276</c:f>
              <c:strCache>
                <c:ptCount val="4"/>
                <c:pt idx="0">
                  <c:v>2017</c:v>
                </c:pt>
                <c:pt idx="1">
                  <c:v>2018</c:v>
                </c:pt>
                <c:pt idx="2">
                  <c:v>2019</c:v>
                </c:pt>
                <c:pt idx="3">
                  <c:v>2020/2021</c:v>
                </c:pt>
              </c:strCache>
            </c:strRef>
          </c:cat>
          <c:val>
            <c:numRef>
              <c:f>'Daily Data'!$F$273:$F$276</c:f>
              <c:numCache>
                <c:formatCode>General</c:formatCode>
                <c:ptCount val="4"/>
                <c:pt idx="0">
                  <c:v>1.1710416666666668</c:v>
                </c:pt>
                <c:pt idx="1">
                  <c:v>1.2296303904428905</c:v>
                </c:pt>
                <c:pt idx="2">
                  <c:v>1.0112273039215687</c:v>
                </c:pt>
                <c:pt idx="3">
                  <c:v>0.89220995670995662</c:v>
                </c:pt>
              </c:numCache>
            </c:numRef>
          </c:val>
          <c:extLst>
            <c:ext xmlns:c16="http://schemas.microsoft.com/office/drawing/2014/chart" uri="{C3380CC4-5D6E-409C-BE32-E72D297353CC}">
              <c16:uniqueId val="{00000004-2483-42E8-8070-F5E87A2FB36B}"/>
            </c:ext>
          </c:extLst>
        </c:ser>
        <c:ser>
          <c:idx val="5"/>
          <c:order val="5"/>
          <c:tx>
            <c:strRef>
              <c:f>'Daily Data'!$G$272</c:f>
              <c:strCache>
                <c:ptCount val="1"/>
                <c:pt idx="0">
                  <c:v>Organic Matter</c:v>
                </c:pt>
              </c:strCache>
            </c:strRef>
          </c:tx>
          <c:spPr>
            <a:solidFill>
              <a:srgbClr val="00B0F0"/>
            </a:solidFill>
            <a:ln>
              <a:solidFill>
                <a:sysClr val="windowText" lastClr="000000"/>
              </a:solidFill>
            </a:ln>
          </c:spPr>
          <c:invertIfNegative val="0"/>
          <c:cat>
            <c:strRef>
              <c:f>'Daily Data'!$A$273:$A$276</c:f>
              <c:strCache>
                <c:ptCount val="4"/>
                <c:pt idx="0">
                  <c:v>2017</c:v>
                </c:pt>
                <c:pt idx="1">
                  <c:v>2018</c:v>
                </c:pt>
                <c:pt idx="2">
                  <c:v>2019</c:v>
                </c:pt>
                <c:pt idx="3">
                  <c:v>2020/2021</c:v>
                </c:pt>
              </c:strCache>
            </c:strRef>
          </c:cat>
          <c:val>
            <c:numRef>
              <c:f>'Daily Data'!$G$273:$G$276</c:f>
              <c:numCache>
                <c:formatCode>General</c:formatCode>
                <c:ptCount val="4"/>
                <c:pt idx="0">
                  <c:v>11.983338510416667</c:v>
                </c:pt>
                <c:pt idx="1">
                  <c:v>11.139805403505243</c:v>
                </c:pt>
                <c:pt idx="2">
                  <c:v>9.6125367645330897</c:v>
                </c:pt>
                <c:pt idx="3">
                  <c:v>9.6323380084415593</c:v>
                </c:pt>
              </c:numCache>
            </c:numRef>
          </c:val>
          <c:extLst>
            <c:ext xmlns:c16="http://schemas.microsoft.com/office/drawing/2014/chart" uri="{C3380CC4-5D6E-409C-BE32-E72D297353CC}">
              <c16:uniqueId val="{00000005-2483-42E8-8070-F5E87A2FB36B}"/>
            </c:ext>
          </c:extLst>
        </c:ser>
        <c:dLbls>
          <c:showLegendKey val="0"/>
          <c:showVal val="0"/>
          <c:showCatName val="0"/>
          <c:showSerName val="0"/>
          <c:showPercent val="0"/>
          <c:showBubbleSize val="0"/>
        </c:dLbls>
        <c:gapWidth val="150"/>
        <c:overlap val="100"/>
        <c:axId val="43991424"/>
        <c:axId val="43992960"/>
      </c:barChart>
      <c:catAx>
        <c:axId val="43991424"/>
        <c:scaling>
          <c:orientation val="minMax"/>
        </c:scaling>
        <c:delete val="0"/>
        <c:axPos val="b"/>
        <c:numFmt formatCode="General" sourceLinked="1"/>
        <c:majorTickMark val="out"/>
        <c:minorTickMark val="none"/>
        <c:tickLblPos val="nextTo"/>
        <c:txPr>
          <a:bodyPr rot="0" vert="horz"/>
          <a:lstStyle/>
          <a:p>
            <a:pPr>
              <a:defRPr sz="1600">
                <a:latin typeface="Avenir LT Std 55 Roman" panose="020B0503020203020204" pitchFamily="34" charset="0"/>
              </a:defRPr>
            </a:pPr>
            <a:endParaRPr lang="en-US"/>
          </a:p>
        </c:txPr>
        <c:crossAx val="43992960"/>
        <c:crosses val="autoZero"/>
        <c:auto val="1"/>
        <c:lblAlgn val="ctr"/>
        <c:lblOffset val="100"/>
        <c:noMultiLvlLbl val="0"/>
      </c:catAx>
      <c:valAx>
        <c:axId val="43992960"/>
        <c:scaling>
          <c:orientation val="minMax"/>
        </c:scaling>
        <c:delete val="0"/>
        <c:axPos val="l"/>
        <c:majorGridlines/>
        <c:title>
          <c:tx>
            <c:rich>
              <a:bodyPr/>
              <a:lstStyle/>
              <a:p>
                <a:pPr>
                  <a:defRPr sz="1600">
                    <a:latin typeface="Avenir LT Std 55 Roman" panose="020B0503020203020204" pitchFamily="34" charset="0"/>
                  </a:defRPr>
                </a:pPr>
                <a:r>
                  <a:rPr lang="en-US" sz="1600">
                    <a:latin typeface="Avenir LT Std 55 Roman" panose="020B0503020203020204" pitchFamily="34" charset="0"/>
                  </a:rPr>
                  <a:t>PM2.5 Concentrations (ug/m3)</a:t>
                </a:r>
              </a:p>
            </c:rich>
          </c:tx>
          <c:overlay val="0"/>
        </c:title>
        <c:numFmt formatCode="General" sourceLinked="1"/>
        <c:majorTickMark val="out"/>
        <c:minorTickMark val="none"/>
        <c:tickLblPos val="nextTo"/>
        <c:txPr>
          <a:bodyPr/>
          <a:lstStyle/>
          <a:p>
            <a:pPr>
              <a:defRPr sz="1600">
                <a:latin typeface="Avenir LT Std 55 Roman" panose="020B0503020203020204" pitchFamily="34" charset="0"/>
              </a:defRPr>
            </a:pPr>
            <a:endParaRPr lang="en-US"/>
          </a:p>
        </c:txPr>
        <c:crossAx val="43991424"/>
        <c:crosses val="autoZero"/>
        <c:crossBetween val="between"/>
      </c:valAx>
    </c:plotArea>
    <c:legend>
      <c:legendPos val="r"/>
      <c:overlay val="0"/>
      <c:txPr>
        <a:bodyPr/>
        <a:lstStyle/>
        <a:p>
          <a:pPr>
            <a:defRPr sz="1600">
              <a:latin typeface="Avenir LT Std 55 Roman" panose="020B0503020203020204" pitchFamily="34" charset="0"/>
            </a:defRPr>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Averages!$C$3</c:f>
              <c:strCache>
                <c:ptCount val="1"/>
                <c:pt idx="0">
                  <c:v>Geological</c:v>
                </c:pt>
              </c:strCache>
            </c:strRef>
          </c:tx>
          <c:spPr>
            <a:solidFill>
              <a:srgbClr val="FFC000"/>
            </a:solidFill>
            <a:ln>
              <a:solidFill>
                <a:schemeClr val="tx1"/>
              </a:solidFill>
            </a:ln>
          </c:spPr>
          <c:invertIfNegative val="0"/>
          <c:cat>
            <c:strRef>
              <c:f>Averages!$A$4:$A$15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Averages!$C$4:$C$15</c:f>
              <c:numCache>
                <c:formatCode>General</c:formatCode>
                <c:ptCount val="12"/>
                <c:pt idx="0">
                  <c:v>0.36041488636363633</c:v>
                </c:pt>
                <c:pt idx="1">
                  <c:v>0.67444236666666679</c:v>
                </c:pt>
                <c:pt idx="2">
                  <c:v>0.42176610588235292</c:v>
                </c:pt>
                <c:pt idx="3">
                  <c:v>0.8692160476190478</c:v>
                </c:pt>
                <c:pt idx="4">
                  <c:v>1.01396</c:v>
                </c:pt>
                <c:pt idx="5">
                  <c:v>0.78209875789473693</c:v>
                </c:pt>
                <c:pt idx="6">
                  <c:v>0.89479909999999985</c:v>
                </c:pt>
                <c:pt idx="7">
                  <c:v>0.66016813333333324</c:v>
                </c:pt>
                <c:pt idx="8">
                  <c:v>0.5973376600000001</c:v>
                </c:pt>
                <c:pt idx="9">
                  <c:v>0.60307951000000004</c:v>
                </c:pt>
                <c:pt idx="10">
                  <c:v>0.48795412222222218</c:v>
                </c:pt>
                <c:pt idx="11">
                  <c:v>0.31018644222222225</c:v>
                </c:pt>
              </c:numCache>
            </c:numRef>
          </c:val>
          <c:extLst>
            <c:ext xmlns:c16="http://schemas.microsoft.com/office/drawing/2014/chart" uri="{C3380CC4-5D6E-409C-BE32-E72D297353CC}">
              <c16:uniqueId val="{00000000-3D63-40B9-A0C1-8244DA3192F9}"/>
            </c:ext>
          </c:extLst>
        </c:ser>
        <c:ser>
          <c:idx val="1"/>
          <c:order val="1"/>
          <c:tx>
            <c:strRef>
              <c:f>Averages!$D$3</c:f>
              <c:strCache>
                <c:ptCount val="1"/>
                <c:pt idx="0">
                  <c:v>Elements</c:v>
                </c:pt>
              </c:strCache>
            </c:strRef>
          </c:tx>
          <c:spPr>
            <a:solidFill>
              <a:srgbClr val="00B050"/>
            </a:solidFill>
            <a:ln>
              <a:solidFill>
                <a:schemeClr val="tx1"/>
              </a:solidFill>
            </a:ln>
          </c:spPr>
          <c:invertIfNegative val="0"/>
          <c:cat>
            <c:strRef>
              <c:f>Averages!$A$4:$A$15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Averages!$D$4:$D$15</c:f>
              <c:numCache>
                <c:formatCode>General</c:formatCode>
                <c:ptCount val="12"/>
                <c:pt idx="0">
                  <c:v>0.34650451818181821</c:v>
                </c:pt>
                <c:pt idx="1">
                  <c:v>0.33335427777777782</c:v>
                </c:pt>
                <c:pt idx="2">
                  <c:v>0.2658128058823529</c:v>
                </c:pt>
                <c:pt idx="3">
                  <c:v>0.23210066666666668</c:v>
                </c:pt>
                <c:pt idx="4">
                  <c:v>0.17306804090909092</c:v>
                </c:pt>
                <c:pt idx="5">
                  <c:v>0.19113181052631578</c:v>
                </c:pt>
                <c:pt idx="6">
                  <c:v>0.18197303500000001</c:v>
                </c:pt>
                <c:pt idx="7">
                  <c:v>0.1729679333333333</c:v>
                </c:pt>
                <c:pt idx="8">
                  <c:v>0.21292655555555556</c:v>
                </c:pt>
                <c:pt idx="9">
                  <c:v>0.21512285000000006</c:v>
                </c:pt>
                <c:pt idx="10">
                  <c:v>0.27150011111111111</c:v>
                </c:pt>
                <c:pt idx="11">
                  <c:v>0.32252166666666665</c:v>
                </c:pt>
              </c:numCache>
            </c:numRef>
          </c:val>
          <c:extLst>
            <c:ext xmlns:c16="http://schemas.microsoft.com/office/drawing/2014/chart" uri="{C3380CC4-5D6E-409C-BE32-E72D297353CC}">
              <c16:uniqueId val="{00000001-3D63-40B9-A0C1-8244DA3192F9}"/>
            </c:ext>
          </c:extLst>
        </c:ser>
        <c:ser>
          <c:idx val="2"/>
          <c:order val="2"/>
          <c:tx>
            <c:strRef>
              <c:f>Averages!$E$3</c:f>
              <c:strCache>
                <c:ptCount val="1"/>
                <c:pt idx="0">
                  <c:v>Ammonium Nitrate</c:v>
                </c:pt>
              </c:strCache>
            </c:strRef>
          </c:tx>
          <c:spPr>
            <a:solidFill>
              <a:srgbClr val="FF0000"/>
            </a:solidFill>
            <a:ln>
              <a:solidFill>
                <a:schemeClr val="tx1"/>
              </a:solidFill>
            </a:ln>
          </c:spPr>
          <c:invertIfNegative val="0"/>
          <c:cat>
            <c:strRef>
              <c:f>Averages!$A$4:$A$15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Averages!$E$4:$E$15</c:f>
              <c:numCache>
                <c:formatCode>General</c:formatCode>
                <c:ptCount val="12"/>
                <c:pt idx="0">
                  <c:v>0.72427636363636372</c:v>
                </c:pt>
                <c:pt idx="1">
                  <c:v>0.44806000000000001</c:v>
                </c:pt>
                <c:pt idx="2">
                  <c:v>0.42774882352941179</c:v>
                </c:pt>
                <c:pt idx="3">
                  <c:v>0.35831285714285716</c:v>
                </c:pt>
                <c:pt idx="4">
                  <c:v>0.21941727272727274</c:v>
                </c:pt>
                <c:pt idx="5">
                  <c:v>0.22445999999999999</c:v>
                </c:pt>
                <c:pt idx="6">
                  <c:v>0.24645450000000002</c:v>
                </c:pt>
                <c:pt idx="7">
                  <c:v>0.26771800000000001</c:v>
                </c:pt>
                <c:pt idx="8">
                  <c:v>0.23951</c:v>
                </c:pt>
                <c:pt idx="9">
                  <c:v>0.29795774999999997</c:v>
                </c:pt>
                <c:pt idx="10">
                  <c:v>0.3979649999999999</c:v>
                </c:pt>
                <c:pt idx="11">
                  <c:v>0.79585833333333333</c:v>
                </c:pt>
              </c:numCache>
            </c:numRef>
          </c:val>
          <c:extLst>
            <c:ext xmlns:c16="http://schemas.microsoft.com/office/drawing/2014/chart" uri="{C3380CC4-5D6E-409C-BE32-E72D297353CC}">
              <c16:uniqueId val="{00000002-3D63-40B9-A0C1-8244DA3192F9}"/>
            </c:ext>
          </c:extLst>
        </c:ser>
        <c:ser>
          <c:idx val="3"/>
          <c:order val="3"/>
          <c:tx>
            <c:strRef>
              <c:f>Averages!$F$3</c:f>
              <c:strCache>
                <c:ptCount val="1"/>
                <c:pt idx="0">
                  <c:v>Ammonium Sulfate</c:v>
                </c:pt>
              </c:strCache>
            </c:strRef>
          </c:tx>
          <c:spPr>
            <a:solidFill>
              <a:srgbClr val="FFFF00"/>
            </a:solidFill>
            <a:ln>
              <a:solidFill>
                <a:schemeClr val="tx1"/>
              </a:solidFill>
            </a:ln>
          </c:spPr>
          <c:invertIfNegative val="0"/>
          <c:cat>
            <c:strRef>
              <c:f>Averages!$A$4:$A$15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Averages!$F$4:$F$15</c:f>
              <c:numCache>
                <c:formatCode>General</c:formatCode>
                <c:ptCount val="12"/>
                <c:pt idx="0">
                  <c:v>0.35359363636363633</c:v>
                </c:pt>
                <c:pt idx="1">
                  <c:v>0.30320899999999995</c:v>
                </c:pt>
                <c:pt idx="2">
                  <c:v>0.37098458823529407</c:v>
                </c:pt>
                <c:pt idx="3">
                  <c:v>0.62984514285714277</c:v>
                </c:pt>
                <c:pt idx="4">
                  <c:v>0.4858289999999999</c:v>
                </c:pt>
                <c:pt idx="5">
                  <c:v>0.60037263157894727</c:v>
                </c:pt>
                <c:pt idx="6">
                  <c:v>0.76879800000000009</c:v>
                </c:pt>
                <c:pt idx="7">
                  <c:v>0.72864000000000007</c:v>
                </c:pt>
                <c:pt idx="8">
                  <c:v>0.53037999999999996</c:v>
                </c:pt>
                <c:pt idx="9">
                  <c:v>0.42524699999999999</c:v>
                </c:pt>
                <c:pt idx="10">
                  <c:v>0.36646666666666666</c:v>
                </c:pt>
                <c:pt idx="11">
                  <c:v>0.36907333333333331</c:v>
                </c:pt>
              </c:numCache>
            </c:numRef>
          </c:val>
          <c:extLst>
            <c:ext xmlns:c16="http://schemas.microsoft.com/office/drawing/2014/chart" uri="{C3380CC4-5D6E-409C-BE32-E72D297353CC}">
              <c16:uniqueId val="{00000003-3D63-40B9-A0C1-8244DA3192F9}"/>
            </c:ext>
          </c:extLst>
        </c:ser>
        <c:ser>
          <c:idx val="4"/>
          <c:order val="4"/>
          <c:tx>
            <c:strRef>
              <c:f>Averages!$G$3</c:f>
              <c:strCache>
                <c:ptCount val="1"/>
                <c:pt idx="0">
                  <c:v>EC</c:v>
                </c:pt>
              </c:strCache>
            </c:strRef>
          </c:tx>
          <c:spPr>
            <a:solidFill>
              <a:schemeClr val="tx1"/>
            </a:solidFill>
            <a:ln>
              <a:solidFill>
                <a:schemeClr val="tx1"/>
              </a:solidFill>
            </a:ln>
          </c:spPr>
          <c:invertIfNegative val="0"/>
          <c:cat>
            <c:strRef>
              <c:f>Averages!$A$4:$A$15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Averages!$G$4:$G$15</c:f>
              <c:numCache>
                <c:formatCode>General</c:formatCode>
                <c:ptCount val="12"/>
                <c:pt idx="0">
                  <c:v>2.1550000000000002</c:v>
                </c:pt>
                <c:pt idx="1">
                  <c:v>1.6955555555555555</c:v>
                </c:pt>
                <c:pt idx="2">
                  <c:v>1.5882352941176472</c:v>
                </c:pt>
                <c:pt idx="3">
                  <c:v>0.89476190476190454</c:v>
                </c:pt>
                <c:pt idx="4">
                  <c:v>0.43590909090909097</c:v>
                </c:pt>
                <c:pt idx="5">
                  <c:v>0.2232631578947368</c:v>
                </c:pt>
                <c:pt idx="6">
                  <c:v>0.26569999999999999</c:v>
                </c:pt>
                <c:pt idx="7">
                  <c:v>0.21000000000000002</c:v>
                </c:pt>
                <c:pt idx="8">
                  <c:v>0.4605555555555555</c:v>
                </c:pt>
                <c:pt idx="9">
                  <c:v>1.21</c:v>
                </c:pt>
                <c:pt idx="10">
                  <c:v>1.6488500000000001</c:v>
                </c:pt>
                <c:pt idx="11">
                  <c:v>2.0916666666666668</c:v>
                </c:pt>
              </c:numCache>
            </c:numRef>
          </c:val>
          <c:extLst>
            <c:ext xmlns:c16="http://schemas.microsoft.com/office/drawing/2014/chart" uri="{C3380CC4-5D6E-409C-BE32-E72D297353CC}">
              <c16:uniqueId val="{00000004-3D63-40B9-A0C1-8244DA3192F9}"/>
            </c:ext>
          </c:extLst>
        </c:ser>
        <c:ser>
          <c:idx val="5"/>
          <c:order val="5"/>
          <c:tx>
            <c:strRef>
              <c:f>Averages!$H$3</c:f>
              <c:strCache>
                <c:ptCount val="1"/>
                <c:pt idx="0">
                  <c:v>Organic Matter</c:v>
                </c:pt>
              </c:strCache>
            </c:strRef>
          </c:tx>
          <c:spPr>
            <a:solidFill>
              <a:srgbClr val="00B0F0"/>
            </a:solidFill>
            <a:ln>
              <a:solidFill>
                <a:schemeClr val="tx1"/>
              </a:solidFill>
            </a:ln>
          </c:spPr>
          <c:invertIfNegative val="0"/>
          <c:cat>
            <c:strRef>
              <c:f>Averages!$A$4:$A$15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Averages!$H$4:$H$15</c:f>
              <c:numCache>
                <c:formatCode>General</c:formatCode>
                <c:ptCount val="12"/>
                <c:pt idx="0">
                  <c:v>23.369301504545454</c:v>
                </c:pt>
                <c:pt idx="1">
                  <c:v>16.473156577777779</c:v>
                </c:pt>
                <c:pt idx="2">
                  <c:v>16.548981794117651</c:v>
                </c:pt>
                <c:pt idx="3">
                  <c:v>6.9395729047619037</c:v>
                </c:pt>
                <c:pt idx="4">
                  <c:v>2.9945438681818177</c:v>
                </c:pt>
                <c:pt idx="5">
                  <c:v>2.3681473263157891</c:v>
                </c:pt>
                <c:pt idx="6">
                  <c:v>3.8722753650000001</c:v>
                </c:pt>
                <c:pt idx="7">
                  <c:v>3.4271726</c:v>
                </c:pt>
                <c:pt idx="8">
                  <c:v>5.3037346733333335</c:v>
                </c:pt>
                <c:pt idx="9">
                  <c:v>8.8485928900000008</c:v>
                </c:pt>
                <c:pt idx="10">
                  <c:v>15.366152988888887</c:v>
                </c:pt>
                <c:pt idx="11">
                  <c:v>20.788471335555553</c:v>
                </c:pt>
              </c:numCache>
            </c:numRef>
          </c:val>
          <c:extLst>
            <c:ext xmlns:c16="http://schemas.microsoft.com/office/drawing/2014/chart" uri="{C3380CC4-5D6E-409C-BE32-E72D297353CC}">
              <c16:uniqueId val="{00000005-3D63-40B9-A0C1-8244DA3192F9}"/>
            </c:ext>
          </c:extLst>
        </c:ser>
        <c:dLbls>
          <c:showLegendKey val="0"/>
          <c:showVal val="0"/>
          <c:showCatName val="0"/>
          <c:showSerName val="0"/>
          <c:showPercent val="0"/>
          <c:showBubbleSize val="0"/>
        </c:dLbls>
        <c:gapWidth val="150"/>
        <c:overlap val="100"/>
        <c:axId val="199079808"/>
        <c:axId val="199082368"/>
      </c:barChart>
      <c:catAx>
        <c:axId val="199079808"/>
        <c:scaling>
          <c:orientation val="minMax"/>
        </c:scaling>
        <c:delete val="0"/>
        <c:axPos val="b"/>
        <c:title>
          <c:tx>
            <c:rich>
              <a:bodyPr/>
              <a:lstStyle/>
              <a:p>
                <a:pPr>
                  <a:defRPr sz="1600">
                    <a:latin typeface="Avenir LT Std 55 Roman" panose="020B0503020203020204" pitchFamily="34" charset="0"/>
                  </a:defRPr>
                </a:pPr>
                <a:r>
                  <a:rPr lang="en-US" sz="1600">
                    <a:latin typeface="Avenir LT Std 55 Roman" panose="020B0503020203020204" pitchFamily="34" charset="0"/>
                  </a:rPr>
                  <a:t>Month</a:t>
                </a:r>
              </a:p>
            </c:rich>
          </c:tx>
          <c:overlay val="0"/>
        </c:title>
        <c:numFmt formatCode="General" sourceLinked="1"/>
        <c:majorTickMark val="out"/>
        <c:minorTickMark val="none"/>
        <c:tickLblPos val="nextTo"/>
        <c:txPr>
          <a:bodyPr rot="0" vert="horz"/>
          <a:lstStyle/>
          <a:p>
            <a:pPr>
              <a:defRPr sz="1600">
                <a:latin typeface="Avenir LT Std 55 Roman" panose="020B0503020203020204" pitchFamily="34" charset="0"/>
              </a:defRPr>
            </a:pPr>
            <a:endParaRPr lang="en-US"/>
          </a:p>
        </c:txPr>
        <c:crossAx val="199082368"/>
        <c:crosses val="autoZero"/>
        <c:auto val="1"/>
        <c:lblAlgn val="ctr"/>
        <c:lblOffset val="100"/>
        <c:noMultiLvlLbl val="0"/>
      </c:catAx>
      <c:valAx>
        <c:axId val="199082368"/>
        <c:scaling>
          <c:orientation val="minMax"/>
        </c:scaling>
        <c:delete val="0"/>
        <c:axPos val="l"/>
        <c:majorGridlines/>
        <c:title>
          <c:tx>
            <c:rich>
              <a:bodyPr rot="-5400000" vert="horz"/>
              <a:lstStyle/>
              <a:p>
                <a:pPr>
                  <a:defRPr sz="1600">
                    <a:latin typeface="Avenir LT Std 55 Roman" panose="020B0503020203020204" pitchFamily="34" charset="0"/>
                  </a:defRPr>
                </a:pPr>
                <a:r>
                  <a:rPr lang="en-US" sz="1600">
                    <a:latin typeface="Avenir LT Std 55 Roman" panose="020B0503020203020204" pitchFamily="34" charset="0"/>
                  </a:rPr>
                  <a:t>Concentrations (ug/m3)</a:t>
                </a:r>
              </a:p>
            </c:rich>
          </c:tx>
          <c:overlay val="0"/>
        </c:title>
        <c:numFmt formatCode="General" sourceLinked="1"/>
        <c:majorTickMark val="out"/>
        <c:minorTickMark val="none"/>
        <c:tickLblPos val="nextTo"/>
        <c:crossAx val="199079808"/>
        <c:crosses val="autoZero"/>
        <c:crossBetween val="between"/>
      </c:valAx>
    </c:plotArea>
    <c:legend>
      <c:legendPos val="r"/>
      <c:overlay val="0"/>
      <c:txPr>
        <a:bodyPr/>
        <a:lstStyle/>
        <a:p>
          <a:pPr>
            <a:defRPr sz="1600">
              <a:latin typeface="Avenir LT Std 55 Roman" panose="020B0503020203020204" pitchFamily="34" charset="0"/>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Sheet2!$B$2</c:f>
              <c:strCache>
                <c:ptCount val="1"/>
                <c:pt idx="0">
                  <c:v>Portola</c:v>
                </c:pt>
              </c:strCache>
            </c:strRef>
          </c:tx>
          <c:spPr>
            <a:solidFill>
              <a:schemeClr val="accent1"/>
            </a:solidFill>
            <a:ln>
              <a:noFill/>
            </a:ln>
            <a:effectLst/>
          </c:spPr>
          <c:invertIfNegative val="0"/>
          <c:cat>
            <c:strRef>
              <c:f>Sheet2!$C$1:$I$1</c:f>
              <c:strCache>
                <c:ptCount val="7"/>
                <c:pt idx="0">
                  <c:v>Jan</c:v>
                </c:pt>
                <c:pt idx="1">
                  <c:v>Feb</c:v>
                </c:pt>
                <c:pt idx="2">
                  <c:v>March</c:v>
                </c:pt>
                <c:pt idx="3">
                  <c:v>April</c:v>
                </c:pt>
                <c:pt idx="4">
                  <c:v>Oct</c:v>
                </c:pt>
                <c:pt idx="5">
                  <c:v>Nov</c:v>
                </c:pt>
                <c:pt idx="6">
                  <c:v>Dec</c:v>
                </c:pt>
              </c:strCache>
            </c:strRef>
          </c:cat>
          <c:val>
            <c:numRef>
              <c:f>Sheet2!$C$2:$I$2</c:f>
              <c:numCache>
                <c:formatCode>General</c:formatCode>
                <c:ptCount val="7"/>
                <c:pt idx="0">
                  <c:v>2.2481818181818181</c:v>
                </c:pt>
                <c:pt idx="1">
                  <c:v>1.4364450000000004</c:v>
                </c:pt>
                <c:pt idx="2">
                  <c:v>1.1619684210526315</c:v>
                </c:pt>
                <c:pt idx="3">
                  <c:v>0.51087499999999997</c:v>
                </c:pt>
                <c:pt idx="4">
                  <c:v>0.8373333333333336</c:v>
                </c:pt>
                <c:pt idx="5">
                  <c:v>1.5286666666666664</c:v>
                </c:pt>
                <c:pt idx="6">
                  <c:v>1.9753333333333329</c:v>
                </c:pt>
              </c:numCache>
            </c:numRef>
          </c:val>
          <c:extLst>
            <c:ext xmlns:c16="http://schemas.microsoft.com/office/drawing/2014/chart" uri="{C3380CC4-5D6E-409C-BE32-E72D297353CC}">
              <c16:uniqueId val="{00000000-4A27-458C-908C-C742E5700697}"/>
            </c:ext>
          </c:extLst>
        </c:ser>
        <c:dLbls>
          <c:showLegendKey val="0"/>
          <c:showVal val="0"/>
          <c:showCatName val="0"/>
          <c:showSerName val="0"/>
          <c:showPercent val="0"/>
          <c:showBubbleSize val="0"/>
        </c:dLbls>
        <c:gapWidth val="219"/>
        <c:axId val="157189055"/>
        <c:axId val="157196127"/>
      </c:barChart>
      <c:lineChart>
        <c:grouping val="standard"/>
        <c:varyColors val="0"/>
        <c:ser>
          <c:idx val="1"/>
          <c:order val="1"/>
          <c:tx>
            <c:strRef>
              <c:f>Sheet2!$B$3</c:f>
              <c:strCache>
                <c:ptCount val="1"/>
                <c:pt idx="0">
                  <c:v>Modesto</c:v>
                </c:pt>
              </c:strCache>
            </c:strRef>
          </c:tx>
          <c:spPr>
            <a:ln w="28575" cap="rnd">
              <a:solidFill>
                <a:schemeClr val="tx1"/>
              </a:solidFill>
              <a:round/>
            </a:ln>
            <a:effectLst/>
          </c:spPr>
          <c:marker>
            <c:symbol val="none"/>
          </c:marker>
          <c:cat>
            <c:strRef>
              <c:f>Sheet2!$C$1:$I$1</c:f>
              <c:strCache>
                <c:ptCount val="7"/>
                <c:pt idx="0">
                  <c:v>Jan</c:v>
                </c:pt>
                <c:pt idx="1">
                  <c:v>Feb</c:v>
                </c:pt>
                <c:pt idx="2">
                  <c:v>March</c:v>
                </c:pt>
                <c:pt idx="3">
                  <c:v>April</c:v>
                </c:pt>
                <c:pt idx="4">
                  <c:v>Oct</c:v>
                </c:pt>
                <c:pt idx="5">
                  <c:v>Nov</c:v>
                </c:pt>
                <c:pt idx="6">
                  <c:v>Dec</c:v>
                </c:pt>
              </c:strCache>
            </c:strRef>
          </c:cat>
          <c:val>
            <c:numRef>
              <c:f>Sheet2!$C$3:$I$3</c:f>
              <c:numCache>
                <c:formatCode>General</c:formatCode>
                <c:ptCount val="7"/>
                <c:pt idx="0">
                  <c:v>0.3044705882352941</c:v>
                </c:pt>
                <c:pt idx="1">
                  <c:v>0.14799999999999996</c:v>
                </c:pt>
                <c:pt idx="2">
                  <c:v>8.323529411764706E-2</c:v>
                </c:pt>
                <c:pt idx="3">
                  <c:v>2.3946666666666672E-2</c:v>
                </c:pt>
                <c:pt idx="4">
                  <c:v>6.1513333333333337E-2</c:v>
                </c:pt>
                <c:pt idx="5">
                  <c:v>0.31028571428571422</c:v>
                </c:pt>
                <c:pt idx="6">
                  <c:v>0.3842666666666667</c:v>
                </c:pt>
              </c:numCache>
            </c:numRef>
          </c:val>
          <c:smooth val="0"/>
          <c:extLst>
            <c:ext xmlns:c16="http://schemas.microsoft.com/office/drawing/2014/chart" uri="{C3380CC4-5D6E-409C-BE32-E72D297353CC}">
              <c16:uniqueId val="{00000001-4A27-458C-908C-C742E5700697}"/>
            </c:ext>
          </c:extLst>
        </c:ser>
        <c:ser>
          <c:idx val="2"/>
          <c:order val="2"/>
          <c:tx>
            <c:strRef>
              <c:f>Sheet2!$B$4</c:f>
              <c:strCache>
                <c:ptCount val="1"/>
                <c:pt idx="0">
                  <c:v>Visalia</c:v>
                </c:pt>
              </c:strCache>
            </c:strRef>
          </c:tx>
          <c:spPr>
            <a:ln w="28575" cap="rnd">
              <a:solidFill>
                <a:schemeClr val="accent3"/>
              </a:solidFill>
              <a:round/>
            </a:ln>
            <a:effectLst/>
          </c:spPr>
          <c:marker>
            <c:symbol val="none"/>
          </c:marker>
          <c:cat>
            <c:strRef>
              <c:f>Sheet2!$C$1:$I$1</c:f>
              <c:strCache>
                <c:ptCount val="7"/>
                <c:pt idx="0">
                  <c:v>Jan</c:v>
                </c:pt>
                <c:pt idx="1">
                  <c:v>Feb</c:v>
                </c:pt>
                <c:pt idx="2">
                  <c:v>March</c:v>
                </c:pt>
                <c:pt idx="3">
                  <c:v>April</c:v>
                </c:pt>
                <c:pt idx="4">
                  <c:v>Oct</c:v>
                </c:pt>
                <c:pt idx="5">
                  <c:v>Nov</c:v>
                </c:pt>
                <c:pt idx="6">
                  <c:v>Dec</c:v>
                </c:pt>
              </c:strCache>
            </c:strRef>
          </c:cat>
          <c:val>
            <c:numRef>
              <c:f>Sheet2!$C$4:$I$4</c:f>
              <c:numCache>
                <c:formatCode>General</c:formatCode>
                <c:ptCount val="7"/>
                <c:pt idx="0">
                  <c:v>0.22410526315789472</c:v>
                </c:pt>
                <c:pt idx="1">
                  <c:v>0.16073684210526321</c:v>
                </c:pt>
                <c:pt idx="2">
                  <c:v>8.7549999999999989E-2</c:v>
                </c:pt>
                <c:pt idx="3">
                  <c:v>2.3935999999999999E-2</c:v>
                </c:pt>
                <c:pt idx="4">
                  <c:v>5.1733333333333346E-2</c:v>
                </c:pt>
                <c:pt idx="5">
                  <c:v>0.254</c:v>
                </c:pt>
                <c:pt idx="6">
                  <c:v>0.36066666666666664</c:v>
                </c:pt>
              </c:numCache>
            </c:numRef>
          </c:val>
          <c:smooth val="0"/>
          <c:extLst>
            <c:ext xmlns:c16="http://schemas.microsoft.com/office/drawing/2014/chart" uri="{C3380CC4-5D6E-409C-BE32-E72D297353CC}">
              <c16:uniqueId val="{00000002-4A27-458C-908C-C742E5700697}"/>
            </c:ext>
          </c:extLst>
        </c:ser>
        <c:ser>
          <c:idx val="3"/>
          <c:order val="3"/>
          <c:tx>
            <c:strRef>
              <c:f>Sheet2!$B$5</c:f>
              <c:strCache>
                <c:ptCount val="1"/>
                <c:pt idx="0">
                  <c:v>Calexico</c:v>
                </c:pt>
              </c:strCache>
            </c:strRef>
          </c:tx>
          <c:spPr>
            <a:ln w="28575" cap="rnd">
              <a:solidFill>
                <a:schemeClr val="accent4"/>
              </a:solidFill>
              <a:round/>
            </a:ln>
            <a:effectLst/>
          </c:spPr>
          <c:marker>
            <c:symbol val="none"/>
          </c:marker>
          <c:cat>
            <c:strRef>
              <c:f>Sheet2!$C$1:$I$1</c:f>
              <c:strCache>
                <c:ptCount val="7"/>
                <c:pt idx="0">
                  <c:v>Jan</c:v>
                </c:pt>
                <c:pt idx="1">
                  <c:v>Feb</c:v>
                </c:pt>
                <c:pt idx="2">
                  <c:v>March</c:v>
                </c:pt>
                <c:pt idx="3">
                  <c:v>April</c:v>
                </c:pt>
                <c:pt idx="4">
                  <c:v>Oct</c:v>
                </c:pt>
                <c:pt idx="5">
                  <c:v>Nov</c:v>
                </c:pt>
                <c:pt idx="6">
                  <c:v>Dec</c:v>
                </c:pt>
              </c:strCache>
            </c:strRef>
          </c:cat>
          <c:val>
            <c:numRef>
              <c:f>Sheet2!$C$5:$I$5</c:f>
              <c:numCache>
                <c:formatCode>General</c:formatCode>
                <c:ptCount val="7"/>
                <c:pt idx="0">
                  <c:v>0.15944285714285714</c:v>
                </c:pt>
                <c:pt idx="1">
                  <c:v>6.0131578947368425E-2</c:v>
                </c:pt>
                <c:pt idx="2">
                  <c:v>1.4611111111111111E-2</c:v>
                </c:pt>
                <c:pt idx="3">
                  <c:v>1.4466666666666664E-2</c:v>
                </c:pt>
                <c:pt idx="4">
                  <c:v>1.4193333333333334E-2</c:v>
                </c:pt>
                <c:pt idx="5">
                  <c:v>5.8785714285714288E-2</c:v>
                </c:pt>
                <c:pt idx="6">
                  <c:v>0.34200000000000003</c:v>
                </c:pt>
              </c:numCache>
            </c:numRef>
          </c:val>
          <c:smooth val="0"/>
          <c:extLst>
            <c:ext xmlns:c16="http://schemas.microsoft.com/office/drawing/2014/chart" uri="{C3380CC4-5D6E-409C-BE32-E72D297353CC}">
              <c16:uniqueId val="{00000003-4A27-458C-908C-C742E5700697}"/>
            </c:ext>
          </c:extLst>
        </c:ser>
        <c:ser>
          <c:idx val="4"/>
          <c:order val="4"/>
          <c:tx>
            <c:strRef>
              <c:f>Sheet2!$B$6</c:f>
              <c:strCache>
                <c:ptCount val="1"/>
                <c:pt idx="0">
                  <c:v>Chico</c:v>
                </c:pt>
              </c:strCache>
            </c:strRef>
          </c:tx>
          <c:spPr>
            <a:ln w="28575" cap="rnd">
              <a:solidFill>
                <a:srgbClr val="FF0000"/>
              </a:solidFill>
              <a:prstDash val="sysDash"/>
              <a:round/>
            </a:ln>
            <a:effectLst/>
          </c:spPr>
          <c:marker>
            <c:symbol val="none"/>
          </c:marker>
          <c:cat>
            <c:strRef>
              <c:f>Sheet2!$C$1:$I$1</c:f>
              <c:strCache>
                <c:ptCount val="7"/>
                <c:pt idx="0">
                  <c:v>Jan</c:v>
                </c:pt>
                <c:pt idx="1">
                  <c:v>Feb</c:v>
                </c:pt>
                <c:pt idx="2">
                  <c:v>March</c:v>
                </c:pt>
                <c:pt idx="3">
                  <c:v>April</c:v>
                </c:pt>
                <c:pt idx="4">
                  <c:v>Oct</c:v>
                </c:pt>
                <c:pt idx="5">
                  <c:v>Nov</c:v>
                </c:pt>
                <c:pt idx="6">
                  <c:v>Dec</c:v>
                </c:pt>
              </c:strCache>
            </c:strRef>
          </c:cat>
          <c:val>
            <c:numRef>
              <c:f>Sheet2!$C$6:$I$6</c:f>
              <c:numCache>
                <c:formatCode>General</c:formatCode>
                <c:ptCount val="7"/>
                <c:pt idx="0">
                  <c:v>0.62470588235294122</c:v>
                </c:pt>
                <c:pt idx="1">
                  <c:v>0.28392857142857147</c:v>
                </c:pt>
                <c:pt idx="2">
                  <c:v>0.18615384615384617</c:v>
                </c:pt>
                <c:pt idx="3">
                  <c:v>3.0900000000000004E-2</c:v>
                </c:pt>
                <c:pt idx="4">
                  <c:v>9.9059999999999995E-2</c:v>
                </c:pt>
                <c:pt idx="5">
                  <c:v>0.31338461538461543</c:v>
                </c:pt>
                <c:pt idx="6">
                  <c:v>0.91733333333333322</c:v>
                </c:pt>
              </c:numCache>
            </c:numRef>
          </c:val>
          <c:smooth val="0"/>
          <c:extLst>
            <c:ext xmlns:c16="http://schemas.microsoft.com/office/drawing/2014/chart" uri="{C3380CC4-5D6E-409C-BE32-E72D297353CC}">
              <c16:uniqueId val="{00000004-4A27-458C-908C-C742E5700697}"/>
            </c:ext>
          </c:extLst>
        </c:ser>
        <c:ser>
          <c:idx val="5"/>
          <c:order val="5"/>
          <c:tx>
            <c:strRef>
              <c:f>Sheet2!$B$7</c:f>
              <c:strCache>
                <c:ptCount val="1"/>
                <c:pt idx="0">
                  <c:v>Sacramento</c:v>
                </c:pt>
              </c:strCache>
            </c:strRef>
          </c:tx>
          <c:spPr>
            <a:ln w="28575" cap="rnd">
              <a:solidFill>
                <a:schemeClr val="accent6"/>
              </a:solidFill>
              <a:round/>
            </a:ln>
            <a:effectLst/>
          </c:spPr>
          <c:marker>
            <c:symbol val="none"/>
          </c:marker>
          <c:cat>
            <c:strRef>
              <c:f>Sheet2!$C$1:$I$1</c:f>
              <c:strCache>
                <c:ptCount val="7"/>
                <c:pt idx="0">
                  <c:v>Jan</c:v>
                </c:pt>
                <c:pt idx="1">
                  <c:v>Feb</c:v>
                </c:pt>
                <c:pt idx="2">
                  <c:v>March</c:v>
                </c:pt>
                <c:pt idx="3">
                  <c:v>April</c:v>
                </c:pt>
                <c:pt idx="4">
                  <c:v>Oct</c:v>
                </c:pt>
                <c:pt idx="5">
                  <c:v>Nov</c:v>
                </c:pt>
                <c:pt idx="6">
                  <c:v>Dec</c:v>
                </c:pt>
              </c:strCache>
            </c:strRef>
          </c:cat>
          <c:val>
            <c:numRef>
              <c:f>Sheet2!$C$7:$I$7</c:f>
              <c:numCache>
                <c:formatCode>General</c:formatCode>
                <c:ptCount val="7"/>
                <c:pt idx="0">
                  <c:v>0.20019047619047617</c:v>
                </c:pt>
                <c:pt idx="1">
                  <c:v>0.10389999999999999</c:v>
                </c:pt>
                <c:pt idx="2">
                  <c:v>5.7200000000000008E-2</c:v>
                </c:pt>
                <c:pt idx="3">
                  <c:v>1.4862500000000001E-2</c:v>
                </c:pt>
                <c:pt idx="4">
                  <c:v>9.4064285714285711E-2</c:v>
                </c:pt>
                <c:pt idx="5">
                  <c:v>0.2281111111111111</c:v>
                </c:pt>
                <c:pt idx="6">
                  <c:v>0.28941176470588242</c:v>
                </c:pt>
              </c:numCache>
            </c:numRef>
          </c:val>
          <c:smooth val="0"/>
          <c:extLst>
            <c:ext xmlns:c16="http://schemas.microsoft.com/office/drawing/2014/chart" uri="{C3380CC4-5D6E-409C-BE32-E72D297353CC}">
              <c16:uniqueId val="{00000005-4A27-458C-908C-C742E5700697}"/>
            </c:ext>
          </c:extLst>
        </c:ser>
        <c:dLbls>
          <c:showLegendKey val="0"/>
          <c:showVal val="0"/>
          <c:showCatName val="0"/>
          <c:showSerName val="0"/>
          <c:showPercent val="0"/>
          <c:showBubbleSize val="0"/>
        </c:dLbls>
        <c:marker val="1"/>
        <c:smooth val="0"/>
        <c:axId val="157189055"/>
        <c:axId val="157196127"/>
      </c:lineChart>
      <c:catAx>
        <c:axId val="15718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crossAx val="157196127"/>
        <c:crosses val="autoZero"/>
        <c:auto val="1"/>
        <c:lblAlgn val="ctr"/>
        <c:lblOffset val="100"/>
        <c:noMultiLvlLbl val="0"/>
      </c:catAx>
      <c:valAx>
        <c:axId val="1571961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r>
                  <a:rPr lang="en-US" sz="1400">
                    <a:latin typeface="Avenir LT Std 55 Roman" panose="020B0503020203020204" pitchFamily="34" charset="0"/>
                  </a:rPr>
                  <a:t>Levoglucosan Concentrations (ug/m3)</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crossAx val="15718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LT Std 55 Roman" panose="020B05030202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Sheet1!$D$38</c:f>
              <c:strCache>
                <c:ptCount val="1"/>
                <c:pt idx="0">
                  <c:v>Geological</c:v>
                </c:pt>
              </c:strCache>
            </c:strRef>
          </c:tx>
          <c:spPr>
            <a:solidFill>
              <a:srgbClr val="FFC000"/>
            </a:solidFill>
            <a:ln>
              <a:solidFill>
                <a:schemeClr val="tx1"/>
              </a:solidFill>
            </a:ln>
          </c:spPr>
          <c:invertIfNegative val="0"/>
          <c:cat>
            <c:strRef>
              <c:f>Sheet1!$B$39:$B$51</c:f>
              <c:strCache>
                <c:ptCount val="13"/>
                <c:pt idx="0">
                  <c:v>Portola</c:v>
                </c:pt>
                <c:pt idx="1">
                  <c:v>Los Angeles</c:v>
                </c:pt>
                <c:pt idx="2">
                  <c:v>Riverside</c:v>
                </c:pt>
                <c:pt idx="3">
                  <c:v>Bakersfield</c:v>
                </c:pt>
                <c:pt idx="4">
                  <c:v>Fresno</c:v>
                </c:pt>
                <c:pt idx="5">
                  <c:v>Modesto</c:v>
                </c:pt>
                <c:pt idx="6">
                  <c:v>Visalia</c:v>
                </c:pt>
                <c:pt idx="7">
                  <c:v>Calexico</c:v>
                </c:pt>
                <c:pt idx="8">
                  <c:v>El Cajon</c:v>
                </c:pt>
                <c:pt idx="9">
                  <c:v>San Jose</c:v>
                </c:pt>
                <c:pt idx="10">
                  <c:v>Chico</c:v>
                </c:pt>
                <c:pt idx="11">
                  <c:v>Sacramento-Del Paso</c:v>
                </c:pt>
                <c:pt idx="12">
                  <c:v>Sacramento-T</c:v>
                </c:pt>
              </c:strCache>
            </c:strRef>
          </c:cat>
          <c:val>
            <c:numRef>
              <c:f>Sheet1!$D$39:$D$51</c:f>
              <c:numCache>
                <c:formatCode>General</c:formatCode>
                <c:ptCount val="13"/>
                <c:pt idx="0">
                  <c:v>0.31607608717948732</c:v>
                </c:pt>
                <c:pt idx="1">
                  <c:v>0.34107745762711872</c:v>
                </c:pt>
                <c:pt idx="2">
                  <c:v>0.28714743362831857</c:v>
                </c:pt>
                <c:pt idx="3">
                  <c:v>0.29190000000000005</c:v>
                </c:pt>
                <c:pt idx="4">
                  <c:v>0.29896463636363613</c:v>
                </c:pt>
                <c:pt idx="5">
                  <c:v>0.447468325</c:v>
                </c:pt>
                <c:pt idx="6">
                  <c:v>0.38124097142857144</c:v>
                </c:pt>
                <c:pt idx="7">
                  <c:v>0.77115800000000012</c:v>
                </c:pt>
                <c:pt idx="8">
                  <c:v>0.41446641025641029</c:v>
                </c:pt>
                <c:pt idx="9">
                  <c:v>0.48774793103448277</c:v>
                </c:pt>
                <c:pt idx="10">
                  <c:v>0.3589090170731708</c:v>
                </c:pt>
                <c:pt idx="11">
                  <c:v>0.26405252100840332</c:v>
                </c:pt>
                <c:pt idx="12">
                  <c:v>0.35099102439024399</c:v>
                </c:pt>
              </c:numCache>
            </c:numRef>
          </c:val>
          <c:extLst>
            <c:ext xmlns:c16="http://schemas.microsoft.com/office/drawing/2014/chart" uri="{C3380CC4-5D6E-409C-BE32-E72D297353CC}">
              <c16:uniqueId val="{00000000-9FAF-4484-9E72-A4E9BC88D58B}"/>
            </c:ext>
          </c:extLst>
        </c:ser>
        <c:ser>
          <c:idx val="1"/>
          <c:order val="1"/>
          <c:tx>
            <c:strRef>
              <c:f>Sheet1!$E$38</c:f>
              <c:strCache>
                <c:ptCount val="1"/>
                <c:pt idx="0">
                  <c:v>Elements</c:v>
                </c:pt>
              </c:strCache>
            </c:strRef>
          </c:tx>
          <c:spPr>
            <a:solidFill>
              <a:srgbClr val="00B050"/>
            </a:solidFill>
            <a:ln>
              <a:solidFill>
                <a:schemeClr val="tx1"/>
              </a:solidFill>
            </a:ln>
          </c:spPr>
          <c:invertIfNegative val="0"/>
          <c:cat>
            <c:strRef>
              <c:f>Sheet1!$B$39:$B$51</c:f>
              <c:strCache>
                <c:ptCount val="13"/>
                <c:pt idx="0">
                  <c:v>Portola</c:v>
                </c:pt>
                <c:pt idx="1">
                  <c:v>Los Angeles</c:v>
                </c:pt>
                <c:pt idx="2">
                  <c:v>Riverside</c:v>
                </c:pt>
                <c:pt idx="3">
                  <c:v>Bakersfield</c:v>
                </c:pt>
                <c:pt idx="4">
                  <c:v>Fresno</c:v>
                </c:pt>
                <c:pt idx="5">
                  <c:v>Modesto</c:v>
                </c:pt>
                <c:pt idx="6">
                  <c:v>Visalia</c:v>
                </c:pt>
                <c:pt idx="7">
                  <c:v>Calexico</c:v>
                </c:pt>
                <c:pt idx="8">
                  <c:v>El Cajon</c:v>
                </c:pt>
                <c:pt idx="9">
                  <c:v>San Jose</c:v>
                </c:pt>
                <c:pt idx="10">
                  <c:v>Chico</c:v>
                </c:pt>
                <c:pt idx="11">
                  <c:v>Sacramento-Del Paso</c:v>
                </c:pt>
                <c:pt idx="12">
                  <c:v>Sacramento-T</c:v>
                </c:pt>
              </c:strCache>
            </c:strRef>
          </c:cat>
          <c:val>
            <c:numRef>
              <c:f>Sheet1!$E$39:$E$51</c:f>
              <c:numCache>
                <c:formatCode>General</c:formatCode>
                <c:ptCount val="13"/>
                <c:pt idx="0">
                  <c:v>0.52852330666666669</c:v>
                </c:pt>
                <c:pt idx="1">
                  <c:v>1.0037865584745764</c:v>
                </c:pt>
                <c:pt idx="2">
                  <c:v>1.4207025265486726</c:v>
                </c:pt>
                <c:pt idx="3">
                  <c:v>1.159463272566372</c:v>
                </c:pt>
                <c:pt idx="4">
                  <c:v>0.75710675636363634</c:v>
                </c:pt>
                <c:pt idx="5">
                  <c:v>0.79476065499999993</c:v>
                </c:pt>
                <c:pt idx="6">
                  <c:v>1.0379273828571427</c:v>
                </c:pt>
                <c:pt idx="7">
                  <c:v>2.3672292499999998</c:v>
                </c:pt>
                <c:pt idx="8">
                  <c:v>0.62058761794871797</c:v>
                </c:pt>
                <c:pt idx="9">
                  <c:v>0.6031735275862069</c:v>
                </c:pt>
                <c:pt idx="10">
                  <c:v>0.56542696097560974</c:v>
                </c:pt>
                <c:pt idx="11">
                  <c:v>0.43176326470588239</c:v>
                </c:pt>
                <c:pt idx="12">
                  <c:v>0.77312803414634157</c:v>
                </c:pt>
              </c:numCache>
            </c:numRef>
          </c:val>
          <c:extLst>
            <c:ext xmlns:c16="http://schemas.microsoft.com/office/drawing/2014/chart" uri="{C3380CC4-5D6E-409C-BE32-E72D297353CC}">
              <c16:uniqueId val="{00000001-9FAF-4484-9E72-A4E9BC88D58B}"/>
            </c:ext>
          </c:extLst>
        </c:ser>
        <c:ser>
          <c:idx val="2"/>
          <c:order val="2"/>
          <c:tx>
            <c:strRef>
              <c:f>Sheet1!$F$38</c:f>
              <c:strCache>
                <c:ptCount val="1"/>
                <c:pt idx="0">
                  <c:v>Ammonium Nitrate</c:v>
                </c:pt>
              </c:strCache>
            </c:strRef>
          </c:tx>
          <c:spPr>
            <a:solidFill>
              <a:srgbClr val="FF0000"/>
            </a:solidFill>
            <a:ln>
              <a:solidFill>
                <a:schemeClr val="tx1"/>
              </a:solidFill>
            </a:ln>
          </c:spPr>
          <c:invertIfNegative val="0"/>
          <c:cat>
            <c:strRef>
              <c:f>Sheet1!$B$39:$B$51</c:f>
              <c:strCache>
                <c:ptCount val="13"/>
                <c:pt idx="0">
                  <c:v>Portola</c:v>
                </c:pt>
                <c:pt idx="1">
                  <c:v>Los Angeles</c:v>
                </c:pt>
                <c:pt idx="2">
                  <c:v>Riverside</c:v>
                </c:pt>
                <c:pt idx="3">
                  <c:v>Bakersfield</c:v>
                </c:pt>
                <c:pt idx="4">
                  <c:v>Fresno</c:v>
                </c:pt>
                <c:pt idx="5">
                  <c:v>Modesto</c:v>
                </c:pt>
                <c:pt idx="6">
                  <c:v>Visalia</c:v>
                </c:pt>
                <c:pt idx="7">
                  <c:v>Calexico</c:v>
                </c:pt>
                <c:pt idx="8">
                  <c:v>El Cajon</c:v>
                </c:pt>
                <c:pt idx="9">
                  <c:v>San Jose</c:v>
                </c:pt>
                <c:pt idx="10">
                  <c:v>Chico</c:v>
                </c:pt>
                <c:pt idx="11">
                  <c:v>Sacramento-Del Paso</c:v>
                </c:pt>
                <c:pt idx="12">
                  <c:v>Sacramento-T</c:v>
                </c:pt>
              </c:strCache>
            </c:strRef>
          </c:cat>
          <c:val>
            <c:numRef>
              <c:f>Sheet1!$F$39:$F$51</c:f>
              <c:numCache>
                <c:formatCode>General</c:formatCode>
                <c:ptCount val="13"/>
                <c:pt idx="0">
                  <c:v>0.48520538461538465</c:v>
                </c:pt>
                <c:pt idx="1">
                  <c:v>5.2994707550847471</c:v>
                </c:pt>
                <c:pt idx="2">
                  <c:v>4.8733371381818209</c:v>
                </c:pt>
                <c:pt idx="3">
                  <c:v>9.5732532477876084</c:v>
                </c:pt>
                <c:pt idx="4">
                  <c:v>7.4679996300000004</c:v>
                </c:pt>
                <c:pt idx="5">
                  <c:v>5.7681060000000004</c:v>
                </c:pt>
                <c:pt idx="6">
                  <c:v>8.9272422857142857</c:v>
                </c:pt>
                <c:pt idx="7">
                  <c:v>2.417202000000001</c:v>
                </c:pt>
                <c:pt idx="8">
                  <c:v>2.8771657578947374</c:v>
                </c:pt>
                <c:pt idx="9">
                  <c:v>2.6800129411764697</c:v>
                </c:pt>
                <c:pt idx="10">
                  <c:v>1.6900824878048786</c:v>
                </c:pt>
                <c:pt idx="11">
                  <c:v>3.5666460256410275</c:v>
                </c:pt>
                <c:pt idx="12">
                  <c:v>3.6190792682926829</c:v>
                </c:pt>
              </c:numCache>
            </c:numRef>
          </c:val>
          <c:extLst>
            <c:ext xmlns:c16="http://schemas.microsoft.com/office/drawing/2014/chart" uri="{C3380CC4-5D6E-409C-BE32-E72D297353CC}">
              <c16:uniqueId val="{00000002-9FAF-4484-9E72-A4E9BC88D58B}"/>
            </c:ext>
          </c:extLst>
        </c:ser>
        <c:ser>
          <c:idx val="3"/>
          <c:order val="3"/>
          <c:tx>
            <c:strRef>
              <c:f>Sheet1!$G$38</c:f>
              <c:strCache>
                <c:ptCount val="1"/>
                <c:pt idx="0">
                  <c:v>Ammonium Sulfate</c:v>
                </c:pt>
              </c:strCache>
            </c:strRef>
          </c:tx>
          <c:spPr>
            <a:solidFill>
              <a:srgbClr val="FFFF00"/>
            </a:solidFill>
            <a:ln>
              <a:solidFill>
                <a:schemeClr val="tx1"/>
              </a:solidFill>
            </a:ln>
          </c:spPr>
          <c:invertIfNegative val="0"/>
          <c:cat>
            <c:strRef>
              <c:f>Sheet1!$B$39:$B$51</c:f>
              <c:strCache>
                <c:ptCount val="13"/>
                <c:pt idx="0">
                  <c:v>Portola</c:v>
                </c:pt>
                <c:pt idx="1">
                  <c:v>Los Angeles</c:v>
                </c:pt>
                <c:pt idx="2">
                  <c:v>Riverside</c:v>
                </c:pt>
                <c:pt idx="3">
                  <c:v>Bakersfield</c:v>
                </c:pt>
                <c:pt idx="4">
                  <c:v>Fresno</c:v>
                </c:pt>
                <c:pt idx="5">
                  <c:v>Modesto</c:v>
                </c:pt>
                <c:pt idx="6">
                  <c:v>Visalia</c:v>
                </c:pt>
                <c:pt idx="7">
                  <c:v>Calexico</c:v>
                </c:pt>
                <c:pt idx="8">
                  <c:v>El Cajon</c:v>
                </c:pt>
                <c:pt idx="9">
                  <c:v>San Jose</c:v>
                </c:pt>
                <c:pt idx="10">
                  <c:v>Chico</c:v>
                </c:pt>
                <c:pt idx="11">
                  <c:v>Sacramento-Del Paso</c:v>
                </c:pt>
                <c:pt idx="12">
                  <c:v>Sacramento-T</c:v>
                </c:pt>
              </c:strCache>
            </c:strRef>
          </c:cat>
          <c:val>
            <c:numRef>
              <c:f>Sheet1!$G$39:$G$51</c:f>
              <c:numCache>
                <c:formatCode>General</c:formatCode>
                <c:ptCount val="13"/>
                <c:pt idx="0">
                  <c:v>0.32578261538461528</c:v>
                </c:pt>
                <c:pt idx="1">
                  <c:v>1.0432913440677962</c:v>
                </c:pt>
                <c:pt idx="2">
                  <c:v>0.75264083454545438</c:v>
                </c:pt>
                <c:pt idx="3">
                  <c:v>1.3956136619469035</c:v>
                </c:pt>
                <c:pt idx="4">
                  <c:v>1.1849272145454541</c:v>
                </c:pt>
                <c:pt idx="5">
                  <c:v>1.1301855000000001</c:v>
                </c:pt>
                <c:pt idx="6">
                  <c:v>1.3893839999999997</c:v>
                </c:pt>
                <c:pt idx="7">
                  <c:v>0.7692810000000001</c:v>
                </c:pt>
                <c:pt idx="8">
                  <c:v>0.85822793157894739</c:v>
                </c:pt>
                <c:pt idx="9">
                  <c:v>0.75993005042016792</c:v>
                </c:pt>
                <c:pt idx="10">
                  <c:v>0.55216829268292678</c:v>
                </c:pt>
                <c:pt idx="11">
                  <c:v>0.7183625384615383</c:v>
                </c:pt>
                <c:pt idx="12">
                  <c:v>0.76435170731707291</c:v>
                </c:pt>
              </c:numCache>
            </c:numRef>
          </c:val>
          <c:extLst>
            <c:ext xmlns:c16="http://schemas.microsoft.com/office/drawing/2014/chart" uri="{C3380CC4-5D6E-409C-BE32-E72D297353CC}">
              <c16:uniqueId val="{00000003-9FAF-4484-9E72-A4E9BC88D58B}"/>
            </c:ext>
          </c:extLst>
        </c:ser>
        <c:ser>
          <c:idx val="4"/>
          <c:order val="4"/>
          <c:tx>
            <c:strRef>
              <c:f>Sheet1!$H$38</c:f>
              <c:strCache>
                <c:ptCount val="1"/>
                <c:pt idx="0">
                  <c:v>EC</c:v>
                </c:pt>
              </c:strCache>
            </c:strRef>
          </c:tx>
          <c:spPr>
            <a:solidFill>
              <a:sysClr val="windowText" lastClr="000000"/>
            </a:solidFill>
            <a:ln>
              <a:solidFill>
                <a:sysClr val="windowText" lastClr="000000"/>
              </a:solidFill>
            </a:ln>
          </c:spPr>
          <c:invertIfNegative val="0"/>
          <c:cat>
            <c:strRef>
              <c:f>Sheet1!$B$39:$B$51</c:f>
              <c:strCache>
                <c:ptCount val="13"/>
                <c:pt idx="0">
                  <c:v>Portola</c:v>
                </c:pt>
                <c:pt idx="1">
                  <c:v>Los Angeles</c:v>
                </c:pt>
                <c:pt idx="2">
                  <c:v>Riverside</c:v>
                </c:pt>
                <c:pt idx="3">
                  <c:v>Bakersfield</c:v>
                </c:pt>
                <c:pt idx="4">
                  <c:v>Fresno</c:v>
                </c:pt>
                <c:pt idx="5">
                  <c:v>Modesto</c:v>
                </c:pt>
                <c:pt idx="6">
                  <c:v>Visalia</c:v>
                </c:pt>
                <c:pt idx="7">
                  <c:v>Calexico</c:v>
                </c:pt>
                <c:pt idx="8">
                  <c:v>El Cajon</c:v>
                </c:pt>
                <c:pt idx="9">
                  <c:v>San Jose</c:v>
                </c:pt>
                <c:pt idx="10">
                  <c:v>Chico</c:v>
                </c:pt>
                <c:pt idx="11">
                  <c:v>Sacramento-Del Paso</c:v>
                </c:pt>
                <c:pt idx="12">
                  <c:v>Sacramento-T</c:v>
                </c:pt>
              </c:strCache>
            </c:strRef>
          </c:cat>
          <c:val>
            <c:numRef>
              <c:f>Sheet1!$H$39:$H$51</c:f>
              <c:numCache>
                <c:formatCode>General</c:formatCode>
                <c:ptCount val="13"/>
                <c:pt idx="0">
                  <c:v>1.6839289473684211</c:v>
                </c:pt>
                <c:pt idx="1">
                  <c:v>1.4071807826086955</c:v>
                </c:pt>
                <c:pt idx="2">
                  <c:v>1.4852200840336134</c:v>
                </c:pt>
                <c:pt idx="3">
                  <c:v>1.4346892727272724</c:v>
                </c:pt>
                <c:pt idx="4">
                  <c:v>1.5358116981132079</c:v>
                </c:pt>
                <c:pt idx="5">
                  <c:v>0.76864864864864879</c:v>
                </c:pt>
                <c:pt idx="6">
                  <c:v>0.73885714285714277</c:v>
                </c:pt>
                <c:pt idx="7">
                  <c:v>0.92769230769230782</c:v>
                </c:pt>
                <c:pt idx="8">
                  <c:v>1.4268100877192975</c:v>
                </c:pt>
                <c:pt idx="9">
                  <c:v>1.2467360504201681</c:v>
                </c:pt>
                <c:pt idx="10">
                  <c:v>0.6551707317073171</c:v>
                </c:pt>
                <c:pt idx="11">
                  <c:v>2.1266654237288134</c:v>
                </c:pt>
                <c:pt idx="12">
                  <c:v>0.71315789473684221</c:v>
                </c:pt>
              </c:numCache>
            </c:numRef>
          </c:val>
          <c:extLst>
            <c:ext xmlns:c16="http://schemas.microsoft.com/office/drawing/2014/chart" uri="{C3380CC4-5D6E-409C-BE32-E72D297353CC}">
              <c16:uniqueId val="{00000004-9FAF-4484-9E72-A4E9BC88D58B}"/>
            </c:ext>
          </c:extLst>
        </c:ser>
        <c:ser>
          <c:idx val="5"/>
          <c:order val="5"/>
          <c:tx>
            <c:strRef>
              <c:f>Sheet1!$I$38</c:f>
              <c:strCache>
                <c:ptCount val="1"/>
                <c:pt idx="0">
                  <c:v>Organic Matter</c:v>
                </c:pt>
              </c:strCache>
            </c:strRef>
          </c:tx>
          <c:spPr>
            <a:solidFill>
              <a:srgbClr val="00B0F0"/>
            </a:solidFill>
            <a:ln>
              <a:solidFill>
                <a:sysClr val="windowText" lastClr="000000"/>
              </a:solidFill>
            </a:ln>
          </c:spPr>
          <c:invertIfNegative val="0"/>
          <c:cat>
            <c:strRef>
              <c:f>Sheet1!$B$39:$B$51</c:f>
              <c:strCache>
                <c:ptCount val="13"/>
                <c:pt idx="0">
                  <c:v>Portola</c:v>
                </c:pt>
                <c:pt idx="1">
                  <c:v>Los Angeles</c:v>
                </c:pt>
                <c:pt idx="2">
                  <c:v>Riverside</c:v>
                </c:pt>
                <c:pt idx="3">
                  <c:v>Bakersfield</c:v>
                </c:pt>
                <c:pt idx="4">
                  <c:v>Fresno</c:v>
                </c:pt>
                <c:pt idx="5">
                  <c:v>Modesto</c:v>
                </c:pt>
                <c:pt idx="6">
                  <c:v>Visalia</c:v>
                </c:pt>
                <c:pt idx="7">
                  <c:v>Calexico</c:v>
                </c:pt>
                <c:pt idx="8">
                  <c:v>El Cajon</c:v>
                </c:pt>
                <c:pt idx="9">
                  <c:v>San Jose</c:v>
                </c:pt>
                <c:pt idx="10">
                  <c:v>Chico</c:v>
                </c:pt>
                <c:pt idx="11">
                  <c:v>Sacramento-Del Paso</c:v>
                </c:pt>
                <c:pt idx="12">
                  <c:v>Sacramento-T</c:v>
                </c:pt>
              </c:strCache>
            </c:strRef>
          </c:cat>
          <c:val>
            <c:numRef>
              <c:f>Sheet1!$I$39:$I$51</c:f>
              <c:numCache>
                <c:formatCode>General</c:formatCode>
                <c:ptCount val="13"/>
                <c:pt idx="0">
                  <c:v>17.684340767777783</c:v>
                </c:pt>
                <c:pt idx="1">
                  <c:v>4.4279039517543843</c:v>
                </c:pt>
                <c:pt idx="2">
                  <c:v>4.4464245727272722</c:v>
                </c:pt>
                <c:pt idx="3">
                  <c:v>7.9389387821782185</c:v>
                </c:pt>
                <c:pt idx="4">
                  <c:v>8.2756507371428558</c:v>
                </c:pt>
                <c:pt idx="5">
                  <c:v>6.9935420810810793</c:v>
                </c:pt>
                <c:pt idx="6">
                  <c:v>8.0340942571428577</c:v>
                </c:pt>
                <c:pt idx="7">
                  <c:v>4.8457822307692302</c:v>
                </c:pt>
                <c:pt idx="8">
                  <c:v>5.1226110761467902</c:v>
                </c:pt>
                <c:pt idx="9">
                  <c:v>5.1614808043478257</c:v>
                </c:pt>
                <c:pt idx="10">
                  <c:v>7.378967080487806</c:v>
                </c:pt>
                <c:pt idx="11">
                  <c:v>6.2611003719298282</c:v>
                </c:pt>
                <c:pt idx="12">
                  <c:v>6.9832427105263157</c:v>
                </c:pt>
              </c:numCache>
            </c:numRef>
          </c:val>
          <c:extLst>
            <c:ext xmlns:c16="http://schemas.microsoft.com/office/drawing/2014/chart" uri="{C3380CC4-5D6E-409C-BE32-E72D297353CC}">
              <c16:uniqueId val="{00000005-9FAF-4484-9E72-A4E9BC88D58B}"/>
            </c:ext>
          </c:extLst>
        </c:ser>
        <c:dLbls>
          <c:showLegendKey val="0"/>
          <c:showVal val="0"/>
          <c:showCatName val="0"/>
          <c:showSerName val="0"/>
          <c:showPercent val="0"/>
          <c:showBubbleSize val="0"/>
        </c:dLbls>
        <c:gapWidth val="150"/>
        <c:overlap val="100"/>
        <c:axId val="43991424"/>
        <c:axId val="43992960"/>
      </c:barChart>
      <c:catAx>
        <c:axId val="43991424"/>
        <c:scaling>
          <c:orientation val="minMax"/>
        </c:scaling>
        <c:delete val="0"/>
        <c:axPos val="b"/>
        <c:numFmt formatCode="General" sourceLinked="1"/>
        <c:majorTickMark val="out"/>
        <c:minorTickMark val="none"/>
        <c:tickLblPos val="nextTo"/>
        <c:txPr>
          <a:bodyPr rot="-5400000" vert="horz"/>
          <a:lstStyle/>
          <a:p>
            <a:pPr>
              <a:defRPr sz="1400">
                <a:latin typeface="Avenir LT Std 55 Roman" panose="020B0503020203020204" pitchFamily="34" charset="0"/>
              </a:defRPr>
            </a:pPr>
            <a:endParaRPr lang="en-US"/>
          </a:p>
        </c:txPr>
        <c:crossAx val="43992960"/>
        <c:crosses val="autoZero"/>
        <c:auto val="1"/>
        <c:lblAlgn val="ctr"/>
        <c:lblOffset val="100"/>
        <c:noMultiLvlLbl val="0"/>
      </c:catAx>
      <c:valAx>
        <c:axId val="43992960"/>
        <c:scaling>
          <c:orientation val="minMax"/>
        </c:scaling>
        <c:delete val="0"/>
        <c:axPos val="l"/>
        <c:majorGridlines/>
        <c:title>
          <c:tx>
            <c:rich>
              <a:bodyPr/>
              <a:lstStyle/>
              <a:p>
                <a:pPr>
                  <a:defRPr sz="1400">
                    <a:latin typeface="Avenir LT Std 55 Roman" panose="020B0503020203020204" pitchFamily="34" charset="0"/>
                  </a:defRPr>
                </a:pPr>
                <a:r>
                  <a:rPr lang="en-US" sz="1400">
                    <a:latin typeface="Avenir LT Std 55 Roman" panose="020B0503020203020204" pitchFamily="34" charset="0"/>
                  </a:rPr>
                  <a:t>PM2.5 Concentrations (ug/m3)</a:t>
                </a:r>
              </a:p>
            </c:rich>
          </c:tx>
          <c:overlay val="0"/>
        </c:title>
        <c:numFmt formatCode="General" sourceLinked="1"/>
        <c:majorTickMark val="out"/>
        <c:minorTickMark val="none"/>
        <c:tickLblPos val="nextTo"/>
        <c:crossAx val="43991424"/>
        <c:crosses val="autoZero"/>
        <c:crossBetween val="between"/>
      </c:valAx>
    </c:plotArea>
    <c:legend>
      <c:legendPos val="r"/>
      <c:overlay val="0"/>
      <c:txPr>
        <a:bodyPr/>
        <a:lstStyle/>
        <a:p>
          <a:pPr>
            <a:defRPr sz="1400">
              <a:latin typeface="Avenir LT Std 55 Roman" panose="020B0503020203020204" pitchFamily="34" charset="0"/>
            </a:defRPr>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436" y="0"/>
            <a:ext cx="3038372" cy="464184"/>
          </a:xfrm>
          <a:prstGeom prst="rect">
            <a:avLst/>
          </a:prstGeom>
        </p:spPr>
        <p:txBody>
          <a:bodyPr vert="horz" lIns="91650" tIns="45825" rIns="91650" bIns="45825" rtlCol="0"/>
          <a:lstStyle>
            <a:lvl1pPr algn="r" eaLnBrk="1" fontAlgn="auto" hangingPunct="1">
              <a:spcBef>
                <a:spcPts val="0"/>
              </a:spcBef>
              <a:spcAft>
                <a:spcPts val="0"/>
              </a:spcAft>
              <a:defRPr sz="1200">
                <a:latin typeface="+mn-lt"/>
                <a:cs typeface="+mn-cs"/>
              </a:defRPr>
            </a:lvl1pPr>
          </a:lstStyle>
          <a:p>
            <a:pPr>
              <a:defRPr/>
            </a:pPr>
            <a:fld id="{52844DA2-CA36-43E0-AAC6-F694E4B66898}" type="datetimeFigureOut">
              <a:rPr lang="en-US"/>
              <a:pPr>
                <a:defRPr/>
              </a:pPr>
              <a:t>4/5/2023</a:t>
            </a:fld>
            <a:endParaRPr lang="en-US"/>
          </a:p>
        </p:txBody>
      </p:sp>
      <p:sp>
        <p:nvSpPr>
          <p:cNvPr id="4" name="Footer Placeholder 3"/>
          <p:cNvSpPr>
            <a:spLocks noGrp="1"/>
          </p:cNvSpPr>
          <p:nvPr>
            <p:ph type="ftr" sz="quarter" idx="2"/>
          </p:nvPr>
        </p:nvSpPr>
        <p:spPr>
          <a:xfrm>
            <a:off x="0" y="8830627"/>
            <a:ext cx="3038372" cy="464184"/>
          </a:xfrm>
          <a:prstGeom prst="rect">
            <a:avLst/>
          </a:prstGeom>
        </p:spPr>
        <p:txBody>
          <a:bodyPr vert="horz" lIns="91650" tIns="45825" rIns="91650" bIns="45825"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436" y="8830627"/>
            <a:ext cx="3038372" cy="464184"/>
          </a:xfrm>
          <a:prstGeom prst="rect">
            <a:avLst/>
          </a:prstGeom>
        </p:spPr>
        <p:txBody>
          <a:bodyPr vert="horz" wrap="square" lIns="91650" tIns="45825" rIns="91650" bIns="45825"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E847C0E-BD1C-4FF4-9709-0EA4C17F5DF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3172" tIns="46586" rIns="93172" bIns="4658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436" y="0"/>
            <a:ext cx="3038372" cy="464184"/>
          </a:xfrm>
          <a:prstGeom prst="rect">
            <a:avLst/>
          </a:prstGeom>
        </p:spPr>
        <p:txBody>
          <a:bodyPr vert="horz" lIns="93172" tIns="46586" rIns="93172" bIns="46586" rtlCol="0"/>
          <a:lstStyle>
            <a:lvl1pPr algn="r" eaLnBrk="1" fontAlgn="auto" hangingPunct="1">
              <a:spcBef>
                <a:spcPts val="0"/>
              </a:spcBef>
              <a:spcAft>
                <a:spcPts val="0"/>
              </a:spcAft>
              <a:defRPr sz="1200">
                <a:latin typeface="+mn-lt"/>
                <a:cs typeface="+mn-cs"/>
              </a:defRPr>
            </a:lvl1pPr>
          </a:lstStyle>
          <a:p>
            <a:pPr>
              <a:defRPr/>
            </a:pPr>
            <a:fld id="{072B4C9C-9547-473A-8EF7-0900A873B4E8}" type="datetimeFigureOut">
              <a:rPr lang="en-US"/>
              <a:pPr>
                <a:defRPr/>
              </a:pPr>
              <a:t>4/5/2023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701040" y="4416108"/>
            <a:ext cx="5608320" cy="4182427"/>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3038372" cy="464184"/>
          </a:xfrm>
          <a:prstGeom prst="rect">
            <a:avLst/>
          </a:prstGeom>
        </p:spPr>
        <p:txBody>
          <a:bodyPr vert="horz" lIns="93172" tIns="46586" rIns="93172" bIns="4658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436" y="8830627"/>
            <a:ext cx="3038372" cy="464184"/>
          </a:xfrm>
          <a:prstGeom prst="rect">
            <a:avLst/>
          </a:prstGeom>
        </p:spPr>
        <p:txBody>
          <a:bodyPr vert="horz" wrap="square" lIns="93172" tIns="46586" rIns="93172" bIns="4658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637549B-813A-4B2F-99F6-E6C31DDD3C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659" indent="-286407">
              <a:spcBef>
                <a:spcPct val="30000"/>
              </a:spcBef>
              <a:defRPr sz="1200">
                <a:solidFill>
                  <a:schemeClr val="tx1"/>
                </a:solidFill>
                <a:latin typeface="Calibri" panose="020F0502020204030204" pitchFamily="34" charset="0"/>
              </a:defRPr>
            </a:lvl2pPr>
            <a:lvl3pPr marL="1145629" indent="-229126">
              <a:spcBef>
                <a:spcPct val="30000"/>
              </a:spcBef>
              <a:defRPr sz="1200">
                <a:solidFill>
                  <a:schemeClr val="tx1"/>
                </a:solidFill>
                <a:latin typeface="Calibri" panose="020F0502020204030204" pitchFamily="34" charset="0"/>
              </a:defRPr>
            </a:lvl3pPr>
            <a:lvl4pPr marL="1603880" indent="-229126">
              <a:spcBef>
                <a:spcPct val="30000"/>
              </a:spcBef>
              <a:defRPr sz="1200">
                <a:solidFill>
                  <a:schemeClr val="tx1"/>
                </a:solidFill>
                <a:latin typeface="Calibri" panose="020F0502020204030204" pitchFamily="34" charset="0"/>
              </a:defRPr>
            </a:lvl4pPr>
            <a:lvl5pPr marL="2062132" indent="-229126">
              <a:spcBef>
                <a:spcPct val="30000"/>
              </a:spcBef>
              <a:defRPr sz="1200">
                <a:solidFill>
                  <a:schemeClr val="tx1"/>
                </a:solidFill>
                <a:latin typeface="Calibri" panose="020F0502020204030204" pitchFamily="34" charset="0"/>
              </a:defRPr>
            </a:lvl5pPr>
            <a:lvl6pPr marL="2520384" indent="-229126" defTabSz="458252" eaLnBrk="0" fontAlgn="base" hangingPunct="0">
              <a:spcBef>
                <a:spcPct val="30000"/>
              </a:spcBef>
              <a:spcAft>
                <a:spcPct val="0"/>
              </a:spcAft>
              <a:defRPr sz="1200">
                <a:solidFill>
                  <a:schemeClr val="tx1"/>
                </a:solidFill>
                <a:latin typeface="Calibri" panose="020F0502020204030204" pitchFamily="34" charset="0"/>
              </a:defRPr>
            </a:lvl6pPr>
            <a:lvl7pPr marL="2978635" indent="-229126" defTabSz="458252" eaLnBrk="0" fontAlgn="base" hangingPunct="0">
              <a:spcBef>
                <a:spcPct val="30000"/>
              </a:spcBef>
              <a:spcAft>
                <a:spcPct val="0"/>
              </a:spcAft>
              <a:defRPr sz="1200">
                <a:solidFill>
                  <a:schemeClr val="tx1"/>
                </a:solidFill>
                <a:latin typeface="Calibri" panose="020F0502020204030204" pitchFamily="34" charset="0"/>
              </a:defRPr>
            </a:lvl7pPr>
            <a:lvl8pPr marL="3436887" indent="-229126" defTabSz="458252" eaLnBrk="0" fontAlgn="base" hangingPunct="0">
              <a:spcBef>
                <a:spcPct val="30000"/>
              </a:spcBef>
              <a:spcAft>
                <a:spcPct val="0"/>
              </a:spcAft>
              <a:defRPr sz="1200">
                <a:solidFill>
                  <a:schemeClr val="tx1"/>
                </a:solidFill>
                <a:latin typeface="Calibri" panose="020F0502020204030204" pitchFamily="34" charset="0"/>
              </a:defRPr>
            </a:lvl8pPr>
            <a:lvl9pPr marL="3895138" indent="-229126" defTabSz="4582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CE8D6C-EACD-42CF-955D-91D7D4B5614E}"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this slide pivot to say that now I am going to focus on Portola PM2.5 nonattainment area.</a:t>
            </a:r>
          </a:p>
        </p:txBody>
      </p:sp>
      <p:sp>
        <p:nvSpPr>
          <p:cNvPr id="4" name="Slide Number Placeholder 3"/>
          <p:cNvSpPr>
            <a:spLocks noGrp="1"/>
          </p:cNvSpPr>
          <p:nvPr>
            <p:ph type="sldNum" sz="quarter" idx="5"/>
          </p:nvPr>
        </p:nvSpPr>
        <p:spPr/>
        <p:txBody>
          <a:bodyPr/>
          <a:lstStyle/>
          <a:p>
            <a:pPr>
              <a:defRPr/>
            </a:pPr>
            <a:fld id="{1637549B-813A-4B2F-99F6-E6C31DDD3CE5}" type="slidenum">
              <a:rPr lang="en-US" altLang="en-US" smtClean="0"/>
              <a:pPr>
                <a:defRPr/>
              </a:pPr>
              <a:t>6</a:t>
            </a:fld>
            <a:endParaRPr lang="en-US" altLang="en-US"/>
          </a:p>
        </p:txBody>
      </p:sp>
    </p:spTree>
    <p:extLst>
      <p:ext uri="{BB962C8B-B14F-4D97-AF65-F5344CB8AC3E}">
        <p14:creationId xmlns:p14="http://schemas.microsoft.com/office/powerpoint/2010/main" val="145043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home heating, the activity during covid pandemic increased due to people working and studying from home and the need to keep that home warm during the day.  </a:t>
            </a:r>
          </a:p>
        </p:txBody>
      </p:sp>
      <p:sp>
        <p:nvSpPr>
          <p:cNvPr id="4" name="Slide Number Placeholder 3"/>
          <p:cNvSpPr>
            <a:spLocks noGrp="1"/>
          </p:cNvSpPr>
          <p:nvPr>
            <p:ph type="sldNum" sz="quarter" idx="5"/>
          </p:nvPr>
        </p:nvSpPr>
        <p:spPr/>
        <p:txBody>
          <a:bodyPr/>
          <a:lstStyle/>
          <a:p>
            <a:pPr>
              <a:defRPr/>
            </a:pPr>
            <a:fld id="{1637549B-813A-4B2F-99F6-E6C31DDD3CE5}" type="slidenum">
              <a:rPr lang="en-US" altLang="en-US" smtClean="0"/>
              <a:pPr>
                <a:defRPr/>
              </a:pPr>
              <a:t>11</a:t>
            </a:fld>
            <a:endParaRPr lang="en-US" altLang="en-US"/>
          </a:p>
        </p:txBody>
      </p:sp>
    </p:spTree>
    <p:extLst>
      <p:ext uri="{BB962C8B-B14F-4D97-AF65-F5344CB8AC3E}">
        <p14:creationId xmlns:p14="http://schemas.microsoft.com/office/powerpoint/2010/main" val="108765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May through September the average monthly low temperatures are above 30, but the rest of the year, they are below 30.</a:t>
            </a:r>
          </a:p>
        </p:txBody>
      </p:sp>
      <p:sp>
        <p:nvSpPr>
          <p:cNvPr id="4" name="Slide Number Placeholder 3"/>
          <p:cNvSpPr>
            <a:spLocks noGrp="1"/>
          </p:cNvSpPr>
          <p:nvPr>
            <p:ph type="sldNum" sz="quarter" idx="5"/>
          </p:nvPr>
        </p:nvSpPr>
        <p:spPr/>
        <p:txBody>
          <a:bodyPr/>
          <a:lstStyle/>
          <a:p>
            <a:pPr>
              <a:defRPr/>
            </a:pPr>
            <a:fld id="{1637549B-813A-4B2F-99F6-E6C31DDD3CE5}" type="slidenum">
              <a:rPr lang="en-US" altLang="en-US" smtClean="0"/>
              <a:pPr>
                <a:defRPr/>
              </a:pPr>
              <a:t>12</a:t>
            </a:fld>
            <a:endParaRPr lang="en-US" altLang="en-US"/>
          </a:p>
        </p:txBody>
      </p:sp>
    </p:spTree>
    <p:extLst>
      <p:ext uri="{BB962C8B-B14F-4D97-AF65-F5344CB8AC3E}">
        <p14:creationId xmlns:p14="http://schemas.microsoft.com/office/powerpoint/2010/main" val="102656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 out of California’s 35 air districts participated in 2018-2019 program</a:t>
            </a:r>
          </a:p>
        </p:txBody>
      </p:sp>
      <p:sp>
        <p:nvSpPr>
          <p:cNvPr id="4" name="Slide Number Placeholder 3"/>
          <p:cNvSpPr>
            <a:spLocks noGrp="1"/>
          </p:cNvSpPr>
          <p:nvPr>
            <p:ph type="sldNum" sz="quarter" idx="5"/>
          </p:nvPr>
        </p:nvSpPr>
        <p:spPr/>
        <p:txBody>
          <a:bodyPr/>
          <a:lstStyle/>
          <a:p>
            <a:pPr>
              <a:defRPr/>
            </a:pPr>
            <a:fld id="{1637549B-813A-4B2F-99F6-E6C31DDD3CE5}" type="slidenum">
              <a:rPr lang="en-US" altLang="en-US" smtClean="0"/>
              <a:pPr>
                <a:defRPr/>
              </a:pPr>
              <a:t>20</a:t>
            </a:fld>
            <a:endParaRPr lang="en-US" altLang="en-US"/>
          </a:p>
        </p:txBody>
      </p:sp>
    </p:spTree>
    <p:extLst>
      <p:ext uri="{BB962C8B-B14F-4D97-AF65-F5344CB8AC3E}">
        <p14:creationId xmlns:p14="http://schemas.microsoft.com/office/powerpoint/2010/main" val="163371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Woodsmoke contributes to PM2.5 nonattainment areas across California and in some areas it’s a sole contributor.  The current framework of the U.S. EPA certification program may have delayed attainment.  U.S. EPA U.S. EPA needs to do a better job in ensuring that the reductions in emissions from change-out programs are in line with the emission factors which are factored into attainment modeling. </a:t>
            </a:r>
          </a:p>
        </p:txBody>
      </p:sp>
      <p:sp>
        <p:nvSpPr>
          <p:cNvPr id="4" name="Slide Number Placeholder 3"/>
          <p:cNvSpPr>
            <a:spLocks noGrp="1"/>
          </p:cNvSpPr>
          <p:nvPr>
            <p:ph type="sldNum" sz="quarter" idx="5"/>
          </p:nvPr>
        </p:nvSpPr>
        <p:spPr/>
        <p:txBody>
          <a:bodyPr/>
          <a:lstStyle/>
          <a:p>
            <a:pPr>
              <a:defRPr/>
            </a:pPr>
            <a:fld id="{1637549B-813A-4B2F-99F6-E6C31DDD3CE5}" type="slidenum">
              <a:rPr lang="en-US" altLang="en-US" smtClean="0"/>
              <a:pPr>
                <a:defRPr/>
              </a:pPr>
              <a:t>21</a:t>
            </a:fld>
            <a:endParaRPr lang="en-US" altLang="en-US"/>
          </a:p>
        </p:txBody>
      </p:sp>
    </p:spTree>
    <p:extLst>
      <p:ext uri="{BB962C8B-B14F-4D97-AF65-F5344CB8AC3E}">
        <p14:creationId xmlns:p14="http://schemas.microsoft.com/office/powerpoint/2010/main" val="341914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8F90998-441B-4867-ADD6-5716395F5D24}" type="datetime1">
              <a:rPr lang="en-US" smtClean="0"/>
              <a:t>4/5/2023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52441A-9A42-4A48-933D-4BDA5F135D61}" type="slidenum">
              <a:rPr lang="en-US" altLang="en-US"/>
              <a:pPr>
                <a:defRPr/>
              </a:pPr>
              <a:t>‹#›</a:t>
            </a:fld>
            <a:endParaRPr lang="en-US" altLang="en-US"/>
          </a:p>
        </p:txBody>
      </p:sp>
    </p:spTree>
    <p:extLst>
      <p:ext uri="{BB962C8B-B14F-4D97-AF65-F5344CB8AC3E}">
        <p14:creationId xmlns:p14="http://schemas.microsoft.com/office/powerpoint/2010/main" val="789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FA4884-49D7-4D5C-B7FC-1A065D77E9DF}" type="datetime1">
              <a:rPr lang="en-US" smtClean="0"/>
              <a:t>4/5/2023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34F49C-624E-4727-A15C-B6F19FE6D6AE}" type="slidenum">
              <a:rPr lang="en-US" altLang="en-US"/>
              <a:pPr>
                <a:defRPr/>
              </a:pPr>
              <a:t>‹#›</a:t>
            </a:fld>
            <a:endParaRPr lang="en-US" altLang="en-US"/>
          </a:p>
        </p:txBody>
      </p:sp>
    </p:spTree>
    <p:extLst>
      <p:ext uri="{BB962C8B-B14F-4D97-AF65-F5344CB8AC3E}">
        <p14:creationId xmlns:p14="http://schemas.microsoft.com/office/powerpoint/2010/main" val="321755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783C304-9260-492D-A52B-1635B92E79D4}" type="datetime1">
              <a:rPr lang="en-US" smtClean="0"/>
              <a:t>4/5/2023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FD3944-90C1-41DA-8256-C6C794F6B97C}" type="slidenum">
              <a:rPr lang="en-US" altLang="en-US"/>
              <a:pPr>
                <a:defRPr/>
              </a:pPr>
              <a:t>‹#›</a:t>
            </a:fld>
            <a:endParaRPr lang="en-US" altLang="en-US"/>
          </a:p>
        </p:txBody>
      </p:sp>
    </p:spTree>
    <p:extLst>
      <p:ext uri="{BB962C8B-B14F-4D97-AF65-F5344CB8AC3E}">
        <p14:creationId xmlns:p14="http://schemas.microsoft.com/office/powerpoint/2010/main" val="376510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9199DA-3E21-43AD-ABDF-3BD3BCFCD46A}" type="datetime1">
              <a:rPr lang="en-US" smtClean="0"/>
              <a:t>4/5/2023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DBA5BC-B5F7-42E9-98B5-1E99BEB56AC9}" type="slidenum">
              <a:rPr lang="en-US" altLang="en-US"/>
              <a:pPr>
                <a:defRPr/>
              </a:pPr>
              <a:t>‹#›</a:t>
            </a:fld>
            <a:endParaRPr lang="en-US" altLang="en-US"/>
          </a:p>
        </p:txBody>
      </p:sp>
    </p:spTree>
    <p:extLst>
      <p:ext uri="{BB962C8B-B14F-4D97-AF65-F5344CB8AC3E}">
        <p14:creationId xmlns:p14="http://schemas.microsoft.com/office/powerpoint/2010/main" val="125245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F85792-93F3-4DC8-BBC0-DE162A04CE38}" type="datetime1">
              <a:rPr lang="en-US" smtClean="0"/>
              <a:t>4/5/2023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EB2D29-3A1A-444E-AD82-4F9A6DFEC037}" type="slidenum">
              <a:rPr lang="en-US" altLang="en-US"/>
              <a:pPr>
                <a:defRPr/>
              </a:pPr>
              <a:t>‹#›</a:t>
            </a:fld>
            <a:endParaRPr lang="en-US" altLang="en-US"/>
          </a:p>
        </p:txBody>
      </p:sp>
    </p:spTree>
    <p:extLst>
      <p:ext uri="{BB962C8B-B14F-4D97-AF65-F5344CB8AC3E}">
        <p14:creationId xmlns:p14="http://schemas.microsoft.com/office/powerpoint/2010/main" val="26162589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D171205-54A3-4745-A906-FE23142B6C92}" type="datetime1">
              <a:rPr lang="en-US" smtClean="0"/>
              <a:t>4/5/2023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130BFF-DC08-4030-BA9F-A36F31C91252}" type="slidenum">
              <a:rPr lang="en-US" altLang="en-US"/>
              <a:pPr>
                <a:defRPr/>
              </a:pPr>
              <a:t>‹#›</a:t>
            </a:fld>
            <a:endParaRPr lang="en-US" altLang="en-US"/>
          </a:p>
        </p:txBody>
      </p:sp>
    </p:spTree>
    <p:extLst>
      <p:ext uri="{BB962C8B-B14F-4D97-AF65-F5344CB8AC3E}">
        <p14:creationId xmlns:p14="http://schemas.microsoft.com/office/powerpoint/2010/main" val="127223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B9168ECF-1E9F-48AB-B148-C08471CD244F}" type="datetime1">
              <a:rPr lang="en-US" smtClean="0"/>
              <a:t>4/5/2023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42A9370C-65C7-4CCF-9392-6ED21AFBF37D}" type="slidenum">
              <a:rPr lang="en-US" altLang="en-US"/>
              <a:pPr>
                <a:defRPr/>
              </a:pPr>
              <a:t>‹#›</a:t>
            </a:fld>
            <a:endParaRPr lang="en-US" altLang="en-US"/>
          </a:p>
        </p:txBody>
      </p:sp>
    </p:spTree>
    <p:extLst>
      <p:ext uri="{BB962C8B-B14F-4D97-AF65-F5344CB8AC3E}">
        <p14:creationId xmlns:p14="http://schemas.microsoft.com/office/powerpoint/2010/main" val="266572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779A70-CEE3-464D-8134-1922B1A6D00F}" type="datetime1">
              <a:rPr lang="en-US" smtClean="0"/>
              <a:t>4/5/2023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1641C2-7C76-4C70-B755-7D2D3F376AE9}" type="slidenum">
              <a:rPr lang="en-US" altLang="en-US"/>
              <a:pPr>
                <a:defRPr/>
              </a:pPr>
              <a:t>‹#›</a:t>
            </a:fld>
            <a:endParaRPr lang="en-US" altLang="en-US"/>
          </a:p>
        </p:txBody>
      </p:sp>
    </p:spTree>
    <p:extLst>
      <p:ext uri="{BB962C8B-B14F-4D97-AF65-F5344CB8AC3E}">
        <p14:creationId xmlns:p14="http://schemas.microsoft.com/office/powerpoint/2010/main" val="223997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953FBA-8F7A-4024-B28E-DE23B732E6BF}" type="datetime1">
              <a:rPr lang="en-US" smtClean="0"/>
              <a:t>4/5/2023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331D55-8EBF-48F9-BA15-1AD88CC9C6AC}" type="slidenum">
              <a:rPr lang="en-US" altLang="en-US"/>
              <a:pPr>
                <a:defRPr/>
              </a:pPr>
              <a:t>‹#›</a:t>
            </a:fld>
            <a:endParaRPr lang="en-US" altLang="en-US"/>
          </a:p>
        </p:txBody>
      </p:sp>
    </p:spTree>
    <p:extLst>
      <p:ext uri="{BB962C8B-B14F-4D97-AF65-F5344CB8AC3E}">
        <p14:creationId xmlns:p14="http://schemas.microsoft.com/office/powerpoint/2010/main" val="275052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45DF8BD-A5E2-4D93-9CAF-A065CA3DB431}" type="datetime1">
              <a:rPr lang="en-US" smtClean="0"/>
              <a:t>4/5/2023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E8687CC-F020-4613-A5B7-3B98D87F1377}" type="slidenum">
              <a:rPr lang="en-US" altLang="en-US"/>
              <a:pPr>
                <a:defRPr/>
              </a:pPr>
              <a:t>‹#›</a:t>
            </a:fld>
            <a:endParaRPr lang="en-US" altLang="en-US"/>
          </a:p>
        </p:txBody>
      </p:sp>
    </p:spTree>
    <p:extLst>
      <p:ext uri="{BB962C8B-B14F-4D97-AF65-F5344CB8AC3E}">
        <p14:creationId xmlns:p14="http://schemas.microsoft.com/office/powerpoint/2010/main" val="398747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999128-DFFD-40ED-A1F9-CAC8E46447AD}" type="datetime1">
              <a:rPr lang="en-US" smtClean="0"/>
              <a:t>4/5/2023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E53FD6-4948-4CAF-9416-47B4B661D08A}" type="slidenum">
              <a:rPr lang="en-US" altLang="en-US"/>
              <a:pPr>
                <a:defRPr/>
              </a:pPr>
              <a:t>‹#›</a:t>
            </a:fld>
            <a:endParaRPr lang="en-US" altLang="en-US"/>
          </a:p>
        </p:txBody>
      </p:sp>
    </p:spTree>
    <p:extLst>
      <p:ext uri="{BB962C8B-B14F-4D97-AF65-F5344CB8AC3E}">
        <p14:creationId xmlns:p14="http://schemas.microsoft.com/office/powerpoint/2010/main" val="142052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cs typeface="+mn-cs"/>
              </a:defRPr>
            </a:lvl1pPr>
          </a:lstStyle>
          <a:p>
            <a:pPr>
              <a:defRPr/>
            </a:pPr>
            <a:fld id="{83F03E5D-C3BF-48E9-918D-528A90AFD2EB}" type="datetime1">
              <a:rPr lang="en-US" smtClean="0"/>
              <a:t>4/5/2023</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2A7F87FD-FA4B-4514-9A36-DAA2A56870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2" r:id="rId1"/>
    <p:sldLayoutId id="2147483995" r:id="rId2"/>
    <p:sldLayoutId id="2147484003" r:id="rId3"/>
    <p:sldLayoutId id="2147483996" r:id="rId4"/>
    <p:sldLayoutId id="2147484004" r:id="rId5"/>
    <p:sldLayoutId id="2147483997" r:id="rId6"/>
    <p:sldLayoutId id="2147483998" r:id="rId7"/>
    <p:sldLayoutId id="2147484005" r:id="rId8"/>
    <p:sldLayoutId id="2147483999" r:id="rId9"/>
    <p:sldLayoutId id="2147484000" r:id="rId10"/>
    <p:sldLayoutId id="2147484001" r:id="rId11"/>
  </p:sldLayoutIdLst>
  <p:hf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257" y="1306286"/>
            <a:ext cx="8158163" cy="2070107"/>
          </a:xfrm>
        </p:spPr>
        <p:txBody>
          <a:bodyPr/>
          <a:lstStyle/>
          <a:p>
            <a:pPr eaLnBrk="1" fontAlgn="auto" hangingPunct="1">
              <a:spcAft>
                <a:spcPts val="0"/>
              </a:spcAft>
              <a:defRPr/>
            </a:pPr>
            <a:r>
              <a:rPr lang="en-US" sz="3600" b="1" cap="none" dirty="0"/>
              <a:t>Contribution of Wintertime Wood Smoke to Nonattainment Areas in California under the Proposed NAAQS</a:t>
            </a:r>
          </a:p>
        </p:txBody>
      </p:sp>
      <p:sp>
        <p:nvSpPr>
          <p:cNvPr id="9219" name="TextBox 2"/>
          <p:cNvSpPr txBox="1">
            <a:spLocks noChangeArrowheads="1"/>
          </p:cNvSpPr>
          <p:nvPr/>
        </p:nvSpPr>
        <p:spPr bwMode="auto">
          <a:xfrm>
            <a:off x="663575" y="3643916"/>
            <a:ext cx="7037388" cy="14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50000"/>
              </a:lnSpc>
              <a:spcBef>
                <a:spcPct val="0"/>
              </a:spcBef>
              <a:buClrTx/>
              <a:buSzTx/>
              <a:buFontTx/>
              <a:buNone/>
            </a:pPr>
            <a:r>
              <a:rPr lang="en-US" altLang="en-US" sz="2000" dirty="0"/>
              <a:t>Kasia Turkiewicz</a:t>
            </a:r>
          </a:p>
          <a:p>
            <a:pPr eaLnBrk="1" hangingPunct="1">
              <a:lnSpc>
                <a:spcPct val="150000"/>
              </a:lnSpc>
              <a:spcBef>
                <a:spcPct val="0"/>
              </a:spcBef>
              <a:buClrTx/>
              <a:buSzTx/>
              <a:buFontTx/>
              <a:buNone/>
            </a:pPr>
            <a:r>
              <a:rPr lang="en-US" altLang="en-US" sz="2000" dirty="0"/>
              <a:t>National Residential Wood Smoke Workshop, </a:t>
            </a:r>
            <a:br>
              <a:rPr lang="en-US" altLang="en-US" sz="2000" dirty="0"/>
            </a:br>
            <a:r>
              <a:rPr lang="en-US" altLang="en-US" sz="2000" dirty="0"/>
              <a:t>Denver, April 11-13, 2023</a:t>
            </a:r>
          </a:p>
        </p:txBody>
      </p:sp>
      <p:pic>
        <p:nvPicPr>
          <p:cNvPr id="92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57" y="5465948"/>
            <a:ext cx="397986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6">
            <a:extLst>
              <a:ext uri="{FF2B5EF4-FFF2-40B4-BE49-F238E27FC236}">
                <a16:creationId xmlns:a16="http://schemas.microsoft.com/office/drawing/2014/main" id="{B0569723-A48A-4974-A237-BD896AB34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500684" y="3568982"/>
            <a:ext cx="3468748" cy="274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22D64B-581A-5233-369E-B37AA46495BA}"/>
              </a:ext>
            </a:extLst>
          </p:cNvPr>
          <p:cNvSpPr>
            <a:spLocks noGrp="1"/>
          </p:cNvSpPr>
          <p:nvPr>
            <p:ph type="title"/>
          </p:nvPr>
        </p:nvSpPr>
        <p:spPr/>
        <p:txBody>
          <a:bodyPr/>
          <a:lstStyle/>
          <a:p>
            <a:r>
              <a:rPr lang="en-US" dirty="0"/>
              <a:t>Portola Percent Composition</a:t>
            </a:r>
          </a:p>
        </p:txBody>
      </p:sp>
      <p:sp>
        <p:nvSpPr>
          <p:cNvPr id="6" name="Text Placeholder 5">
            <a:extLst>
              <a:ext uri="{FF2B5EF4-FFF2-40B4-BE49-F238E27FC236}">
                <a16:creationId xmlns:a16="http://schemas.microsoft.com/office/drawing/2014/main" id="{95F9BF5E-458B-8A96-8BE3-B66AB098B854}"/>
              </a:ext>
            </a:extLst>
          </p:cNvPr>
          <p:cNvSpPr>
            <a:spLocks noGrp="1"/>
          </p:cNvSpPr>
          <p:nvPr>
            <p:ph type="body" idx="1"/>
          </p:nvPr>
        </p:nvSpPr>
        <p:spPr/>
        <p:txBody>
          <a:bodyPr/>
          <a:lstStyle/>
          <a:p>
            <a:r>
              <a:rPr lang="en-US" dirty="0"/>
              <a:t>2018-2021 Annual Average</a:t>
            </a:r>
          </a:p>
        </p:txBody>
      </p:sp>
      <p:sp>
        <p:nvSpPr>
          <p:cNvPr id="8" name="Text Placeholder 7">
            <a:extLst>
              <a:ext uri="{FF2B5EF4-FFF2-40B4-BE49-F238E27FC236}">
                <a16:creationId xmlns:a16="http://schemas.microsoft.com/office/drawing/2014/main" id="{160F6F6E-DCF3-B316-3202-9CC8D28E96B8}"/>
              </a:ext>
            </a:extLst>
          </p:cNvPr>
          <p:cNvSpPr>
            <a:spLocks noGrp="1"/>
          </p:cNvSpPr>
          <p:nvPr>
            <p:ph type="body" sz="quarter" idx="3"/>
          </p:nvPr>
        </p:nvSpPr>
        <p:spPr/>
        <p:txBody>
          <a:bodyPr/>
          <a:lstStyle/>
          <a:p>
            <a:r>
              <a:rPr lang="en-US" dirty="0"/>
              <a:t>2017-2022 Exceedance Day</a:t>
            </a:r>
          </a:p>
        </p:txBody>
      </p:sp>
      <p:sp>
        <p:nvSpPr>
          <p:cNvPr id="4" name="Slide Number Placeholder 3">
            <a:extLst>
              <a:ext uri="{FF2B5EF4-FFF2-40B4-BE49-F238E27FC236}">
                <a16:creationId xmlns:a16="http://schemas.microsoft.com/office/drawing/2014/main" id="{9BA583F7-9E92-C481-5D90-F39F1049B580}"/>
              </a:ext>
            </a:extLst>
          </p:cNvPr>
          <p:cNvSpPr>
            <a:spLocks noGrp="1"/>
          </p:cNvSpPr>
          <p:nvPr>
            <p:ph type="sldNum" sz="quarter" idx="12"/>
          </p:nvPr>
        </p:nvSpPr>
        <p:spPr/>
        <p:txBody>
          <a:bodyPr/>
          <a:lstStyle/>
          <a:p>
            <a:pPr>
              <a:defRPr/>
            </a:pPr>
            <a:fld id="{B3DBA5BC-B5F7-42E9-98B5-1E99BEB56AC9}" type="slidenum">
              <a:rPr lang="en-US" altLang="en-US" smtClean="0"/>
              <a:pPr>
                <a:defRPr/>
              </a:pPr>
              <a:t>10</a:t>
            </a:fld>
            <a:endParaRPr lang="en-US" altLang="en-US"/>
          </a:p>
        </p:txBody>
      </p:sp>
      <p:graphicFrame>
        <p:nvGraphicFramePr>
          <p:cNvPr id="10" name="Content Placeholder 9">
            <a:extLst>
              <a:ext uri="{FF2B5EF4-FFF2-40B4-BE49-F238E27FC236}">
                <a16:creationId xmlns:a16="http://schemas.microsoft.com/office/drawing/2014/main" id="{D1BA1086-F189-4D27-9B98-17BF312667FD}"/>
              </a:ext>
            </a:extLst>
          </p:cNvPr>
          <p:cNvGraphicFramePr>
            <a:graphicFrameLocks noGrp="1"/>
          </p:cNvGraphicFramePr>
          <p:nvPr>
            <p:ph sz="half" idx="2"/>
            <p:extLst>
              <p:ext uri="{D42A27DB-BD31-4B8C-83A1-F6EECF244321}">
                <p14:modId xmlns:p14="http://schemas.microsoft.com/office/powerpoint/2010/main" val="2975375511"/>
              </p:ext>
            </p:extLst>
          </p:nvPr>
        </p:nvGraphicFramePr>
        <p:xfrm>
          <a:off x="457200" y="2438400"/>
          <a:ext cx="393223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a:extLst>
              <a:ext uri="{FF2B5EF4-FFF2-40B4-BE49-F238E27FC236}">
                <a16:creationId xmlns:a16="http://schemas.microsoft.com/office/drawing/2014/main" id="{5CB328E7-9BD0-44F3-A2B6-9EBBE50B2213}"/>
              </a:ext>
            </a:extLst>
          </p:cNvPr>
          <p:cNvGraphicFramePr>
            <a:graphicFrameLocks noGrp="1"/>
          </p:cNvGraphicFramePr>
          <p:nvPr>
            <p:ph sz="quarter" idx="4"/>
            <p:extLst>
              <p:ext uri="{D42A27DB-BD31-4B8C-83A1-F6EECF244321}">
                <p14:modId xmlns:p14="http://schemas.microsoft.com/office/powerpoint/2010/main" val="3370233764"/>
              </p:ext>
            </p:extLst>
          </p:nvPr>
        </p:nvGraphicFramePr>
        <p:xfrm>
          <a:off x="4754563" y="2438400"/>
          <a:ext cx="3932237"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14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675497-7C46-9FEC-D20F-417D3C32B80E}"/>
              </a:ext>
            </a:extLst>
          </p:cNvPr>
          <p:cNvSpPr>
            <a:spLocks noGrp="1"/>
          </p:cNvSpPr>
          <p:nvPr>
            <p:ph type="title"/>
          </p:nvPr>
        </p:nvSpPr>
        <p:spPr/>
        <p:txBody>
          <a:bodyPr/>
          <a:lstStyle/>
          <a:p>
            <a:r>
              <a:rPr lang="en-US" dirty="0"/>
              <a:t>Portola Annual Average Composition</a:t>
            </a:r>
          </a:p>
        </p:txBody>
      </p:sp>
      <p:sp>
        <p:nvSpPr>
          <p:cNvPr id="7" name="Slide Number Placeholder 6">
            <a:extLst>
              <a:ext uri="{FF2B5EF4-FFF2-40B4-BE49-F238E27FC236}">
                <a16:creationId xmlns:a16="http://schemas.microsoft.com/office/drawing/2014/main" id="{3586C9E7-22F2-589D-5DB1-66D5879D5444}"/>
              </a:ext>
            </a:extLst>
          </p:cNvPr>
          <p:cNvSpPr>
            <a:spLocks noGrp="1"/>
          </p:cNvSpPr>
          <p:nvPr>
            <p:ph type="sldNum" sz="quarter" idx="12"/>
          </p:nvPr>
        </p:nvSpPr>
        <p:spPr/>
        <p:txBody>
          <a:bodyPr/>
          <a:lstStyle/>
          <a:p>
            <a:pPr>
              <a:defRPr/>
            </a:pPr>
            <a:fld id="{42A9370C-65C7-4CCF-9392-6ED21AFBF37D}" type="slidenum">
              <a:rPr lang="en-US" altLang="en-US" smtClean="0"/>
              <a:pPr>
                <a:defRPr/>
              </a:pPr>
              <a:t>11</a:t>
            </a:fld>
            <a:endParaRPr lang="en-US" altLang="en-US"/>
          </a:p>
        </p:txBody>
      </p:sp>
      <p:graphicFrame>
        <p:nvGraphicFramePr>
          <p:cNvPr id="11" name="Content Placeholder 10">
            <a:extLst>
              <a:ext uri="{FF2B5EF4-FFF2-40B4-BE49-F238E27FC236}">
                <a16:creationId xmlns:a16="http://schemas.microsoft.com/office/drawing/2014/main" id="{576388E9-C4C9-4FCB-A8D9-B38AC6637420}"/>
              </a:ext>
            </a:extLst>
          </p:cNvPr>
          <p:cNvGraphicFramePr>
            <a:graphicFrameLocks noGrp="1"/>
          </p:cNvGraphicFramePr>
          <p:nvPr>
            <p:ph idx="1"/>
            <p:extLst>
              <p:ext uri="{D42A27DB-BD31-4B8C-83A1-F6EECF244321}">
                <p14:modId xmlns:p14="http://schemas.microsoft.com/office/powerpoint/2010/main" val="2549471637"/>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477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038A-3C74-D39A-3B7E-3C804E777C4D}"/>
              </a:ext>
            </a:extLst>
          </p:cNvPr>
          <p:cNvSpPr>
            <a:spLocks noGrp="1"/>
          </p:cNvSpPr>
          <p:nvPr>
            <p:ph type="title"/>
          </p:nvPr>
        </p:nvSpPr>
        <p:spPr/>
        <p:txBody>
          <a:bodyPr/>
          <a:lstStyle/>
          <a:p>
            <a:r>
              <a:rPr lang="en-US" dirty="0"/>
              <a:t>Portola PM2.5 Seasonality</a:t>
            </a:r>
          </a:p>
        </p:txBody>
      </p:sp>
      <p:sp>
        <p:nvSpPr>
          <p:cNvPr id="4" name="Slide Number Placeholder 3">
            <a:extLst>
              <a:ext uri="{FF2B5EF4-FFF2-40B4-BE49-F238E27FC236}">
                <a16:creationId xmlns:a16="http://schemas.microsoft.com/office/drawing/2014/main" id="{0E03B569-E51E-6402-AA69-9A425DEC2222}"/>
              </a:ext>
            </a:extLst>
          </p:cNvPr>
          <p:cNvSpPr>
            <a:spLocks noGrp="1"/>
          </p:cNvSpPr>
          <p:nvPr>
            <p:ph type="sldNum" sz="quarter" idx="12"/>
          </p:nvPr>
        </p:nvSpPr>
        <p:spPr/>
        <p:txBody>
          <a:bodyPr/>
          <a:lstStyle/>
          <a:p>
            <a:pPr>
              <a:defRPr/>
            </a:pPr>
            <a:fld id="{B3DBA5BC-B5F7-42E9-98B5-1E99BEB56AC9}" type="slidenum">
              <a:rPr lang="en-US" altLang="en-US" smtClean="0"/>
              <a:pPr>
                <a:defRPr/>
              </a:pPr>
              <a:t>12</a:t>
            </a:fld>
            <a:endParaRPr lang="en-US" altLang="en-US"/>
          </a:p>
        </p:txBody>
      </p:sp>
      <p:graphicFrame>
        <p:nvGraphicFramePr>
          <p:cNvPr id="5" name="Content Placeholder 4">
            <a:extLst>
              <a:ext uri="{FF2B5EF4-FFF2-40B4-BE49-F238E27FC236}">
                <a16:creationId xmlns:a16="http://schemas.microsoft.com/office/drawing/2014/main" id="{34EB5BA8-F884-4485-A3D7-66AAE064867A}"/>
              </a:ext>
            </a:extLst>
          </p:cNvPr>
          <p:cNvGraphicFramePr>
            <a:graphicFrameLocks noGrp="1"/>
          </p:cNvGraphicFramePr>
          <p:nvPr>
            <p:ph idx="1"/>
            <p:extLst>
              <p:ext uri="{D42A27DB-BD31-4B8C-83A1-F6EECF244321}">
                <p14:modId xmlns:p14="http://schemas.microsoft.com/office/powerpoint/2010/main" val="151714523"/>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603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3F88-962B-8D50-3454-0007186D578B}"/>
              </a:ext>
            </a:extLst>
          </p:cNvPr>
          <p:cNvSpPr>
            <a:spLocks noGrp="1"/>
          </p:cNvSpPr>
          <p:nvPr>
            <p:ph type="title"/>
          </p:nvPr>
        </p:nvSpPr>
        <p:spPr/>
        <p:txBody>
          <a:bodyPr>
            <a:normAutofit fontScale="90000"/>
          </a:bodyPr>
          <a:lstStyle/>
          <a:p>
            <a:r>
              <a:rPr lang="en-US" dirty="0"/>
              <a:t>Impact of Proposed new PM2.5 NAAQS in California</a:t>
            </a:r>
          </a:p>
        </p:txBody>
      </p:sp>
      <p:sp>
        <p:nvSpPr>
          <p:cNvPr id="3" name="Text Placeholder 2">
            <a:extLst>
              <a:ext uri="{FF2B5EF4-FFF2-40B4-BE49-F238E27FC236}">
                <a16:creationId xmlns:a16="http://schemas.microsoft.com/office/drawing/2014/main" id="{DA75EED6-9059-06C6-B532-43D19EEFCD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7A0231-BDC6-660D-6BD0-3C7E9C4ECE9D}"/>
              </a:ext>
            </a:extLst>
          </p:cNvPr>
          <p:cNvSpPr>
            <a:spLocks noGrp="1"/>
          </p:cNvSpPr>
          <p:nvPr>
            <p:ph type="sldNum" sz="quarter" idx="12"/>
          </p:nvPr>
        </p:nvSpPr>
        <p:spPr/>
        <p:txBody>
          <a:bodyPr/>
          <a:lstStyle/>
          <a:p>
            <a:pPr>
              <a:defRPr/>
            </a:pPr>
            <a:fld id="{C0EB2D29-3A1A-444E-AD82-4F9A6DFEC037}" type="slidenum">
              <a:rPr lang="en-US" altLang="en-US" smtClean="0"/>
              <a:pPr>
                <a:defRPr/>
              </a:pPr>
              <a:t>13</a:t>
            </a:fld>
            <a:endParaRPr lang="en-US" altLang="en-US"/>
          </a:p>
        </p:txBody>
      </p:sp>
    </p:spTree>
    <p:extLst>
      <p:ext uri="{BB962C8B-B14F-4D97-AF65-F5344CB8AC3E}">
        <p14:creationId xmlns:p14="http://schemas.microsoft.com/office/powerpoint/2010/main" val="4154957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F1C2E7-CFE3-D1DA-480C-8920BC3F9553}"/>
              </a:ext>
            </a:extLst>
          </p:cNvPr>
          <p:cNvSpPr>
            <a:spLocks noGrp="1"/>
          </p:cNvSpPr>
          <p:nvPr>
            <p:ph type="title"/>
          </p:nvPr>
        </p:nvSpPr>
        <p:spPr/>
        <p:txBody>
          <a:bodyPr>
            <a:normAutofit fontScale="90000"/>
          </a:bodyPr>
          <a:lstStyle/>
          <a:p>
            <a:r>
              <a:rPr lang="en-US" dirty="0"/>
              <a:t>Potential Nonattainment Areas in California under Different NAAQS Levels</a:t>
            </a:r>
          </a:p>
        </p:txBody>
      </p:sp>
      <p:pic>
        <p:nvPicPr>
          <p:cNvPr id="9" name="Content Placeholder 8" descr="Map&#10;&#10;Description automatically generated">
            <a:extLst>
              <a:ext uri="{FF2B5EF4-FFF2-40B4-BE49-F238E27FC236}">
                <a16:creationId xmlns:a16="http://schemas.microsoft.com/office/drawing/2014/main" id="{9AA2189F-9ABA-A3D9-6C7B-6DFE152A3223}"/>
              </a:ext>
            </a:extLst>
          </p:cNvPr>
          <p:cNvPicPr>
            <a:picLocks noGrp="1" noChangeAspect="1"/>
          </p:cNvPicPr>
          <p:nvPr>
            <p:ph sz="half" idx="1"/>
          </p:nvPr>
        </p:nvPicPr>
        <p:blipFill>
          <a:blip r:embed="rId2"/>
          <a:stretch>
            <a:fillRect/>
          </a:stretch>
        </p:blipFill>
        <p:spPr>
          <a:xfrm>
            <a:off x="668160" y="1673225"/>
            <a:ext cx="3616680" cy="4718050"/>
          </a:xfrm>
        </p:spPr>
      </p:pic>
      <p:sp>
        <p:nvSpPr>
          <p:cNvPr id="4" name="Slide Number Placeholder 3">
            <a:extLst>
              <a:ext uri="{FF2B5EF4-FFF2-40B4-BE49-F238E27FC236}">
                <a16:creationId xmlns:a16="http://schemas.microsoft.com/office/drawing/2014/main" id="{7F19EF58-D0B9-D431-4985-90393F962236}"/>
              </a:ext>
            </a:extLst>
          </p:cNvPr>
          <p:cNvSpPr>
            <a:spLocks noGrp="1"/>
          </p:cNvSpPr>
          <p:nvPr>
            <p:ph type="sldNum" sz="quarter" idx="12"/>
          </p:nvPr>
        </p:nvSpPr>
        <p:spPr/>
        <p:txBody>
          <a:bodyPr/>
          <a:lstStyle/>
          <a:p>
            <a:pPr>
              <a:defRPr/>
            </a:pPr>
            <a:fld id="{B3DBA5BC-B5F7-42E9-98B5-1E99BEB56AC9}" type="slidenum">
              <a:rPr lang="en-US" altLang="en-US" smtClean="0"/>
              <a:pPr>
                <a:defRPr/>
              </a:pPr>
              <a:t>14</a:t>
            </a:fld>
            <a:endParaRPr lang="en-US" altLang="en-US"/>
          </a:p>
        </p:txBody>
      </p:sp>
      <p:graphicFrame>
        <p:nvGraphicFramePr>
          <p:cNvPr id="10" name="Content Placeholder 4">
            <a:extLst>
              <a:ext uri="{FF2B5EF4-FFF2-40B4-BE49-F238E27FC236}">
                <a16:creationId xmlns:a16="http://schemas.microsoft.com/office/drawing/2014/main" id="{E9CAD980-6897-7035-BD3E-C83BABC61B5C}"/>
              </a:ext>
            </a:extLst>
          </p:cNvPr>
          <p:cNvGraphicFramePr>
            <a:graphicFrameLocks noGrp="1"/>
          </p:cNvGraphicFramePr>
          <p:nvPr>
            <p:ph sz="half" idx="2"/>
            <p:extLst>
              <p:ext uri="{D42A27DB-BD31-4B8C-83A1-F6EECF244321}">
                <p14:modId xmlns:p14="http://schemas.microsoft.com/office/powerpoint/2010/main" val="3771551670"/>
              </p:ext>
            </p:extLst>
          </p:nvPr>
        </p:nvGraphicFramePr>
        <p:xfrm>
          <a:off x="4572000" y="1709737"/>
          <a:ext cx="4173583" cy="3146185"/>
        </p:xfrm>
        <a:graphic>
          <a:graphicData uri="http://schemas.openxmlformats.org/drawingml/2006/table">
            <a:tbl>
              <a:tblPr/>
              <a:tblGrid>
                <a:gridCol w="818664">
                  <a:extLst>
                    <a:ext uri="{9D8B030D-6E8A-4147-A177-3AD203B41FA5}">
                      <a16:colId xmlns:a16="http://schemas.microsoft.com/office/drawing/2014/main" val="3892470041"/>
                    </a:ext>
                  </a:extLst>
                </a:gridCol>
                <a:gridCol w="834716">
                  <a:extLst>
                    <a:ext uri="{9D8B030D-6E8A-4147-A177-3AD203B41FA5}">
                      <a16:colId xmlns:a16="http://schemas.microsoft.com/office/drawing/2014/main" val="1116454573"/>
                    </a:ext>
                  </a:extLst>
                </a:gridCol>
                <a:gridCol w="882873">
                  <a:extLst>
                    <a:ext uri="{9D8B030D-6E8A-4147-A177-3AD203B41FA5}">
                      <a16:colId xmlns:a16="http://schemas.microsoft.com/office/drawing/2014/main" val="2038360014"/>
                    </a:ext>
                  </a:extLst>
                </a:gridCol>
                <a:gridCol w="866821">
                  <a:extLst>
                    <a:ext uri="{9D8B030D-6E8A-4147-A177-3AD203B41FA5}">
                      <a16:colId xmlns:a16="http://schemas.microsoft.com/office/drawing/2014/main" val="754455037"/>
                    </a:ext>
                  </a:extLst>
                </a:gridCol>
                <a:gridCol w="770509">
                  <a:extLst>
                    <a:ext uri="{9D8B030D-6E8A-4147-A177-3AD203B41FA5}">
                      <a16:colId xmlns:a16="http://schemas.microsoft.com/office/drawing/2014/main" val="2024549343"/>
                    </a:ext>
                  </a:extLst>
                </a:gridCol>
              </a:tblGrid>
              <a:tr h="495997">
                <a:tc>
                  <a:txBody>
                    <a:bodyPr/>
                    <a:lstStyle/>
                    <a:p>
                      <a:pPr algn="ctr" fontAlgn="b"/>
                      <a:r>
                        <a:rPr lang="en-US" sz="1600" b="1" i="0" u="none" strike="noStrike" dirty="0">
                          <a:solidFill>
                            <a:srgbClr val="000000"/>
                          </a:solidFill>
                          <a:effectLst/>
                          <a:latin typeface="Avenir LT Std 55 Roman" panose="020B0503020203020204" pitchFamily="34" charset="0"/>
                        </a:rPr>
                        <a:t>12</a:t>
                      </a:r>
                      <a:br>
                        <a:rPr lang="en-US" sz="1600" b="1" i="0" u="none" strike="noStrike" dirty="0">
                          <a:solidFill>
                            <a:srgbClr val="000000"/>
                          </a:solidFill>
                          <a:effectLst/>
                          <a:latin typeface="Avenir LT Std 55 Roman" panose="020B0503020203020204" pitchFamily="34" charset="0"/>
                        </a:rPr>
                      </a:br>
                      <a:r>
                        <a:rPr lang="en-US" sz="1600" b="1" i="0" u="none" strike="noStrike" dirty="0">
                          <a:solidFill>
                            <a:srgbClr val="000000"/>
                          </a:solidFill>
                          <a:effectLst/>
                          <a:latin typeface="Avenir LT Std 55 Roman" panose="020B0503020203020204" pitchFamily="34" charset="0"/>
                        </a:rPr>
                        <a:t>(ug/m3)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1" i="0" u="none" strike="noStrike" dirty="0">
                          <a:solidFill>
                            <a:srgbClr val="000000"/>
                          </a:solidFill>
                          <a:effectLst/>
                          <a:latin typeface="Avenir LT Std 55 Roman" panose="020B0503020203020204" pitchFamily="34" charset="0"/>
                        </a:rPr>
                        <a:t>11</a:t>
                      </a:r>
                      <a:br>
                        <a:rPr lang="en-US" sz="1600" b="1" i="0" u="none" strike="noStrike" dirty="0">
                          <a:solidFill>
                            <a:srgbClr val="000000"/>
                          </a:solidFill>
                          <a:effectLst/>
                          <a:latin typeface="Avenir LT Std 55 Roman" panose="020B0503020203020204" pitchFamily="34" charset="0"/>
                        </a:rPr>
                      </a:br>
                      <a:r>
                        <a:rPr lang="en-US" sz="1600" b="1" i="0" u="none" strike="noStrike" dirty="0">
                          <a:solidFill>
                            <a:srgbClr val="000000"/>
                          </a:solidFill>
                          <a:effectLst/>
                          <a:latin typeface="Avenir LT Std 55 Roman" panose="020B0503020203020204" pitchFamily="34" charset="0"/>
                        </a:rPr>
                        <a:t>(ug/m3)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1" i="0" u="none" strike="noStrike" dirty="0">
                          <a:solidFill>
                            <a:srgbClr val="000000"/>
                          </a:solidFill>
                          <a:effectLst/>
                          <a:latin typeface="Avenir LT Std 55 Roman" panose="020B0503020203020204" pitchFamily="34" charset="0"/>
                        </a:rPr>
                        <a:t>10</a:t>
                      </a:r>
                      <a:br>
                        <a:rPr lang="en-US" sz="1600" b="1" i="0" u="none" strike="noStrike" dirty="0">
                          <a:solidFill>
                            <a:srgbClr val="000000"/>
                          </a:solidFill>
                          <a:effectLst/>
                          <a:latin typeface="Avenir LT Std 55 Roman" panose="020B0503020203020204" pitchFamily="34" charset="0"/>
                        </a:rPr>
                      </a:br>
                      <a:r>
                        <a:rPr lang="en-US" sz="1600" b="1" i="0" u="none" strike="noStrike" dirty="0">
                          <a:solidFill>
                            <a:srgbClr val="000000"/>
                          </a:solidFill>
                          <a:effectLst/>
                          <a:latin typeface="Avenir LT Std 55 Roman" panose="020B0503020203020204" pitchFamily="34" charset="0"/>
                        </a:rPr>
                        <a:t>(ug/m3)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1" i="0" u="none" strike="noStrike" dirty="0">
                          <a:solidFill>
                            <a:srgbClr val="000000"/>
                          </a:solidFill>
                          <a:effectLst/>
                          <a:latin typeface="Avenir LT Std 55 Roman" panose="020B0503020203020204" pitchFamily="34" charset="0"/>
                        </a:rPr>
                        <a:t>9</a:t>
                      </a:r>
                      <a:br>
                        <a:rPr lang="en-US" sz="1600" b="1" i="0" u="none" strike="noStrike" dirty="0">
                          <a:solidFill>
                            <a:srgbClr val="000000"/>
                          </a:solidFill>
                          <a:effectLst/>
                          <a:latin typeface="Avenir LT Std 55 Roman" panose="020B0503020203020204" pitchFamily="34" charset="0"/>
                        </a:rPr>
                      </a:br>
                      <a:r>
                        <a:rPr lang="en-US" sz="1600" b="1" i="0" u="none" strike="noStrike" dirty="0">
                          <a:solidFill>
                            <a:srgbClr val="000000"/>
                          </a:solidFill>
                          <a:effectLst/>
                          <a:latin typeface="Avenir LT Std 55 Roman" panose="020B0503020203020204" pitchFamily="34" charset="0"/>
                        </a:rPr>
                        <a:t>(ug/m3)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1" i="0" u="none" strike="noStrike" dirty="0">
                          <a:solidFill>
                            <a:srgbClr val="000000"/>
                          </a:solidFill>
                          <a:effectLst/>
                          <a:latin typeface="Avenir LT Std 55 Roman" panose="020B0503020203020204" pitchFamily="34" charset="0"/>
                        </a:rPr>
                        <a:t>8</a:t>
                      </a:r>
                      <a:br>
                        <a:rPr lang="en-US" sz="1600" b="1" i="0" u="none" strike="noStrike" dirty="0">
                          <a:solidFill>
                            <a:srgbClr val="000000"/>
                          </a:solidFill>
                          <a:effectLst/>
                          <a:latin typeface="Avenir LT Std 55 Roman" panose="020B0503020203020204" pitchFamily="34" charset="0"/>
                        </a:rPr>
                      </a:br>
                      <a:r>
                        <a:rPr lang="en-US" sz="1600" b="1" i="0" u="none" strike="noStrike" dirty="0">
                          <a:solidFill>
                            <a:srgbClr val="000000"/>
                          </a:solidFill>
                          <a:effectLst/>
                          <a:latin typeface="Avenir LT Std 55 Roman" panose="020B0503020203020204" pitchFamily="34" charset="0"/>
                        </a:rPr>
                        <a:t>(ug/m3)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800073901"/>
                  </a:ext>
                </a:extLst>
              </a:tr>
              <a:tr h="264898">
                <a:tc>
                  <a:txBody>
                    <a:bodyPr/>
                    <a:lstStyle/>
                    <a:p>
                      <a:pPr algn="ctr" fontAlgn="b"/>
                      <a:r>
                        <a:rPr lang="en-US" sz="1600" b="0" i="0" u="none" strike="noStrike" dirty="0">
                          <a:solidFill>
                            <a:srgbClr val="000000"/>
                          </a:solidFill>
                          <a:effectLst/>
                          <a:latin typeface="Avenir LT Std 55 Roman" panose="020B0503020203020204" pitchFamily="34" charset="0"/>
                        </a:rPr>
                        <a:t>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a:solidFill>
                            <a:srgbClr val="000000"/>
                          </a:solidFill>
                          <a:effectLst/>
                          <a:latin typeface="Avenir LT Std 55 Roman" panose="020B0503020203020204" pitchFamily="34" charset="0"/>
                        </a:rPr>
                        <a:t>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a:solidFill>
                            <a:srgbClr val="000000"/>
                          </a:solidFill>
                          <a:effectLst/>
                          <a:latin typeface="Avenir LT Std 55 Roman" panose="020B0503020203020204" pitchFamily="34" charset="0"/>
                        </a:rPr>
                        <a:t>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extLst>
                  <a:ext uri="{0D108BD9-81ED-4DB2-BD59-A6C34878D82A}">
                    <a16:rowId xmlns:a16="http://schemas.microsoft.com/office/drawing/2014/main" val="284162848"/>
                  </a:ext>
                </a:extLst>
              </a:tr>
              <a:tr h="264898">
                <a:tc>
                  <a:txBody>
                    <a:bodyPr/>
                    <a:lstStyle/>
                    <a:p>
                      <a:pPr algn="ctr" fontAlgn="b"/>
                      <a:r>
                        <a:rPr lang="en-US" sz="1600" b="0" i="0" u="none" strike="noStrike" dirty="0">
                          <a:solidFill>
                            <a:srgbClr val="000000"/>
                          </a:solidFill>
                          <a:effectLst/>
                          <a:latin typeface="Avenir LT Std 55 Roman" panose="020B0503020203020204" pitchFamily="34" charset="0"/>
                        </a:rPr>
                        <a:t>SJV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SJV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a:solidFill>
                            <a:srgbClr val="000000"/>
                          </a:solidFill>
                          <a:effectLst/>
                          <a:latin typeface="Avenir LT Std 55 Roman" panose="020B0503020203020204" pitchFamily="34" charset="0"/>
                        </a:rPr>
                        <a:t>SJV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a:solidFill>
                            <a:srgbClr val="000000"/>
                          </a:solidFill>
                          <a:effectLst/>
                          <a:latin typeface="Avenir LT Std 55 Roman" panose="020B0503020203020204" pitchFamily="34" charset="0"/>
                        </a:rPr>
                        <a:t>SJV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SJV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extLst>
                  <a:ext uri="{0D108BD9-81ED-4DB2-BD59-A6C34878D82A}">
                    <a16:rowId xmlns:a16="http://schemas.microsoft.com/office/drawing/2014/main" val="3716213966"/>
                  </a:ext>
                </a:extLst>
              </a:tr>
              <a:tr h="264898">
                <a:tc>
                  <a:txBody>
                    <a:bodyPr/>
                    <a:lstStyle/>
                    <a:p>
                      <a:pPr algn="ctr" fontAlgn="b"/>
                      <a:r>
                        <a:rPr lang="en-US" sz="1600" b="0" i="0" u="none" strike="noStrike" dirty="0">
                          <a:solidFill>
                            <a:srgbClr val="000000"/>
                          </a:solidFill>
                          <a:effectLst/>
                          <a:latin typeface="Avenir LT Std 55 Roman" panose="020B0503020203020204" pitchFamily="34" charset="0"/>
                        </a:rPr>
                        <a:t>Portola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Portola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Portola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Portola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D"/>
                    </a:solidFill>
                  </a:tcPr>
                </a:tc>
                <a:tc>
                  <a:txBody>
                    <a:bodyPr/>
                    <a:lstStyle/>
                    <a:p>
                      <a:pPr algn="ctr" fontAlgn="b"/>
                      <a:r>
                        <a:rPr lang="en-US" sz="1600" b="0" i="0" u="none" strike="noStrike" dirty="0">
                          <a:solidFill>
                            <a:schemeClr val="bg1"/>
                          </a:solidFill>
                          <a:effectLst/>
                          <a:latin typeface="Avenir LT Std 55 Roman" panose="020B0503020203020204" pitchFamily="34" charset="0"/>
                        </a:rPr>
                        <a:t>MC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5500"/>
                    </a:solidFill>
                  </a:tcPr>
                </a:tc>
                <a:extLst>
                  <a:ext uri="{0D108BD9-81ED-4DB2-BD59-A6C34878D82A}">
                    <a16:rowId xmlns:a16="http://schemas.microsoft.com/office/drawing/2014/main" val="1117052255"/>
                  </a:ext>
                </a:extLst>
              </a:tr>
              <a:tr h="264898">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venir LT Std 55 Roman" panose="020B0503020203020204" pitchFamily="34" charset="0"/>
                        </a:rPr>
                        <a:t>GBV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99"/>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GBV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99"/>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GBV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99"/>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GBV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99"/>
                    </a:solidFill>
                  </a:tcPr>
                </a:tc>
                <a:extLst>
                  <a:ext uri="{0D108BD9-81ED-4DB2-BD59-A6C34878D82A}">
                    <a16:rowId xmlns:a16="http://schemas.microsoft.com/office/drawing/2014/main" val="2001457184"/>
                  </a:ext>
                </a:extLst>
              </a:tr>
              <a:tr h="264898">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venir LT Std 55 Roman" panose="020B0503020203020204" pitchFamily="34" charset="0"/>
                        </a:rPr>
                        <a:t>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B34"/>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B34"/>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B34"/>
                    </a:solidFill>
                  </a:tcPr>
                </a:tc>
                <a:extLst>
                  <a:ext uri="{0D108BD9-81ED-4DB2-BD59-A6C34878D82A}">
                    <a16:rowId xmlns:a16="http://schemas.microsoft.com/office/drawing/2014/main" val="3074183090"/>
                  </a:ext>
                </a:extLst>
              </a:tr>
              <a:tr h="264898">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venir LT Std 55 Roman" panose="020B0503020203020204" pitchFamily="34" charset="0"/>
                        </a:rPr>
                        <a:t>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8801"/>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8801"/>
                    </a:solidFill>
                  </a:tcPr>
                </a:tc>
                <a:extLst>
                  <a:ext uri="{0D108BD9-81ED-4DB2-BD59-A6C34878D82A}">
                    <a16:rowId xmlns:a16="http://schemas.microsoft.com/office/drawing/2014/main" val="2415924969"/>
                  </a:ext>
                </a:extLst>
              </a:tr>
              <a:tr h="264898">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Avenir LT Std 55 Roman" panose="020B0503020203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Avenir LT Std 55 Roman" panose="020B0503020203020204" pitchFamily="34" charset="0"/>
                        </a:rPr>
                        <a:t>SFB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8801"/>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SFB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8801"/>
                    </a:solidFill>
                  </a:tcPr>
                </a:tc>
                <a:extLst>
                  <a:ext uri="{0D108BD9-81ED-4DB2-BD59-A6C34878D82A}">
                    <a16:rowId xmlns:a16="http://schemas.microsoft.com/office/drawing/2014/main" val="2431548459"/>
                  </a:ext>
                </a:extLst>
              </a:tr>
              <a:tr h="264898">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000000"/>
                          </a:solidFill>
                          <a:effectLst/>
                          <a:latin typeface="Avenir LT Std 55 Roman" panose="020B0503020203020204" pitchFamily="34" charset="0"/>
                        </a:rPr>
                        <a:t>SV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8801"/>
                    </a:solidFill>
                  </a:tcPr>
                </a:tc>
                <a:tc>
                  <a:txBody>
                    <a:bodyPr/>
                    <a:lstStyle/>
                    <a:p>
                      <a:pPr algn="ctr" fontAlgn="b"/>
                      <a:r>
                        <a:rPr lang="en-US" sz="1600" b="0" i="0" u="none" strike="noStrike" dirty="0">
                          <a:solidFill>
                            <a:srgbClr val="000000"/>
                          </a:solidFill>
                          <a:effectLst/>
                          <a:latin typeface="Avenir LT Std 55 Roman" panose="020B0503020203020204" pitchFamily="34" charset="0"/>
                        </a:rPr>
                        <a:t>SV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8801"/>
                    </a:solidFill>
                  </a:tcPr>
                </a:tc>
                <a:extLst>
                  <a:ext uri="{0D108BD9-81ED-4DB2-BD59-A6C34878D82A}">
                    <a16:rowId xmlns:a16="http://schemas.microsoft.com/office/drawing/2014/main" val="2681875314"/>
                  </a:ext>
                </a:extLst>
              </a:tr>
              <a:tr h="264898">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chemeClr val="bg1"/>
                          </a:solidFill>
                          <a:effectLst/>
                          <a:latin typeface="Avenir LT Std 55 Roman" panose="020B0503020203020204" pitchFamily="34" charset="0"/>
                        </a:rPr>
                        <a:t>MD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5500"/>
                    </a:solidFill>
                  </a:tcPr>
                </a:tc>
                <a:extLst>
                  <a:ext uri="{0D108BD9-81ED-4DB2-BD59-A6C34878D82A}">
                    <a16:rowId xmlns:a16="http://schemas.microsoft.com/office/drawing/2014/main" val="3800187020"/>
                  </a:ext>
                </a:extLst>
              </a:tr>
              <a:tr h="264898">
                <a:tc>
                  <a:txBody>
                    <a:bodyPr/>
                    <a:lstStyle/>
                    <a:p>
                      <a:pPr algn="ctr" fontAlgn="b"/>
                      <a:endParaRPr lang="en-US" sz="1600" b="0" i="0" u="none" strike="noStrike" dirty="0">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a:noFill/>
                    </a:lnR>
                    <a:lnT>
                      <a:noFill/>
                    </a:lnT>
                    <a:lnB>
                      <a:noFill/>
                    </a:lnB>
                  </a:tcPr>
                </a:tc>
                <a:tc>
                  <a:txBody>
                    <a:bodyPr/>
                    <a:lstStyle/>
                    <a:p>
                      <a:pPr algn="ctr" fontAlgn="b"/>
                      <a:endParaRPr lang="en-US" sz="1600" b="0" i="0" u="none" strike="noStrike">
                        <a:solidFill>
                          <a:srgbClr val="000000"/>
                        </a:solidFill>
                        <a:effectLst/>
                        <a:latin typeface="Avenir LT Std 55 Roman" panose="020B0503020203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chemeClr val="bg1"/>
                          </a:solidFill>
                          <a:effectLst/>
                          <a:latin typeface="Avenir LT Std 55 Roman" panose="020B0503020203020204" pitchFamily="34" charset="0"/>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5500"/>
                    </a:solidFill>
                  </a:tcPr>
                </a:tc>
                <a:extLst>
                  <a:ext uri="{0D108BD9-81ED-4DB2-BD59-A6C34878D82A}">
                    <a16:rowId xmlns:a16="http://schemas.microsoft.com/office/drawing/2014/main" val="2443684432"/>
                  </a:ext>
                </a:extLst>
              </a:tr>
            </a:tbl>
          </a:graphicData>
        </a:graphic>
      </p:graphicFrame>
    </p:spTree>
    <p:extLst>
      <p:ext uri="{BB962C8B-B14F-4D97-AF65-F5344CB8AC3E}">
        <p14:creationId xmlns:p14="http://schemas.microsoft.com/office/powerpoint/2010/main" val="156359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C6D7-9A84-A502-A3F0-63C562364AA8}"/>
              </a:ext>
            </a:extLst>
          </p:cNvPr>
          <p:cNvSpPr>
            <a:spLocks noGrp="1"/>
          </p:cNvSpPr>
          <p:nvPr>
            <p:ph type="title"/>
          </p:nvPr>
        </p:nvSpPr>
        <p:spPr/>
        <p:txBody>
          <a:bodyPr>
            <a:normAutofit fontScale="90000"/>
          </a:bodyPr>
          <a:lstStyle/>
          <a:p>
            <a:r>
              <a:rPr lang="en-US" dirty="0"/>
              <a:t>Levoglucosan Levels Across the State</a:t>
            </a:r>
          </a:p>
        </p:txBody>
      </p:sp>
      <p:sp>
        <p:nvSpPr>
          <p:cNvPr id="4" name="Slide Number Placeholder 3">
            <a:extLst>
              <a:ext uri="{FF2B5EF4-FFF2-40B4-BE49-F238E27FC236}">
                <a16:creationId xmlns:a16="http://schemas.microsoft.com/office/drawing/2014/main" id="{C546F8DB-A310-3B2D-8803-DB036160E9B6}"/>
              </a:ext>
            </a:extLst>
          </p:cNvPr>
          <p:cNvSpPr>
            <a:spLocks noGrp="1"/>
          </p:cNvSpPr>
          <p:nvPr>
            <p:ph type="sldNum" sz="quarter" idx="12"/>
          </p:nvPr>
        </p:nvSpPr>
        <p:spPr/>
        <p:txBody>
          <a:bodyPr/>
          <a:lstStyle/>
          <a:p>
            <a:pPr>
              <a:defRPr/>
            </a:pPr>
            <a:fld id="{B3DBA5BC-B5F7-42E9-98B5-1E99BEB56AC9}" type="slidenum">
              <a:rPr lang="en-US" altLang="en-US" smtClean="0"/>
              <a:pPr>
                <a:defRPr/>
              </a:pPr>
              <a:t>15</a:t>
            </a:fld>
            <a:endParaRPr lang="en-US" altLang="en-US"/>
          </a:p>
        </p:txBody>
      </p:sp>
      <p:graphicFrame>
        <p:nvGraphicFramePr>
          <p:cNvPr id="5" name="Content Placeholder 4">
            <a:extLst>
              <a:ext uri="{FF2B5EF4-FFF2-40B4-BE49-F238E27FC236}">
                <a16:creationId xmlns:a16="http://schemas.microsoft.com/office/drawing/2014/main" id="{E6D8801E-6C0D-4A34-89AD-E03D4884CD5E}"/>
              </a:ext>
            </a:extLst>
          </p:cNvPr>
          <p:cNvGraphicFramePr>
            <a:graphicFrameLocks noGrp="1"/>
          </p:cNvGraphicFramePr>
          <p:nvPr>
            <p:ph idx="1"/>
            <p:extLst>
              <p:ext uri="{D42A27DB-BD31-4B8C-83A1-F6EECF244321}">
                <p14:modId xmlns:p14="http://schemas.microsoft.com/office/powerpoint/2010/main" val="3725533287"/>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163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461D-C0C1-AD94-884C-AFBD92F7A6AB}"/>
              </a:ext>
            </a:extLst>
          </p:cNvPr>
          <p:cNvSpPr>
            <a:spLocks noGrp="1"/>
          </p:cNvSpPr>
          <p:nvPr>
            <p:ph type="title"/>
          </p:nvPr>
        </p:nvSpPr>
        <p:spPr/>
        <p:txBody>
          <a:bodyPr>
            <a:normAutofit fontScale="90000"/>
          </a:bodyPr>
          <a:lstStyle/>
          <a:p>
            <a:r>
              <a:rPr lang="en-US" dirty="0"/>
              <a:t>2019-2021 Winter Average Composition</a:t>
            </a:r>
          </a:p>
        </p:txBody>
      </p:sp>
      <p:sp>
        <p:nvSpPr>
          <p:cNvPr id="4" name="Slide Number Placeholder 3">
            <a:extLst>
              <a:ext uri="{FF2B5EF4-FFF2-40B4-BE49-F238E27FC236}">
                <a16:creationId xmlns:a16="http://schemas.microsoft.com/office/drawing/2014/main" id="{2FF45F4B-E01D-88F2-2EF8-E590FC335FCA}"/>
              </a:ext>
            </a:extLst>
          </p:cNvPr>
          <p:cNvSpPr>
            <a:spLocks noGrp="1"/>
          </p:cNvSpPr>
          <p:nvPr>
            <p:ph type="sldNum" sz="quarter" idx="12"/>
          </p:nvPr>
        </p:nvSpPr>
        <p:spPr/>
        <p:txBody>
          <a:bodyPr/>
          <a:lstStyle/>
          <a:p>
            <a:pPr>
              <a:defRPr/>
            </a:pPr>
            <a:fld id="{B3DBA5BC-B5F7-42E9-98B5-1E99BEB56AC9}" type="slidenum">
              <a:rPr lang="en-US" altLang="en-US" smtClean="0"/>
              <a:pPr>
                <a:defRPr/>
              </a:pPr>
              <a:t>16</a:t>
            </a:fld>
            <a:endParaRPr lang="en-US" altLang="en-US"/>
          </a:p>
        </p:txBody>
      </p:sp>
      <p:graphicFrame>
        <p:nvGraphicFramePr>
          <p:cNvPr id="5" name="Content Placeholder 4">
            <a:extLst>
              <a:ext uri="{FF2B5EF4-FFF2-40B4-BE49-F238E27FC236}">
                <a16:creationId xmlns:a16="http://schemas.microsoft.com/office/drawing/2014/main" id="{C60E1747-10B9-418A-AA7F-454331FFB1C7}"/>
              </a:ext>
            </a:extLst>
          </p:cNvPr>
          <p:cNvGraphicFramePr>
            <a:graphicFrameLocks noGrp="1"/>
          </p:cNvGraphicFramePr>
          <p:nvPr>
            <p:ph idx="1"/>
            <p:extLst>
              <p:ext uri="{D42A27DB-BD31-4B8C-83A1-F6EECF244321}">
                <p14:modId xmlns:p14="http://schemas.microsoft.com/office/powerpoint/2010/main" val="2487220106"/>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103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50DB-654A-2E66-5A16-D7C67279CC39}"/>
              </a:ext>
            </a:extLst>
          </p:cNvPr>
          <p:cNvSpPr>
            <a:spLocks noGrp="1"/>
          </p:cNvSpPr>
          <p:nvPr>
            <p:ph type="title"/>
          </p:nvPr>
        </p:nvSpPr>
        <p:spPr/>
        <p:txBody>
          <a:bodyPr/>
          <a:lstStyle/>
          <a:p>
            <a:r>
              <a:rPr lang="en-US" dirty="0"/>
              <a:t>Wintertime Percent Composition</a:t>
            </a:r>
          </a:p>
        </p:txBody>
      </p:sp>
      <p:sp>
        <p:nvSpPr>
          <p:cNvPr id="4" name="Slide Number Placeholder 3">
            <a:extLst>
              <a:ext uri="{FF2B5EF4-FFF2-40B4-BE49-F238E27FC236}">
                <a16:creationId xmlns:a16="http://schemas.microsoft.com/office/drawing/2014/main" id="{4A335FE4-A6CD-4BED-5949-ADC928BDC87E}"/>
              </a:ext>
            </a:extLst>
          </p:cNvPr>
          <p:cNvSpPr>
            <a:spLocks noGrp="1"/>
          </p:cNvSpPr>
          <p:nvPr>
            <p:ph type="sldNum" sz="quarter" idx="12"/>
          </p:nvPr>
        </p:nvSpPr>
        <p:spPr/>
        <p:txBody>
          <a:bodyPr/>
          <a:lstStyle/>
          <a:p>
            <a:pPr>
              <a:defRPr/>
            </a:pPr>
            <a:fld id="{B3DBA5BC-B5F7-42E9-98B5-1E99BEB56AC9}" type="slidenum">
              <a:rPr lang="en-US" altLang="en-US" smtClean="0"/>
              <a:pPr>
                <a:defRPr/>
              </a:pPr>
              <a:t>17</a:t>
            </a:fld>
            <a:endParaRPr lang="en-US" altLang="en-US"/>
          </a:p>
        </p:txBody>
      </p:sp>
      <p:graphicFrame>
        <p:nvGraphicFramePr>
          <p:cNvPr id="8" name="Chart 7">
            <a:extLst>
              <a:ext uri="{FF2B5EF4-FFF2-40B4-BE49-F238E27FC236}">
                <a16:creationId xmlns:a16="http://schemas.microsoft.com/office/drawing/2014/main" id="{0236E329-1BF1-4372-80CA-6801DBB3F17D}"/>
              </a:ext>
            </a:extLst>
          </p:cNvPr>
          <p:cNvGraphicFramePr>
            <a:graphicFrameLocks/>
          </p:cNvGraphicFramePr>
          <p:nvPr>
            <p:extLst>
              <p:ext uri="{D42A27DB-BD31-4B8C-83A1-F6EECF244321}">
                <p14:modId xmlns:p14="http://schemas.microsoft.com/office/powerpoint/2010/main" val="946542243"/>
              </p:ext>
            </p:extLst>
          </p:nvPr>
        </p:nvGraphicFramePr>
        <p:xfrm>
          <a:off x="352698" y="2072640"/>
          <a:ext cx="2712720" cy="28158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7492A9D6-EDEB-4D61-AFA5-9E372B7B39C5}"/>
              </a:ext>
            </a:extLst>
          </p:cNvPr>
          <p:cNvGraphicFramePr>
            <a:graphicFrameLocks/>
          </p:cNvGraphicFramePr>
          <p:nvPr>
            <p:extLst>
              <p:ext uri="{D42A27DB-BD31-4B8C-83A1-F6EECF244321}">
                <p14:modId xmlns:p14="http://schemas.microsoft.com/office/powerpoint/2010/main" val="2680003210"/>
              </p:ext>
            </p:extLst>
          </p:nvPr>
        </p:nvGraphicFramePr>
        <p:xfrm>
          <a:off x="3065418" y="2072639"/>
          <a:ext cx="2831919" cy="2815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DB189AF-A0E7-4F4B-A8F2-4394EE48EBAA}"/>
              </a:ext>
            </a:extLst>
          </p:cNvPr>
          <p:cNvGraphicFramePr>
            <a:graphicFrameLocks/>
          </p:cNvGraphicFramePr>
          <p:nvPr>
            <p:extLst>
              <p:ext uri="{D42A27DB-BD31-4B8C-83A1-F6EECF244321}">
                <p14:modId xmlns:p14="http://schemas.microsoft.com/office/powerpoint/2010/main" val="461142640"/>
              </p:ext>
            </p:extLst>
          </p:nvPr>
        </p:nvGraphicFramePr>
        <p:xfrm>
          <a:off x="5897337" y="2072638"/>
          <a:ext cx="2868387" cy="2815885"/>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F163B566-AE54-A31E-001D-1A8E00D61B38}"/>
              </a:ext>
            </a:extLst>
          </p:cNvPr>
          <p:cNvPicPr>
            <a:picLocks noChangeAspect="1"/>
          </p:cNvPicPr>
          <p:nvPr/>
        </p:nvPicPr>
        <p:blipFill>
          <a:blip r:embed="rId5"/>
          <a:stretch>
            <a:fillRect/>
          </a:stretch>
        </p:blipFill>
        <p:spPr>
          <a:xfrm>
            <a:off x="2128543" y="5091578"/>
            <a:ext cx="5029902" cy="1133633"/>
          </a:xfrm>
          <a:prstGeom prst="rect">
            <a:avLst/>
          </a:prstGeom>
        </p:spPr>
      </p:pic>
    </p:spTree>
    <p:extLst>
      <p:ext uri="{BB962C8B-B14F-4D97-AF65-F5344CB8AC3E}">
        <p14:creationId xmlns:p14="http://schemas.microsoft.com/office/powerpoint/2010/main" val="424903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E213A-356F-1882-B374-CEC2F0296971}"/>
              </a:ext>
            </a:extLst>
          </p:cNvPr>
          <p:cNvSpPr>
            <a:spLocks noGrp="1"/>
          </p:cNvSpPr>
          <p:nvPr>
            <p:ph type="title"/>
          </p:nvPr>
        </p:nvSpPr>
        <p:spPr/>
        <p:txBody>
          <a:bodyPr/>
          <a:lstStyle/>
          <a:p>
            <a:r>
              <a:rPr lang="en-US" dirty="0"/>
              <a:t>Home heating</a:t>
            </a:r>
          </a:p>
        </p:txBody>
      </p:sp>
      <p:sp>
        <p:nvSpPr>
          <p:cNvPr id="3" name="Text Placeholder 2">
            <a:extLst>
              <a:ext uri="{FF2B5EF4-FFF2-40B4-BE49-F238E27FC236}">
                <a16:creationId xmlns:a16="http://schemas.microsoft.com/office/drawing/2014/main" id="{DB0D712B-0C48-0459-8FBF-638859C17E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686646-FFBF-8780-3D57-6ED86411B905}"/>
              </a:ext>
            </a:extLst>
          </p:cNvPr>
          <p:cNvSpPr>
            <a:spLocks noGrp="1"/>
          </p:cNvSpPr>
          <p:nvPr>
            <p:ph type="sldNum" sz="quarter" idx="12"/>
          </p:nvPr>
        </p:nvSpPr>
        <p:spPr/>
        <p:txBody>
          <a:bodyPr/>
          <a:lstStyle/>
          <a:p>
            <a:pPr>
              <a:defRPr/>
            </a:pPr>
            <a:fld id="{C0EB2D29-3A1A-444E-AD82-4F9A6DFEC037}" type="slidenum">
              <a:rPr lang="en-US" altLang="en-US" smtClean="0"/>
              <a:pPr>
                <a:defRPr/>
              </a:pPr>
              <a:t>18</a:t>
            </a:fld>
            <a:endParaRPr lang="en-US" altLang="en-US"/>
          </a:p>
        </p:txBody>
      </p:sp>
    </p:spTree>
    <p:extLst>
      <p:ext uri="{BB962C8B-B14F-4D97-AF65-F5344CB8AC3E}">
        <p14:creationId xmlns:p14="http://schemas.microsoft.com/office/powerpoint/2010/main" val="103329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A5B7-A9E6-D945-78B2-A94E7C0B281E}"/>
              </a:ext>
            </a:extLst>
          </p:cNvPr>
          <p:cNvSpPr>
            <a:spLocks noGrp="1"/>
          </p:cNvSpPr>
          <p:nvPr>
            <p:ph type="title"/>
          </p:nvPr>
        </p:nvSpPr>
        <p:spPr/>
        <p:txBody>
          <a:bodyPr/>
          <a:lstStyle/>
          <a:p>
            <a:r>
              <a:rPr lang="en-US" dirty="0"/>
              <a:t>Future of Home Heating</a:t>
            </a:r>
          </a:p>
        </p:txBody>
      </p:sp>
      <p:sp>
        <p:nvSpPr>
          <p:cNvPr id="3" name="Content Placeholder 2">
            <a:extLst>
              <a:ext uri="{FF2B5EF4-FFF2-40B4-BE49-F238E27FC236}">
                <a16:creationId xmlns:a16="http://schemas.microsoft.com/office/drawing/2014/main" id="{0C04AC99-FC12-F51D-9890-EA9C99500D57}"/>
              </a:ext>
            </a:extLst>
          </p:cNvPr>
          <p:cNvSpPr>
            <a:spLocks noGrp="1"/>
          </p:cNvSpPr>
          <p:nvPr>
            <p:ph idx="1"/>
          </p:nvPr>
        </p:nvSpPr>
        <p:spPr/>
        <p:txBody>
          <a:bodyPr/>
          <a:lstStyle/>
          <a:p>
            <a:r>
              <a:rPr lang="en-US" dirty="0"/>
              <a:t>Ultimate goal - t</a:t>
            </a:r>
            <a:r>
              <a:rPr lang="en-US" sz="2400" dirty="0"/>
              <a:t>ransition to low-carbon fuels</a:t>
            </a:r>
          </a:p>
          <a:p>
            <a:r>
              <a:rPr lang="en-US" dirty="0"/>
              <a:t>Interim goal - reduce emissions from wood heating through change-out programs</a:t>
            </a:r>
          </a:p>
          <a:p>
            <a:pPr lvl="1"/>
            <a:r>
              <a:rPr lang="en-US" dirty="0"/>
              <a:t>Statewide - California Climate Investment Woodsmoke Reduction Program</a:t>
            </a:r>
          </a:p>
          <a:p>
            <a:pPr lvl="1"/>
            <a:r>
              <a:rPr lang="en-US" dirty="0"/>
              <a:t>Local - Funded locally or with U.S. EPA Targeted Airshed Grant funds</a:t>
            </a:r>
          </a:p>
          <a:p>
            <a:pPr lvl="1"/>
            <a:r>
              <a:rPr lang="en-US" dirty="0"/>
              <a:t>Need U.S. EPA cooperation and support to ensure certified devices reduce emissions</a:t>
            </a:r>
          </a:p>
        </p:txBody>
      </p:sp>
      <p:sp>
        <p:nvSpPr>
          <p:cNvPr id="4" name="Slide Number Placeholder 3">
            <a:extLst>
              <a:ext uri="{FF2B5EF4-FFF2-40B4-BE49-F238E27FC236}">
                <a16:creationId xmlns:a16="http://schemas.microsoft.com/office/drawing/2014/main" id="{D41AB831-097B-D509-B8E1-3405014F190A}"/>
              </a:ext>
            </a:extLst>
          </p:cNvPr>
          <p:cNvSpPr>
            <a:spLocks noGrp="1"/>
          </p:cNvSpPr>
          <p:nvPr>
            <p:ph type="sldNum" sz="quarter" idx="12"/>
          </p:nvPr>
        </p:nvSpPr>
        <p:spPr/>
        <p:txBody>
          <a:bodyPr/>
          <a:lstStyle/>
          <a:p>
            <a:pPr>
              <a:defRPr/>
            </a:pPr>
            <a:fld id="{B3DBA5BC-B5F7-42E9-98B5-1E99BEB56AC9}" type="slidenum">
              <a:rPr lang="en-US" altLang="en-US" smtClean="0"/>
              <a:pPr>
                <a:defRPr/>
              </a:pPr>
              <a:t>19</a:t>
            </a:fld>
            <a:endParaRPr lang="en-US" altLang="en-US"/>
          </a:p>
        </p:txBody>
      </p:sp>
    </p:spTree>
    <p:extLst>
      <p:ext uri="{BB962C8B-B14F-4D97-AF65-F5344CB8AC3E}">
        <p14:creationId xmlns:p14="http://schemas.microsoft.com/office/powerpoint/2010/main" val="340347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p:txBody>
          <a:bodyPr/>
          <a:lstStyle/>
          <a:p>
            <a:r>
              <a:rPr lang="en-US" sz="3600" dirty="0"/>
              <a:t>PM2.5 Monitoring Requirements</a:t>
            </a:r>
          </a:p>
          <a:p>
            <a:r>
              <a:rPr lang="en-US" sz="3600" dirty="0"/>
              <a:t>Portola PM2.5 Case Study</a:t>
            </a:r>
          </a:p>
          <a:p>
            <a:r>
              <a:rPr lang="en-US" sz="3600" dirty="0"/>
              <a:t>Impact of Proposed PM2.5 NAAQS in California</a:t>
            </a:r>
          </a:p>
          <a:p>
            <a:r>
              <a:rPr lang="en-US" sz="3600" dirty="0"/>
              <a:t>Home Heating</a:t>
            </a:r>
          </a:p>
        </p:txBody>
      </p:sp>
      <p:sp>
        <p:nvSpPr>
          <p:cNvPr id="4" name="Slide Number Placeholder 3"/>
          <p:cNvSpPr>
            <a:spLocks noGrp="1"/>
          </p:cNvSpPr>
          <p:nvPr>
            <p:ph type="sldNum" sz="quarter" idx="12"/>
          </p:nvPr>
        </p:nvSpPr>
        <p:spPr/>
        <p:txBody>
          <a:bodyPr/>
          <a:lstStyle/>
          <a:p>
            <a:pPr>
              <a:defRPr/>
            </a:pPr>
            <a:fld id="{B3DBA5BC-B5F7-42E9-98B5-1E99BEB56AC9}" type="slidenum">
              <a:rPr lang="en-US" altLang="en-US" smtClean="0"/>
              <a:pPr>
                <a:defRPr/>
              </a:pPr>
              <a:t>2</a:t>
            </a:fld>
            <a:endParaRPr lang="en-US" altLang="en-US"/>
          </a:p>
        </p:txBody>
      </p:sp>
    </p:spTree>
    <p:extLst>
      <p:ext uri="{BB962C8B-B14F-4D97-AF65-F5344CB8AC3E}">
        <p14:creationId xmlns:p14="http://schemas.microsoft.com/office/powerpoint/2010/main" val="845370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4BBAF-BB67-A180-8AEC-CCECBB0F4791}"/>
              </a:ext>
            </a:extLst>
          </p:cNvPr>
          <p:cNvSpPr>
            <a:spLocks noGrp="1"/>
          </p:cNvSpPr>
          <p:nvPr>
            <p:ph type="title"/>
          </p:nvPr>
        </p:nvSpPr>
        <p:spPr/>
        <p:txBody>
          <a:bodyPr/>
          <a:lstStyle/>
          <a:p>
            <a:r>
              <a:rPr lang="en-US" dirty="0"/>
              <a:t>Woodsmoke Reduction Program</a:t>
            </a:r>
          </a:p>
        </p:txBody>
      </p:sp>
      <p:sp>
        <p:nvSpPr>
          <p:cNvPr id="6" name="Content Placeholder 5">
            <a:extLst>
              <a:ext uri="{FF2B5EF4-FFF2-40B4-BE49-F238E27FC236}">
                <a16:creationId xmlns:a16="http://schemas.microsoft.com/office/drawing/2014/main" id="{E24A3CB5-4285-EB5A-406A-135139F96F49}"/>
              </a:ext>
            </a:extLst>
          </p:cNvPr>
          <p:cNvSpPr>
            <a:spLocks noGrp="1"/>
          </p:cNvSpPr>
          <p:nvPr>
            <p:ph sz="half" idx="1"/>
          </p:nvPr>
        </p:nvSpPr>
        <p:spPr>
          <a:xfrm>
            <a:off x="457200" y="1673352"/>
            <a:ext cx="4602480" cy="4718304"/>
          </a:xfrm>
        </p:spPr>
        <p:txBody>
          <a:bodyPr/>
          <a:lstStyle/>
          <a:p>
            <a:r>
              <a:rPr lang="en-US" dirty="0"/>
              <a:t>$18 M allocated</a:t>
            </a:r>
          </a:p>
          <a:p>
            <a:r>
              <a:rPr lang="en-US" dirty="0"/>
              <a:t>$7.8 M implemented</a:t>
            </a:r>
          </a:p>
          <a:p>
            <a:r>
              <a:rPr lang="en-US" dirty="0"/>
              <a:t>$6.2 M benefiting priority populations</a:t>
            </a:r>
          </a:p>
          <a:p>
            <a:r>
              <a:rPr lang="en-US" dirty="0"/>
              <a:t>2,260 stoves changed-out</a:t>
            </a:r>
          </a:p>
        </p:txBody>
      </p:sp>
      <p:pic>
        <p:nvPicPr>
          <p:cNvPr id="8" name="Content Placeholder 7">
            <a:extLst>
              <a:ext uri="{FF2B5EF4-FFF2-40B4-BE49-F238E27FC236}">
                <a16:creationId xmlns:a16="http://schemas.microsoft.com/office/drawing/2014/main" id="{64A10D97-8C0D-7790-9FBA-970B50D853FC}"/>
              </a:ext>
            </a:extLst>
          </p:cNvPr>
          <p:cNvPicPr>
            <a:picLocks noGrp="1" noChangeAspect="1"/>
          </p:cNvPicPr>
          <p:nvPr>
            <p:ph sz="half" idx="2"/>
          </p:nvPr>
        </p:nvPicPr>
        <p:blipFill>
          <a:blip r:embed="rId3"/>
          <a:stretch>
            <a:fillRect/>
          </a:stretch>
        </p:blipFill>
        <p:spPr>
          <a:xfrm>
            <a:off x="5465069" y="1985669"/>
            <a:ext cx="2824986" cy="3656421"/>
          </a:xfrm>
          <a:prstGeom prst="rect">
            <a:avLst/>
          </a:prstGeom>
        </p:spPr>
      </p:pic>
      <p:sp>
        <p:nvSpPr>
          <p:cNvPr id="4" name="Slide Number Placeholder 3">
            <a:extLst>
              <a:ext uri="{FF2B5EF4-FFF2-40B4-BE49-F238E27FC236}">
                <a16:creationId xmlns:a16="http://schemas.microsoft.com/office/drawing/2014/main" id="{8C398A68-FDDA-50E5-5ECB-8C2F3B515BF2}"/>
              </a:ext>
            </a:extLst>
          </p:cNvPr>
          <p:cNvSpPr>
            <a:spLocks noGrp="1"/>
          </p:cNvSpPr>
          <p:nvPr>
            <p:ph type="sldNum" sz="quarter" idx="12"/>
          </p:nvPr>
        </p:nvSpPr>
        <p:spPr/>
        <p:txBody>
          <a:bodyPr/>
          <a:lstStyle/>
          <a:p>
            <a:pPr>
              <a:defRPr/>
            </a:pPr>
            <a:fld id="{B3DBA5BC-B5F7-42E9-98B5-1E99BEB56AC9}" type="slidenum">
              <a:rPr lang="en-US" altLang="en-US" smtClean="0"/>
              <a:pPr>
                <a:defRPr/>
              </a:pPr>
              <a:t>20</a:t>
            </a:fld>
            <a:endParaRPr lang="en-US" altLang="en-US"/>
          </a:p>
        </p:txBody>
      </p:sp>
      <p:pic>
        <p:nvPicPr>
          <p:cNvPr id="9" name="Picture 8">
            <a:extLst>
              <a:ext uri="{FF2B5EF4-FFF2-40B4-BE49-F238E27FC236}">
                <a16:creationId xmlns:a16="http://schemas.microsoft.com/office/drawing/2014/main" id="{F8AE9745-73BA-BF62-8ED9-4FB71B0B286C}"/>
              </a:ext>
            </a:extLst>
          </p:cNvPr>
          <p:cNvPicPr>
            <a:picLocks noChangeAspect="1"/>
          </p:cNvPicPr>
          <p:nvPr/>
        </p:nvPicPr>
        <p:blipFill>
          <a:blip r:embed="rId4"/>
          <a:stretch>
            <a:fillRect/>
          </a:stretch>
        </p:blipFill>
        <p:spPr>
          <a:xfrm>
            <a:off x="346133" y="4837860"/>
            <a:ext cx="1734463" cy="1377816"/>
          </a:xfrm>
          <a:prstGeom prst="rect">
            <a:avLst/>
          </a:prstGeom>
        </p:spPr>
      </p:pic>
    </p:spTree>
    <p:extLst>
      <p:ext uri="{BB962C8B-B14F-4D97-AF65-F5344CB8AC3E}">
        <p14:creationId xmlns:p14="http://schemas.microsoft.com/office/powerpoint/2010/main" val="152911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PM2.5 monitoring in low population areas impacted by wood smoke is not required</a:t>
            </a:r>
          </a:p>
          <a:p>
            <a:r>
              <a:rPr lang="en-US" dirty="0"/>
              <a:t>Annual PM2.5 levels in wood-burning communities may be higher than in large metropolitan areas</a:t>
            </a:r>
          </a:p>
          <a:p>
            <a:r>
              <a:rPr lang="en-US" dirty="0"/>
              <a:t>Wood smoke contributes to PM2.5 nonattainment areas across California and in some areas it’s a sole contributor</a:t>
            </a:r>
          </a:p>
          <a:p>
            <a:r>
              <a:rPr lang="en-US" dirty="0"/>
              <a:t>Deficiencies in the current U.S. EPA certification program delayed PM2.5 attainment</a:t>
            </a:r>
          </a:p>
          <a:p>
            <a:r>
              <a:rPr lang="en-US" dirty="0"/>
              <a:t>Robust certification program will be essential for reaching attainment in wood smoke </a:t>
            </a:r>
            <a:r>
              <a:rPr lang="en-US"/>
              <a:t>dominated areas </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B3DBA5BC-B5F7-42E9-98B5-1E99BEB56AC9}" type="slidenum">
              <a:rPr lang="en-US" altLang="en-US" smtClean="0"/>
              <a:pPr>
                <a:defRPr/>
              </a:pPr>
              <a:t>21</a:t>
            </a:fld>
            <a:endParaRPr lang="en-US" altLang="en-US"/>
          </a:p>
        </p:txBody>
      </p:sp>
    </p:spTree>
    <p:extLst>
      <p:ext uri="{BB962C8B-B14F-4D97-AF65-F5344CB8AC3E}">
        <p14:creationId xmlns:p14="http://schemas.microsoft.com/office/powerpoint/2010/main" val="344786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0003-E9AF-83CD-8CEA-1754D9D61880}"/>
              </a:ext>
            </a:extLst>
          </p:cNvPr>
          <p:cNvSpPr>
            <a:spLocks noGrp="1"/>
          </p:cNvSpPr>
          <p:nvPr>
            <p:ph type="title"/>
          </p:nvPr>
        </p:nvSpPr>
        <p:spPr/>
        <p:txBody>
          <a:bodyPr>
            <a:normAutofit/>
          </a:bodyPr>
          <a:lstStyle/>
          <a:p>
            <a:r>
              <a:rPr lang="en-US" dirty="0"/>
              <a:t>PM2.5 Monitoring Requirements</a:t>
            </a:r>
          </a:p>
        </p:txBody>
      </p:sp>
      <p:sp>
        <p:nvSpPr>
          <p:cNvPr id="3" name="Content Placeholder 2">
            <a:extLst>
              <a:ext uri="{FF2B5EF4-FFF2-40B4-BE49-F238E27FC236}">
                <a16:creationId xmlns:a16="http://schemas.microsoft.com/office/drawing/2014/main" id="{0F21AEB0-507A-82A9-5D07-8A8C8DDA3897}"/>
              </a:ext>
            </a:extLst>
          </p:cNvPr>
          <p:cNvSpPr>
            <a:spLocks noGrp="1"/>
          </p:cNvSpPr>
          <p:nvPr>
            <p:ph idx="1"/>
          </p:nvPr>
        </p:nvSpPr>
        <p:spPr/>
        <p:txBody>
          <a:bodyPr/>
          <a:lstStyle/>
          <a:p>
            <a:r>
              <a:rPr lang="en-US" dirty="0"/>
              <a:t>Number of required monitors depends on population and PM2.5 levels</a:t>
            </a:r>
            <a:br>
              <a:rPr lang="en-US" dirty="0"/>
            </a:br>
            <a:br>
              <a:rPr lang="en-US" dirty="0"/>
            </a:br>
            <a:br>
              <a:rPr lang="en-US" dirty="0"/>
            </a:br>
            <a:br>
              <a:rPr lang="en-US" dirty="0"/>
            </a:br>
            <a:br>
              <a:rPr lang="en-US" dirty="0"/>
            </a:br>
            <a:endParaRPr lang="en-US" dirty="0"/>
          </a:p>
          <a:p>
            <a:r>
              <a:rPr lang="en-US" dirty="0"/>
              <a:t>PM2.5 monitors are not required in low-population areas</a:t>
            </a:r>
          </a:p>
          <a:p>
            <a:r>
              <a:rPr lang="en-US" dirty="0"/>
              <a:t>Many communities with wood smoke problem may not have regulatory PM2.5 monitors</a:t>
            </a:r>
          </a:p>
          <a:p>
            <a:endParaRPr lang="en-US" dirty="0"/>
          </a:p>
          <a:p>
            <a:endParaRPr lang="en-US" dirty="0"/>
          </a:p>
        </p:txBody>
      </p:sp>
      <p:sp>
        <p:nvSpPr>
          <p:cNvPr id="4" name="Slide Number Placeholder 3">
            <a:extLst>
              <a:ext uri="{FF2B5EF4-FFF2-40B4-BE49-F238E27FC236}">
                <a16:creationId xmlns:a16="http://schemas.microsoft.com/office/drawing/2014/main" id="{2182DB0D-EEF2-9BE0-9852-BE6D87BBC268}"/>
              </a:ext>
            </a:extLst>
          </p:cNvPr>
          <p:cNvSpPr>
            <a:spLocks noGrp="1"/>
          </p:cNvSpPr>
          <p:nvPr>
            <p:ph type="sldNum" sz="quarter" idx="12"/>
          </p:nvPr>
        </p:nvSpPr>
        <p:spPr/>
        <p:txBody>
          <a:bodyPr/>
          <a:lstStyle/>
          <a:p>
            <a:pPr>
              <a:defRPr/>
            </a:pPr>
            <a:fld id="{B3DBA5BC-B5F7-42E9-98B5-1E99BEB56AC9}" type="slidenum">
              <a:rPr lang="en-US" altLang="en-US" smtClean="0"/>
              <a:pPr>
                <a:defRPr/>
              </a:pPr>
              <a:t>3</a:t>
            </a:fld>
            <a:endParaRPr lang="en-US" altLang="en-US"/>
          </a:p>
        </p:txBody>
      </p:sp>
      <p:graphicFrame>
        <p:nvGraphicFramePr>
          <p:cNvPr id="5" name="Table 4">
            <a:extLst>
              <a:ext uri="{FF2B5EF4-FFF2-40B4-BE49-F238E27FC236}">
                <a16:creationId xmlns:a16="http://schemas.microsoft.com/office/drawing/2014/main" id="{2CCAD49C-7038-523F-40F8-01AB7E2864DF}"/>
              </a:ext>
            </a:extLst>
          </p:cNvPr>
          <p:cNvGraphicFramePr>
            <a:graphicFrameLocks/>
          </p:cNvGraphicFramePr>
          <p:nvPr>
            <p:extLst>
              <p:ext uri="{D42A27DB-BD31-4B8C-83A1-F6EECF244321}">
                <p14:modId xmlns:p14="http://schemas.microsoft.com/office/powerpoint/2010/main" val="3417546651"/>
              </p:ext>
            </p:extLst>
          </p:nvPr>
        </p:nvGraphicFramePr>
        <p:xfrm>
          <a:off x="570412" y="2395946"/>
          <a:ext cx="8229600" cy="1752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535691542"/>
                    </a:ext>
                  </a:extLst>
                </a:gridCol>
                <a:gridCol w="2743200">
                  <a:extLst>
                    <a:ext uri="{9D8B030D-6E8A-4147-A177-3AD203B41FA5}">
                      <a16:colId xmlns:a16="http://schemas.microsoft.com/office/drawing/2014/main" val="3063712180"/>
                    </a:ext>
                  </a:extLst>
                </a:gridCol>
                <a:gridCol w="2743200">
                  <a:extLst>
                    <a:ext uri="{9D8B030D-6E8A-4147-A177-3AD203B41FA5}">
                      <a16:colId xmlns:a16="http://schemas.microsoft.com/office/drawing/2014/main" val="2625078921"/>
                    </a:ext>
                  </a:extLst>
                </a:gridCol>
              </a:tblGrid>
              <a:tr h="0">
                <a:tc>
                  <a:txBody>
                    <a:bodyPr/>
                    <a:lstStyle/>
                    <a:p>
                      <a:pPr algn="ctr"/>
                      <a:r>
                        <a:rPr lang="en-US" dirty="0"/>
                        <a:t>MSA Population</a:t>
                      </a:r>
                    </a:p>
                  </a:txBody>
                  <a:tcPr/>
                </a:tc>
                <a:tc>
                  <a:txBody>
                    <a:bodyPr/>
                    <a:lstStyle/>
                    <a:p>
                      <a:pPr algn="ctr"/>
                      <a:r>
                        <a:rPr lang="en-US" dirty="0"/>
                        <a:t>Design Value </a:t>
                      </a:r>
                      <a:br>
                        <a:rPr lang="en-US" dirty="0"/>
                      </a:br>
                      <a:r>
                        <a:rPr lang="en-US" dirty="0"/>
                        <a:t>&gt;=85% NAAQS</a:t>
                      </a:r>
                    </a:p>
                  </a:txBody>
                  <a:tcPr/>
                </a:tc>
                <a:tc>
                  <a:txBody>
                    <a:bodyPr/>
                    <a:lstStyle/>
                    <a:p>
                      <a:pPr algn="ctr"/>
                      <a:r>
                        <a:rPr lang="en-US" dirty="0"/>
                        <a:t>Design Value </a:t>
                      </a:r>
                      <a:br>
                        <a:rPr lang="en-US" dirty="0"/>
                      </a:br>
                      <a:r>
                        <a:rPr lang="en-US" dirty="0"/>
                        <a:t>&lt;85% NAAQS</a:t>
                      </a:r>
                    </a:p>
                  </a:txBody>
                  <a:tcPr/>
                </a:tc>
                <a:extLst>
                  <a:ext uri="{0D108BD9-81ED-4DB2-BD59-A6C34878D82A}">
                    <a16:rowId xmlns:a16="http://schemas.microsoft.com/office/drawing/2014/main" val="3978271780"/>
                  </a:ext>
                </a:extLst>
              </a:tr>
              <a:tr h="370840">
                <a:tc>
                  <a:txBody>
                    <a:bodyPr/>
                    <a:lstStyle/>
                    <a:p>
                      <a:pPr algn="ctr"/>
                      <a:r>
                        <a:rPr lang="en-US" dirty="0"/>
                        <a:t>&gt; 1,000,000</a:t>
                      </a:r>
                    </a:p>
                  </a:txBody>
                  <a:tcPr/>
                </a:tc>
                <a:tc>
                  <a:txBody>
                    <a:bodyPr/>
                    <a:lstStyle/>
                    <a:p>
                      <a:pPr algn="ctr"/>
                      <a:r>
                        <a:rPr lang="en-US" dirty="0"/>
                        <a:t>3</a:t>
                      </a:r>
                    </a:p>
                  </a:txBody>
                  <a:tcPr/>
                </a:tc>
                <a:tc>
                  <a:txBody>
                    <a:bodyPr/>
                    <a:lstStyle/>
                    <a:p>
                      <a:pPr algn="ctr"/>
                      <a:r>
                        <a:rPr lang="en-US" dirty="0"/>
                        <a:t>2</a:t>
                      </a:r>
                    </a:p>
                  </a:txBody>
                  <a:tcPr/>
                </a:tc>
                <a:extLst>
                  <a:ext uri="{0D108BD9-81ED-4DB2-BD59-A6C34878D82A}">
                    <a16:rowId xmlns:a16="http://schemas.microsoft.com/office/drawing/2014/main" val="4061885802"/>
                  </a:ext>
                </a:extLst>
              </a:tr>
              <a:tr h="370840">
                <a:tc>
                  <a:txBody>
                    <a:bodyPr/>
                    <a:lstStyle/>
                    <a:p>
                      <a:pPr algn="ctr"/>
                      <a:r>
                        <a:rPr lang="en-US" dirty="0"/>
                        <a:t>500,000 - 1,000,000</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2092860318"/>
                  </a:ext>
                </a:extLst>
              </a:tr>
              <a:tr h="370840">
                <a:tc>
                  <a:txBody>
                    <a:bodyPr/>
                    <a:lstStyle/>
                    <a:p>
                      <a:pPr algn="ctr"/>
                      <a:r>
                        <a:rPr lang="en-US" dirty="0"/>
                        <a:t>50,000 - &lt; 500,000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162787379"/>
                  </a:ext>
                </a:extLst>
              </a:tr>
            </a:tbl>
          </a:graphicData>
        </a:graphic>
      </p:graphicFrame>
    </p:spTree>
    <p:extLst>
      <p:ext uri="{BB962C8B-B14F-4D97-AF65-F5344CB8AC3E}">
        <p14:creationId xmlns:p14="http://schemas.microsoft.com/office/powerpoint/2010/main" val="119806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2985-FBCD-6BE1-2085-16549BA56567}"/>
              </a:ext>
            </a:extLst>
          </p:cNvPr>
          <p:cNvSpPr>
            <a:spLocks noGrp="1"/>
          </p:cNvSpPr>
          <p:nvPr>
            <p:ph type="title"/>
          </p:nvPr>
        </p:nvSpPr>
        <p:spPr/>
        <p:txBody>
          <a:bodyPr/>
          <a:lstStyle/>
          <a:p>
            <a:r>
              <a:rPr lang="en-US" dirty="0"/>
              <a:t>PM2.5 Monitoring Network in the US</a:t>
            </a:r>
          </a:p>
        </p:txBody>
      </p:sp>
      <p:pic>
        <p:nvPicPr>
          <p:cNvPr id="6" name="Content Placeholder 5">
            <a:extLst>
              <a:ext uri="{FF2B5EF4-FFF2-40B4-BE49-F238E27FC236}">
                <a16:creationId xmlns:a16="http://schemas.microsoft.com/office/drawing/2014/main" id="{312504AE-AFA8-484B-B0B2-B9465C45485C}"/>
              </a:ext>
            </a:extLst>
          </p:cNvPr>
          <p:cNvPicPr>
            <a:picLocks noGrp="1" noChangeAspect="1"/>
          </p:cNvPicPr>
          <p:nvPr>
            <p:ph idx="1"/>
          </p:nvPr>
        </p:nvPicPr>
        <p:blipFill>
          <a:blip r:embed="rId2"/>
          <a:stretch>
            <a:fillRect/>
          </a:stretch>
        </p:blipFill>
        <p:spPr>
          <a:xfrm>
            <a:off x="457200" y="1817442"/>
            <a:ext cx="8229600" cy="4442316"/>
          </a:xfrm>
        </p:spPr>
      </p:pic>
      <p:sp>
        <p:nvSpPr>
          <p:cNvPr id="4" name="Slide Number Placeholder 3">
            <a:extLst>
              <a:ext uri="{FF2B5EF4-FFF2-40B4-BE49-F238E27FC236}">
                <a16:creationId xmlns:a16="http://schemas.microsoft.com/office/drawing/2014/main" id="{C7454612-E20E-5B8C-6143-D39F290C1493}"/>
              </a:ext>
            </a:extLst>
          </p:cNvPr>
          <p:cNvSpPr>
            <a:spLocks noGrp="1"/>
          </p:cNvSpPr>
          <p:nvPr>
            <p:ph type="sldNum" sz="quarter" idx="12"/>
          </p:nvPr>
        </p:nvSpPr>
        <p:spPr/>
        <p:txBody>
          <a:bodyPr/>
          <a:lstStyle/>
          <a:p>
            <a:pPr>
              <a:defRPr/>
            </a:pPr>
            <a:fld id="{B3DBA5BC-B5F7-42E9-98B5-1E99BEB56AC9}" type="slidenum">
              <a:rPr lang="en-US" altLang="en-US" smtClean="0"/>
              <a:pPr>
                <a:defRPr/>
              </a:pPr>
              <a:t>4</a:t>
            </a:fld>
            <a:endParaRPr lang="en-US" altLang="en-US"/>
          </a:p>
        </p:txBody>
      </p:sp>
    </p:spTree>
    <p:extLst>
      <p:ext uri="{BB962C8B-B14F-4D97-AF65-F5344CB8AC3E}">
        <p14:creationId xmlns:p14="http://schemas.microsoft.com/office/powerpoint/2010/main" val="264546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664C-D564-BC09-C37E-E37BD0A1AD4B}"/>
              </a:ext>
            </a:extLst>
          </p:cNvPr>
          <p:cNvSpPr>
            <a:spLocks noGrp="1"/>
          </p:cNvSpPr>
          <p:nvPr>
            <p:ph type="title"/>
          </p:nvPr>
        </p:nvSpPr>
        <p:spPr/>
        <p:txBody>
          <a:bodyPr/>
          <a:lstStyle/>
          <a:p>
            <a:r>
              <a:rPr lang="en-US" dirty="0"/>
              <a:t>PM2.5 Monitoring Sites in California</a:t>
            </a:r>
          </a:p>
        </p:txBody>
      </p:sp>
      <p:pic>
        <p:nvPicPr>
          <p:cNvPr id="6" name="Content Placeholder 5">
            <a:extLst>
              <a:ext uri="{FF2B5EF4-FFF2-40B4-BE49-F238E27FC236}">
                <a16:creationId xmlns:a16="http://schemas.microsoft.com/office/drawing/2014/main" id="{4B0E8D11-C0D4-8578-C2A3-45983835A512}"/>
              </a:ext>
            </a:extLst>
          </p:cNvPr>
          <p:cNvPicPr>
            <a:picLocks noGrp="1" noChangeAspect="1"/>
          </p:cNvPicPr>
          <p:nvPr>
            <p:ph idx="1"/>
          </p:nvPr>
        </p:nvPicPr>
        <p:blipFill>
          <a:blip r:embed="rId2"/>
          <a:stretch>
            <a:fillRect/>
          </a:stretch>
        </p:blipFill>
        <p:spPr>
          <a:xfrm>
            <a:off x="2004584" y="1600200"/>
            <a:ext cx="5134831" cy="4876800"/>
          </a:xfrm>
        </p:spPr>
      </p:pic>
      <p:sp>
        <p:nvSpPr>
          <p:cNvPr id="4" name="Slide Number Placeholder 3">
            <a:extLst>
              <a:ext uri="{FF2B5EF4-FFF2-40B4-BE49-F238E27FC236}">
                <a16:creationId xmlns:a16="http://schemas.microsoft.com/office/drawing/2014/main" id="{5B064ABE-49F6-7869-077B-47941296ACE5}"/>
              </a:ext>
            </a:extLst>
          </p:cNvPr>
          <p:cNvSpPr>
            <a:spLocks noGrp="1"/>
          </p:cNvSpPr>
          <p:nvPr>
            <p:ph type="sldNum" sz="quarter" idx="12"/>
          </p:nvPr>
        </p:nvSpPr>
        <p:spPr/>
        <p:txBody>
          <a:bodyPr/>
          <a:lstStyle/>
          <a:p>
            <a:pPr>
              <a:defRPr/>
            </a:pPr>
            <a:fld id="{B3DBA5BC-B5F7-42E9-98B5-1E99BEB56AC9}" type="slidenum">
              <a:rPr lang="en-US" altLang="en-US" smtClean="0"/>
              <a:pPr>
                <a:defRPr/>
              </a:pPr>
              <a:t>5</a:t>
            </a:fld>
            <a:endParaRPr lang="en-US" altLang="en-US"/>
          </a:p>
        </p:txBody>
      </p:sp>
    </p:spTree>
    <p:extLst>
      <p:ext uri="{BB962C8B-B14F-4D97-AF65-F5344CB8AC3E}">
        <p14:creationId xmlns:p14="http://schemas.microsoft.com/office/powerpoint/2010/main" val="227939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Nature of PM2.5 Pollution Across California</a:t>
            </a:r>
          </a:p>
        </p:txBody>
      </p:sp>
      <p:sp>
        <p:nvSpPr>
          <p:cNvPr id="3" name="Content Placeholder 2"/>
          <p:cNvSpPr>
            <a:spLocks noGrp="1"/>
          </p:cNvSpPr>
          <p:nvPr>
            <p:ph idx="1"/>
          </p:nvPr>
        </p:nvSpPr>
        <p:spPr/>
        <p:txBody>
          <a:bodyPr/>
          <a:lstStyle/>
          <a:p>
            <a:pPr marL="0" indent="0">
              <a:buNone/>
            </a:pPr>
            <a:r>
              <a:rPr lang="en-US" dirty="0"/>
              <a:t>Regional variability influenced by climate, socioeconomic factors, and local regulations and incentives</a:t>
            </a:r>
          </a:p>
          <a:p>
            <a:endParaRPr lang="en-US" dirty="0"/>
          </a:p>
        </p:txBody>
      </p:sp>
      <p:sp>
        <p:nvSpPr>
          <p:cNvPr id="4" name="Slide Number Placeholder 3"/>
          <p:cNvSpPr>
            <a:spLocks noGrp="1"/>
          </p:cNvSpPr>
          <p:nvPr>
            <p:ph type="sldNum" sz="quarter" idx="12"/>
          </p:nvPr>
        </p:nvSpPr>
        <p:spPr/>
        <p:txBody>
          <a:bodyPr/>
          <a:lstStyle/>
          <a:p>
            <a:pPr>
              <a:defRPr/>
            </a:pPr>
            <a:fld id="{B3DBA5BC-B5F7-42E9-98B5-1E99BEB56AC9}" type="slidenum">
              <a:rPr lang="en-US" altLang="en-US" smtClean="0"/>
              <a:pPr>
                <a:defRPr/>
              </a:pPr>
              <a:t>6</a:t>
            </a:fld>
            <a:endParaRPr lang="en-US" altLang="en-US"/>
          </a:p>
        </p:txBody>
      </p:sp>
      <p:pic>
        <p:nvPicPr>
          <p:cNvPr id="6" name="Picture 5"/>
          <p:cNvPicPr>
            <a:picLocks noChangeAspect="1"/>
          </p:cNvPicPr>
          <p:nvPr/>
        </p:nvPicPr>
        <p:blipFill>
          <a:blip r:embed="rId3"/>
          <a:stretch>
            <a:fillRect/>
          </a:stretch>
        </p:blipFill>
        <p:spPr>
          <a:xfrm>
            <a:off x="2761953" y="3018095"/>
            <a:ext cx="5516953" cy="3458905"/>
          </a:xfrm>
          <a:prstGeom prst="rect">
            <a:avLst/>
          </a:prstGeom>
        </p:spPr>
      </p:pic>
      <p:sp>
        <p:nvSpPr>
          <p:cNvPr id="7" name="TextBox 6"/>
          <p:cNvSpPr txBox="1"/>
          <p:nvPr/>
        </p:nvSpPr>
        <p:spPr>
          <a:xfrm>
            <a:off x="3603813" y="2676854"/>
            <a:ext cx="1524000" cy="369332"/>
          </a:xfrm>
          <a:prstGeom prst="rect">
            <a:avLst/>
          </a:prstGeom>
          <a:noFill/>
        </p:spPr>
        <p:txBody>
          <a:bodyPr wrap="square" rtlCol="0">
            <a:spAutoFit/>
          </a:bodyPr>
          <a:lstStyle/>
          <a:p>
            <a:r>
              <a:rPr lang="en-US" dirty="0"/>
              <a:t>Mountains</a:t>
            </a:r>
          </a:p>
        </p:txBody>
      </p:sp>
      <p:sp>
        <p:nvSpPr>
          <p:cNvPr id="8" name="TextBox 7"/>
          <p:cNvSpPr txBox="1"/>
          <p:nvPr/>
        </p:nvSpPr>
        <p:spPr>
          <a:xfrm>
            <a:off x="5127813" y="2644588"/>
            <a:ext cx="1524000" cy="369332"/>
          </a:xfrm>
          <a:prstGeom prst="rect">
            <a:avLst/>
          </a:prstGeom>
          <a:noFill/>
        </p:spPr>
        <p:txBody>
          <a:bodyPr wrap="square" rtlCol="0">
            <a:spAutoFit/>
          </a:bodyPr>
          <a:lstStyle/>
          <a:p>
            <a:r>
              <a:rPr lang="en-US" dirty="0"/>
              <a:t>Central CA</a:t>
            </a:r>
          </a:p>
        </p:txBody>
      </p:sp>
      <p:sp>
        <p:nvSpPr>
          <p:cNvPr id="9" name="TextBox 8"/>
          <p:cNvSpPr txBox="1"/>
          <p:nvPr/>
        </p:nvSpPr>
        <p:spPr>
          <a:xfrm>
            <a:off x="6636124" y="2635623"/>
            <a:ext cx="1524000" cy="369332"/>
          </a:xfrm>
          <a:prstGeom prst="rect">
            <a:avLst/>
          </a:prstGeom>
          <a:noFill/>
        </p:spPr>
        <p:txBody>
          <a:bodyPr wrap="square" rtlCol="0">
            <a:spAutoFit/>
          </a:bodyPr>
          <a:lstStyle/>
          <a:p>
            <a:r>
              <a:rPr lang="en-US" dirty="0"/>
              <a:t>Southern CA</a:t>
            </a:r>
          </a:p>
        </p:txBody>
      </p:sp>
    </p:spTree>
    <p:extLst>
      <p:ext uri="{BB962C8B-B14F-4D97-AF65-F5344CB8AC3E}">
        <p14:creationId xmlns:p14="http://schemas.microsoft.com/office/powerpoint/2010/main" val="118156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6FF-CA46-EF86-EEC6-4879EB0BB730}"/>
              </a:ext>
            </a:extLst>
          </p:cNvPr>
          <p:cNvSpPr>
            <a:spLocks noGrp="1"/>
          </p:cNvSpPr>
          <p:nvPr>
            <p:ph type="title"/>
          </p:nvPr>
        </p:nvSpPr>
        <p:spPr/>
        <p:txBody>
          <a:bodyPr/>
          <a:lstStyle/>
          <a:p>
            <a:r>
              <a:rPr lang="en-US" dirty="0"/>
              <a:t>Portola PM2.5 case study </a:t>
            </a:r>
          </a:p>
        </p:txBody>
      </p:sp>
      <p:sp>
        <p:nvSpPr>
          <p:cNvPr id="4" name="Slide Number Placeholder 3">
            <a:extLst>
              <a:ext uri="{FF2B5EF4-FFF2-40B4-BE49-F238E27FC236}">
                <a16:creationId xmlns:a16="http://schemas.microsoft.com/office/drawing/2014/main" id="{BA231FC5-3918-CBC4-0C86-F8963D07442F}"/>
              </a:ext>
            </a:extLst>
          </p:cNvPr>
          <p:cNvSpPr>
            <a:spLocks noGrp="1"/>
          </p:cNvSpPr>
          <p:nvPr>
            <p:ph type="sldNum" sz="quarter" idx="12"/>
          </p:nvPr>
        </p:nvSpPr>
        <p:spPr/>
        <p:txBody>
          <a:bodyPr/>
          <a:lstStyle/>
          <a:p>
            <a:pPr>
              <a:defRPr/>
            </a:pPr>
            <a:fld id="{C0EB2D29-3A1A-444E-AD82-4F9A6DFEC037}" type="slidenum">
              <a:rPr lang="en-US" altLang="en-US" smtClean="0"/>
              <a:pPr>
                <a:defRPr/>
              </a:pPr>
              <a:t>7</a:t>
            </a:fld>
            <a:endParaRPr lang="en-US" altLang="en-US"/>
          </a:p>
        </p:txBody>
      </p:sp>
    </p:spTree>
    <p:extLst>
      <p:ext uri="{BB962C8B-B14F-4D97-AF65-F5344CB8AC3E}">
        <p14:creationId xmlns:p14="http://schemas.microsoft.com/office/powerpoint/2010/main" val="217488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840128-44B0-D52F-C49A-AF70F70CD67D}"/>
              </a:ext>
            </a:extLst>
          </p:cNvPr>
          <p:cNvSpPr>
            <a:spLocks noGrp="1"/>
          </p:cNvSpPr>
          <p:nvPr>
            <p:ph type="title"/>
          </p:nvPr>
        </p:nvSpPr>
        <p:spPr/>
        <p:txBody>
          <a:bodyPr/>
          <a:lstStyle/>
          <a:p>
            <a:r>
              <a:rPr lang="en-US" dirty="0"/>
              <a:t>Nature of PM2.5 Problem in Portola</a:t>
            </a:r>
          </a:p>
        </p:txBody>
      </p:sp>
      <p:sp>
        <p:nvSpPr>
          <p:cNvPr id="6" name="Content Placeholder 5">
            <a:extLst>
              <a:ext uri="{FF2B5EF4-FFF2-40B4-BE49-F238E27FC236}">
                <a16:creationId xmlns:a16="http://schemas.microsoft.com/office/drawing/2014/main" id="{C3C40F6F-C148-95A4-E53F-CCF66372B625}"/>
              </a:ext>
            </a:extLst>
          </p:cNvPr>
          <p:cNvSpPr>
            <a:spLocks noGrp="1"/>
          </p:cNvSpPr>
          <p:nvPr>
            <p:ph sz="half" idx="1"/>
          </p:nvPr>
        </p:nvSpPr>
        <p:spPr>
          <a:xfrm>
            <a:off x="457199" y="1673225"/>
            <a:ext cx="4288971" cy="4718431"/>
          </a:xfrm>
        </p:spPr>
        <p:txBody>
          <a:bodyPr/>
          <a:lstStyle/>
          <a:p>
            <a:r>
              <a:rPr lang="en-US" dirty="0"/>
              <a:t>Mountain valley</a:t>
            </a:r>
          </a:p>
          <a:p>
            <a:r>
              <a:rPr lang="en-US" dirty="0"/>
              <a:t>No access to natural gas</a:t>
            </a:r>
          </a:p>
          <a:p>
            <a:r>
              <a:rPr lang="en-US" dirty="0"/>
              <a:t>Potential loss of electricity during storms </a:t>
            </a:r>
          </a:p>
          <a:p>
            <a:r>
              <a:rPr lang="en-US" dirty="0"/>
              <a:t>Easy access to free or inexpensive wood</a:t>
            </a:r>
          </a:p>
          <a:p>
            <a:r>
              <a:rPr lang="en-US" dirty="0"/>
              <a:t>Limited income</a:t>
            </a:r>
          </a:p>
          <a:p>
            <a:endParaRPr lang="en-US" dirty="0"/>
          </a:p>
        </p:txBody>
      </p:sp>
      <p:sp>
        <p:nvSpPr>
          <p:cNvPr id="4" name="Slide Number Placeholder 3">
            <a:extLst>
              <a:ext uri="{FF2B5EF4-FFF2-40B4-BE49-F238E27FC236}">
                <a16:creationId xmlns:a16="http://schemas.microsoft.com/office/drawing/2014/main" id="{47E93F9D-6420-DC26-60DB-8C38DF1FB2B2}"/>
              </a:ext>
            </a:extLst>
          </p:cNvPr>
          <p:cNvSpPr>
            <a:spLocks noGrp="1"/>
          </p:cNvSpPr>
          <p:nvPr>
            <p:ph type="sldNum" sz="quarter" idx="12"/>
          </p:nvPr>
        </p:nvSpPr>
        <p:spPr/>
        <p:txBody>
          <a:bodyPr/>
          <a:lstStyle/>
          <a:p>
            <a:pPr>
              <a:defRPr/>
            </a:pPr>
            <a:fld id="{B3DBA5BC-B5F7-42E9-98B5-1E99BEB56AC9}" type="slidenum">
              <a:rPr lang="en-US" altLang="en-US" smtClean="0"/>
              <a:pPr>
                <a:defRPr/>
              </a:pPr>
              <a:t>8</a:t>
            </a:fld>
            <a:endParaRPr lang="en-US" altLang="en-US"/>
          </a:p>
        </p:txBody>
      </p:sp>
      <p:graphicFrame>
        <p:nvGraphicFramePr>
          <p:cNvPr id="8" name="Content Placeholder 7">
            <a:extLst>
              <a:ext uri="{FF2B5EF4-FFF2-40B4-BE49-F238E27FC236}">
                <a16:creationId xmlns:a16="http://schemas.microsoft.com/office/drawing/2014/main" id="{1D8BD354-C4E8-4BC4-8AC1-7712C68C956B}"/>
              </a:ext>
            </a:extLst>
          </p:cNvPr>
          <p:cNvGraphicFramePr>
            <a:graphicFrameLocks noGrp="1"/>
          </p:cNvGraphicFramePr>
          <p:nvPr>
            <p:ph sz="half" idx="2"/>
            <p:extLst>
              <p:ext uri="{D42A27DB-BD31-4B8C-83A1-F6EECF244321}">
                <p14:modId xmlns:p14="http://schemas.microsoft.com/office/powerpoint/2010/main" val="1601253850"/>
              </p:ext>
            </p:extLst>
          </p:nvPr>
        </p:nvGraphicFramePr>
        <p:xfrm>
          <a:off x="4648200" y="1673225"/>
          <a:ext cx="4038600" cy="4718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113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7689F5-EFF6-D515-857B-3E1E3720A605}"/>
              </a:ext>
            </a:extLst>
          </p:cNvPr>
          <p:cNvSpPr>
            <a:spLocks noGrp="1"/>
          </p:cNvSpPr>
          <p:nvPr>
            <p:ph type="title"/>
          </p:nvPr>
        </p:nvSpPr>
        <p:spPr/>
        <p:txBody>
          <a:bodyPr/>
          <a:lstStyle/>
          <a:p>
            <a:r>
              <a:rPr lang="en-US" dirty="0"/>
              <a:t>Portola Home Heating Landscape</a:t>
            </a:r>
          </a:p>
        </p:txBody>
      </p:sp>
      <p:sp>
        <p:nvSpPr>
          <p:cNvPr id="7" name="Text Placeholder 6">
            <a:extLst>
              <a:ext uri="{FF2B5EF4-FFF2-40B4-BE49-F238E27FC236}">
                <a16:creationId xmlns:a16="http://schemas.microsoft.com/office/drawing/2014/main" id="{18EA6BE9-1BD6-094C-5B6B-1092239F8609}"/>
              </a:ext>
            </a:extLst>
          </p:cNvPr>
          <p:cNvSpPr>
            <a:spLocks noGrp="1"/>
          </p:cNvSpPr>
          <p:nvPr>
            <p:ph type="body" idx="1"/>
          </p:nvPr>
        </p:nvSpPr>
        <p:spPr/>
        <p:txBody>
          <a:bodyPr/>
          <a:lstStyle/>
          <a:p>
            <a:r>
              <a:rPr lang="en-US" dirty="0"/>
              <a:t>Households by Heating Fuel</a:t>
            </a:r>
          </a:p>
        </p:txBody>
      </p:sp>
      <p:graphicFrame>
        <p:nvGraphicFramePr>
          <p:cNvPr id="13" name="Content Placeholder 12">
            <a:extLst>
              <a:ext uri="{FF2B5EF4-FFF2-40B4-BE49-F238E27FC236}">
                <a16:creationId xmlns:a16="http://schemas.microsoft.com/office/drawing/2014/main" id="{C4448FE2-709B-3159-B781-9652207EF9FA}"/>
              </a:ext>
            </a:extLst>
          </p:cNvPr>
          <p:cNvGraphicFramePr>
            <a:graphicFrameLocks noGrp="1"/>
          </p:cNvGraphicFramePr>
          <p:nvPr>
            <p:ph sz="half" idx="2"/>
            <p:extLst>
              <p:ext uri="{D42A27DB-BD31-4B8C-83A1-F6EECF244321}">
                <p14:modId xmlns:p14="http://schemas.microsoft.com/office/powerpoint/2010/main" val="362989000"/>
              </p:ext>
            </p:extLst>
          </p:nvPr>
        </p:nvGraphicFramePr>
        <p:xfrm>
          <a:off x="457200" y="2438400"/>
          <a:ext cx="393223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a:extLst>
              <a:ext uri="{FF2B5EF4-FFF2-40B4-BE49-F238E27FC236}">
                <a16:creationId xmlns:a16="http://schemas.microsoft.com/office/drawing/2014/main" id="{1F558D7D-A7B4-182C-CBD5-5C18103236AB}"/>
              </a:ext>
            </a:extLst>
          </p:cNvPr>
          <p:cNvSpPr>
            <a:spLocks noGrp="1"/>
          </p:cNvSpPr>
          <p:nvPr>
            <p:ph type="body" sz="quarter" idx="3"/>
          </p:nvPr>
        </p:nvSpPr>
        <p:spPr/>
        <p:txBody>
          <a:bodyPr/>
          <a:lstStyle/>
          <a:p>
            <a:r>
              <a:rPr lang="en-US" dirty="0"/>
              <a:t>Devices Subject to Change-out</a:t>
            </a:r>
          </a:p>
        </p:txBody>
      </p:sp>
      <p:graphicFrame>
        <p:nvGraphicFramePr>
          <p:cNvPr id="16" name="Content Placeholder 15">
            <a:extLst>
              <a:ext uri="{FF2B5EF4-FFF2-40B4-BE49-F238E27FC236}">
                <a16:creationId xmlns:a16="http://schemas.microsoft.com/office/drawing/2014/main" id="{68306280-CB86-D42B-0A49-520D6595AB2C}"/>
              </a:ext>
            </a:extLst>
          </p:cNvPr>
          <p:cNvGraphicFramePr>
            <a:graphicFrameLocks noGrp="1"/>
          </p:cNvGraphicFramePr>
          <p:nvPr>
            <p:ph sz="quarter" idx="4"/>
            <p:extLst>
              <p:ext uri="{D42A27DB-BD31-4B8C-83A1-F6EECF244321}">
                <p14:modId xmlns:p14="http://schemas.microsoft.com/office/powerpoint/2010/main" val="377891760"/>
              </p:ext>
            </p:extLst>
          </p:nvPr>
        </p:nvGraphicFramePr>
        <p:xfrm>
          <a:off x="4754563" y="2438400"/>
          <a:ext cx="3932237"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A61A5CA2-6E5A-690C-A928-153AE44024CB}"/>
              </a:ext>
            </a:extLst>
          </p:cNvPr>
          <p:cNvSpPr>
            <a:spLocks noGrp="1"/>
          </p:cNvSpPr>
          <p:nvPr>
            <p:ph type="sldNum" sz="quarter" idx="12"/>
          </p:nvPr>
        </p:nvSpPr>
        <p:spPr/>
        <p:txBody>
          <a:bodyPr/>
          <a:lstStyle/>
          <a:p>
            <a:pPr>
              <a:defRPr/>
            </a:pPr>
            <a:fld id="{5E130BFF-DC08-4030-BA9F-A36F31C91252}" type="slidenum">
              <a:rPr lang="en-US" altLang="en-US" smtClean="0"/>
              <a:pPr>
                <a:defRPr/>
              </a:pPr>
              <a:t>9</a:t>
            </a:fld>
            <a:endParaRPr lang="en-US" altLang="en-US"/>
          </a:p>
        </p:txBody>
      </p:sp>
    </p:spTree>
    <p:extLst>
      <p:ext uri="{BB962C8B-B14F-4D97-AF65-F5344CB8AC3E}">
        <p14:creationId xmlns:p14="http://schemas.microsoft.com/office/powerpoint/2010/main" val="2394773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da3351-d291-4784-ac12-c313449a254c">
      <Terms xmlns="http://schemas.microsoft.com/office/infopath/2007/PartnerControls"/>
    </lcf76f155ced4ddcb4097134ff3c332f>
    <TaxCatchAll xmlns="4ffa91fb-a0ff-4ac5-b2db-65c790d184a4" xsi:nil="true"/>
    <_Source xmlns="http://schemas.microsoft.com/sharepoint/v3/fields" xsi:nil="true"/>
    <Language xmlns="http://schemas.microsoft.com/sharepoint/v3">English</Language>
    <Email xmlns="36da3351-d291-4784-ac12-c313449a254c" xsi:nil="true"/>
    <Provided_x0020_by xmlns="36da3351-d291-4784-ac12-c313449a254c" xsi:nil="true"/>
    <j747ac98061d40f0aa7bd47e1db5675d xmlns="4ffa91fb-a0ff-4ac5-b2db-65c790d184a4">
      <Terms xmlns="http://schemas.microsoft.com/office/infopath/2007/PartnerControls"/>
    </j747ac98061d40f0aa7bd47e1db5675d>
    <External_x0020_Contributor xmlns="4ffa91fb-a0ff-4ac5-b2db-65c790d184a4" xsi:nil="true"/>
    <KpiDescription xmlns="http://schemas.microsoft.com/sharepoint/v3"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2023-04-12T13:31:56+00:00</Document_x0020_Creation_x0020_Date>
    <EPA_x0020_Office xmlns="4ffa91fb-a0ff-4ac5-b2db-65c790d184a4" xsi:nil="true"/>
    <e3f09c3df709400db2417a7161762d62 xmlns="770616d2-97d1-4359-9fe0-fce270a195bc">
      <Terms xmlns="http://schemas.microsoft.com/office/infopath/2007/PartnerControls"/>
    </e3f09c3df709400db2417a7161762d62>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URL xmlns="36da3351-d291-4784-ac12-c313449a254c">
      <Url xsi:nil="true"/>
      <Description xsi:nil="true"/>
    </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324D9731FF3C4BA934045586E15B15" ma:contentTypeVersion="22" ma:contentTypeDescription="Create a new document." ma:contentTypeScope="" ma:versionID="3ebb135eff587044889206f5d6d6f291">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770616d2-97d1-4359-9fe0-fce270a195bc" xmlns:ns6="36da3351-d291-4784-ac12-c313449a254c" targetNamespace="http://schemas.microsoft.com/office/2006/metadata/properties" ma:root="true" ma:fieldsID="d68c87b5d3a1c2c1202800db5882da44" ns1:_="" ns2:_="" ns3:_="" ns4:_="" ns5:_="" ns6:_="">
    <xsd:import namespace="http://schemas.microsoft.com/sharepoint/v3"/>
    <xsd:import namespace="4ffa91fb-a0ff-4ac5-b2db-65c790d184a4"/>
    <xsd:import namespace="http://schemas.microsoft.com/sharepoint.v3"/>
    <xsd:import namespace="http://schemas.microsoft.com/sharepoint/v3/fields"/>
    <xsd:import namespace="770616d2-97d1-4359-9fe0-fce270a195bc"/>
    <xsd:import namespace="36da3351-d291-4784-ac12-c313449a254c"/>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e3f09c3df709400db2417a7161762d62" minOccurs="0"/>
                <xsd:element ref="ns6:MediaServiceMetadata" minOccurs="0"/>
                <xsd:element ref="ns6:MediaServiceFastMetadata" minOccurs="0"/>
                <xsd:element ref="ns6:Email" minOccurs="0"/>
                <xsd:element ref="ns6:Provided_x0020_by" minOccurs="0"/>
                <xsd:element ref="ns5:SharedWithUsers" minOccurs="0"/>
                <xsd:element ref="ns5:SharedWithDetails" minOccurs="0"/>
                <xsd:element ref="ns6:MediaServiceDateTaken" minOccurs="0"/>
                <xsd:element ref="ns6:URL" minOccurs="0"/>
                <xsd:element ref="ns6:MediaServiceAutoTags" minOccurs="0"/>
                <xsd:element ref="ns6:MediaServiceGenerationTime" minOccurs="0"/>
                <xsd:element ref="ns6:MediaServiceEventHashCode" minOccurs="0"/>
                <xsd:element ref="ns6:MediaServiceLocation" minOccurs="0"/>
                <xsd:element ref="ns6:MediaServiceOCR" minOccurs="0"/>
                <xsd:element ref="ns1:KpiDescription" minOccurs="0"/>
                <xsd:element ref="ns6:lcf76f155ced4ddcb4097134ff3c332f"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23"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KpiDescription" ma:index="42" nillable="true" ma:displayName="Description" ma:description="A brief description of the contents of the document."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8"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9"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10"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11"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15"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7"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8"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20"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22"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24"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5"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dee5f5cb-8b20-47d0-b7e8-0594a7866d3d}" ma:internalName="TaxCatchAllLabel" ma:readOnly="true" ma:showField="CatchAllDataLabel" ma:web="770616d2-97d1-4359-9fe0-fce270a195bc">
      <xsd:complexType>
        <xsd:complexContent>
          <xsd:extension base="dms:MultiChoiceLookup">
            <xsd:sequence>
              <xsd:element name="Value" type="dms:Lookup" maxOccurs="unbounded" minOccurs="0" nillable="true"/>
            </xsd:sequence>
          </xsd:extension>
        </xsd:complexContent>
      </xsd:complexType>
    </xsd:element>
    <xsd:element name="TaxCatchAll" ma:index="27" nillable="true" ma:displayName="Taxonomy Catch All Column" ma:hidden="true" ma:list="{dee5f5cb-8b20-47d0-b7e8-0594a7866d3d}" ma:internalName="TaxCatchAll" ma:showField="CatchAllData" ma:web="770616d2-97d1-4359-9fe0-fce270a195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2" nillable="true" ma:displayName="Description" ma:description="test" ma:format="Dropdow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9"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21"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0616d2-97d1-4359-9fe0-fce270a195bc" elementFormDefault="qualified">
    <xsd:import namespace="http://schemas.microsoft.com/office/2006/documentManagement/types"/>
    <xsd:import namespace="http://schemas.microsoft.com/office/infopath/2007/PartnerControls"/>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da3351-d291-4784-ac12-c313449a254c"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Email" ma:index="31" nillable="true" ma:displayName="Email" ma:format="Dropdown" ma:internalName="Email">
      <xsd:simpleType>
        <xsd:restriction base="dms:Text">
          <xsd:maxLength value="255"/>
        </xsd:restriction>
      </xsd:simpleType>
    </xsd:element>
    <xsd:element name="Provided_x0020_by" ma:index="32" nillable="true" ma:displayName="Provided by" ma:internalName="Provided_x0020_by">
      <xsd:simpleType>
        <xsd:restriction base="dms:Text">
          <xsd:maxLength value="255"/>
        </xsd:restriction>
      </xsd:simpleType>
    </xsd:element>
    <xsd:element name="MediaServiceDateTaken" ma:index="35" nillable="true" ma:displayName="MediaServiceDateTaken" ma:hidden="true" ma:internalName="MediaServiceDateTaken" ma:readOnly="true">
      <xsd:simpleType>
        <xsd:restriction base="dms:Text"/>
      </xsd:simpleType>
    </xsd:element>
    <xsd:element name="URL" ma:index="36" nillable="true" ma:displayName="URL" ma:description="hyperlink to documen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37" nillable="true" ma:displayName="Tags" ma:internalName="MediaServiceAutoTags"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lcf76f155ced4ddcb4097134ff3c332f" ma:index="45"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LengthInSeconds" ma:index="4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ma:index="4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9AE010CA-C9C6-405F-908F-2A3EB5CBFBAF}">
  <ds:schemaRefs>
    <ds:schemaRef ds:uri="http://schemas.microsoft.com/office/infopath/2007/PartnerControls"/>
    <ds:schemaRef ds:uri="http://schemas.microsoft.com/office/2006/metadata/properties"/>
    <ds:schemaRef ds:uri="http://schemas.microsoft.com/office/2006/documentManagement/types"/>
    <ds:schemaRef ds:uri="ef1e6234-cbf6-4f84-a69a-3c15c6ea4a0b"/>
    <ds:schemaRef ds:uri="http://purl.org/dc/elements/1.1/"/>
    <ds:schemaRef ds:uri="http://purl.org/dc/terms/"/>
    <ds:schemaRef ds:uri="http://purl.org/dc/dcmitype/"/>
    <ds:schemaRef ds:uri="f9da271f-973f-4171-a8f2-b91d4d5fe276"/>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67925DB-42A8-4050-894A-BE05BFB1FE73}">
  <ds:schemaRefs>
    <ds:schemaRef ds:uri="http://schemas.microsoft.com/sharepoint/v3/contenttype/forms"/>
  </ds:schemaRefs>
</ds:datastoreItem>
</file>

<file path=customXml/itemProps3.xml><?xml version="1.0" encoding="utf-8"?>
<ds:datastoreItem xmlns:ds="http://schemas.openxmlformats.org/officeDocument/2006/customXml" ds:itemID="{A82021D6-361A-48D5-BE34-AFBBB76AF26E}"/>
</file>

<file path=customXml/itemProps4.xml><?xml version="1.0" encoding="utf-8"?>
<ds:datastoreItem xmlns:ds="http://schemas.openxmlformats.org/officeDocument/2006/customXml" ds:itemID="{3C4E73D9-9D72-4162-99E3-DB99B991FDF1}"/>
</file>

<file path=docProps/app.xml><?xml version="1.0" encoding="utf-8"?>
<Properties xmlns="http://schemas.openxmlformats.org/officeDocument/2006/extended-properties" xmlns:vt="http://schemas.openxmlformats.org/officeDocument/2006/docPropsVTypes">
  <Template/>
  <TotalTime>22644</TotalTime>
  <Words>706</Words>
  <Application>Microsoft Office PowerPoint</Application>
  <PresentationFormat>On-screen Show (4:3)</PresentationFormat>
  <Paragraphs>147</Paragraphs>
  <Slides>21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Avenir LT Std 55 Roman</vt:lpstr>
      <vt:lpstr>Calibri</vt:lpstr>
      <vt:lpstr>Clarity</vt:lpstr>
      <vt:lpstr>Contribution of Wintertime Wood Smoke to Nonattainment Areas in California under the Proposed NAAQS</vt:lpstr>
      <vt:lpstr>Presentation Overview</vt:lpstr>
      <vt:lpstr>PM2.5 Monitoring Requirements</vt:lpstr>
      <vt:lpstr>PM2.5 Monitoring Network in the US</vt:lpstr>
      <vt:lpstr>PM2.5 Monitoring Sites in California</vt:lpstr>
      <vt:lpstr>Nature of PM2.5 Pollution Across California</vt:lpstr>
      <vt:lpstr>Portola PM2.5 case study </vt:lpstr>
      <vt:lpstr>Nature of PM2.5 Problem in Portola</vt:lpstr>
      <vt:lpstr>Portola Home Heating Landscape</vt:lpstr>
      <vt:lpstr>Portola Percent Composition</vt:lpstr>
      <vt:lpstr>Portola Annual Average Composition</vt:lpstr>
      <vt:lpstr>Portola PM2.5 Seasonality</vt:lpstr>
      <vt:lpstr>Impact of Proposed new PM2.5 NAAQS in California</vt:lpstr>
      <vt:lpstr>Potential Nonattainment Areas in California under Different NAAQS Levels</vt:lpstr>
      <vt:lpstr>Levoglucosan Levels Across the State</vt:lpstr>
      <vt:lpstr>2019-2021 Winter Average Composition</vt:lpstr>
      <vt:lpstr>Wintertime Percent Composition</vt:lpstr>
      <vt:lpstr>Home heating</vt:lpstr>
      <vt:lpstr>Future of Home Heating</vt:lpstr>
      <vt:lpstr>Woodsmoke Reduction Program</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California’s PM2.5 Control Programs</dc:title>
  <dc:creator>Dave Magliano</dc:creator>
  <cp:lastModifiedBy>Turkiewicz, Katarzyna (Kasia)@ARB</cp:lastModifiedBy>
  <cp:revision>860</cp:revision>
  <cp:lastPrinted>2019-05-06T18:13:32Z</cp:lastPrinted>
  <dcterms:created xsi:type="dcterms:W3CDTF">2013-07-02T02:37:17Z</dcterms:created>
  <dcterms:modified xsi:type="dcterms:W3CDTF">2023-04-06T04:57:13Z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0x01010039324D9731FF3C4BA934045586E15B15</vt:lpwstr>
  </property>
  <property fmtid="{D5CDD505-2E9C-101B-9397-08002B2CF9AE}" pid="3" name="Order">
    <vt:r8>5404400</vt:r8>
  </property>
  <property fmtid="{D5CDD505-2E9C-101B-9397-08002B2CF9AE}" pid="4" name="MediaServiceImageTags">
    <vt:lpwstr/>
  </property>
  <property fmtid="{D5CDD505-2E9C-101B-9397-08002B2CF9AE}" pid="5" name="TaxKeyword">
    <vt:lpwstr/>
  </property>
  <property fmtid="{D5CDD505-2E9C-101B-9397-08002B2CF9AE}" pid="6" name="Document_x0020_Type">
    <vt:lpwstr/>
  </property>
  <property fmtid="{D5CDD505-2E9C-101B-9397-08002B2CF9AE}" pid="7" name="EPA_x0020_Subject">
    <vt:lpwstr/>
  </property>
  <property fmtid="{D5CDD505-2E9C-101B-9397-08002B2CF9AE}" pid="8" name="EPA Subject">
    <vt:lpwstr/>
  </property>
  <property fmtid="{D5CDD505-2E9C-101B-9397-08002B2CF9AE}" pid="9" name="Document Type">
    <vt:lpwstr/>
  </property>
</Properties>
</file>