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23"/>
  </p:notesMasterIdLst>
  <p:sldIdLst>
    <p:sldId id="256" r:id="rId6"/>
    <p:sldId id="263" r:id="rId7"/>
    <p:sldId id="257" r:id="rId8"/>
    <p:sldId id="264" r:id="rId9"/>
    <p:sldId id="266" r:id="rId10"/>
    <p:sldId id="267" r:id="rId11"/>
    <p:sldId id="286" r:id="rId12"/>
    <p:sldId id="261" r:id="rId13"/>
    <p:sldId id="575" r:id="rId14"/>
    <p:sldId id="285" r:id="rId15"/>
    <p:sldId id="581" r:id="rId16"/>
    <p:sldId id="576" r:id="rId17"/>
    <p:sldId id="577" r:id="rId18"/>
    <p:sldId id="578" r:id="rId19"/>
    <p:sldId id="583" r:id="rId20"/>
    <p:sldId id="579" r:id="rId21"/>
    <p:sldId id="58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E0D934-26EB-6DF9-C8E7-17502B2616CB}" v="14" dt="2023-04-12T14:08:12.1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84" autoAdjust="0"/>
    <p:restoredTop sz="83452" autoAdjust="0"/>
  </p:normalViewPr>
  <p:slideViewPr>
    <p:cSldViewPr snapToGrid="0">
      <p:cViewPr varScale="1">
        <p:scale>
          <a:sx n="56" d="100"/>
          <a:sy n="56" d="100"/>
        </p:scale>
        <p:origin x="68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rum, Madeleine" userId="a24780d0-2c87-4ef6-a4d4-fe7b5d7bc308" providerId="ADAL" clId="{F7D86955-07E5-442C-9390-B31CC4255864}"/>
    <pc:docChg chg="custSel addSld delSld modSld sldOrd">
      <pc:chgData name="Strum, Madeleine" userId="a24780d0-2c87-4ef6-a4d4-fe7b5d7bc308" providerId="ADAL" clId="{F7D86955-07E5-442C-9390-B31CC4255864}" dt="2023-04-10T20:58:21.586" v="196" actId="20577"/>
      <pc:docMkLst>
        <pc:docMk/>
      </pc:docMkLst>
      <pc:sldChg chg="modSp mod">
        <pc:chgData name="Strum, Madeleine" userId="a24780d0-2c87-4ef6-a4d4-fe7b5d7bc308" providerId="ADAL" clId="{F7D86955-07E5-442C-9390-B31CC4255864}" dt="2023-04-10T20:53:43.462" v="152" actId="20577"/>
        <pc:sldMkLst>
          <pc:docMk/>
          <pc:sldMk cId="3121311865" sldId="261"/>
        </pc:sldMkLst>
        <pc:spChg chg="mod">
          <ac:chgData name="Strum, Madeleine" userId="a24780d0-2c87-4ef6-a4d4-fe7b5d7bc308" providerId="ADAL" clId="{F7D86955-07E5-442C-9390-B31CC4255864}" dt="2023-04-10T20:53:43.462" v="152" actId="20577"/>
          <ac:spMkLst>
            <pc:docMk/>
            <pc:sldMk cId="3121311865" sldId="261"/>
            <ac:spMk id="2" creationId="{D2125863-A53B-8EC7-E6B9-149A359CEE97}"/>
          </ac:spMkLst>
        </pc:spChg>
      </pc:sldChg>
      <pc:sldChg chg="modSp mod">
        <pc:chgData name="Strum, Madeleine" userId="a24780d0-2c87-4ef6-a4d4-fe7b5d7bc308" providerId="ADAL" clId="{F7D86955-07E5-442C-9390-B31CC4255864}" dt="2023-04-10T20:52:49.860" v="104" actId="1076"/>
        <pc:sldMkLst>
          <pc:docMk/>
          <pc:sldMk cId="3635648204" sldId="263"/>
        </pc:sldMkLst>
        <pc:spChg chg="mod">
          <ac:chgData name="Strum, Madeleine" userId="a24780d0-2c87-4ef6-a4d4-fe7b5d7bc308" providerId="ADAL" clId="{F7D86955-07E5-442C-9390-B31CC4255864}" dt="2023-04-10T20:52:49.860" v="104" actId="1076"/>
          <ac:spMkLst>
            <pc:docMk/>
            <pc:sldMk cId="3635648204" sldId="263"/>
            <ac:spMk id="3" creationId="{D83B50A4-9CE4-55F2-3BED-7723E8619431}"/>
          </ac:spMkLst>
        </pc:spChg>
      </pc:sldChg>
      <pc:sldChg chg="modSp mod">
        <pc:chgData name="Strum, Madeleine" userId="a24780d0-2c87-4ef6-a4d4-fe7b5d7bc308" providerId="ADAL" clId="{F7D86955-07E5-442C-9390-B31CC4255864}" dt="2023-04-10T20:53:34.165" v="148" actId="20577"/>
        <pc:sldMkLst>
          <pc:docMk/>
          <pc:sldMk cId="3009364092" sldId="286"/>
        </pc:sldMkLst>
        <pc:spChg chg="mod">
          <ac:chgData name="Strum, Madeleine" userId="a24780d0-2c87-4ef6-a4d4-fe7b5d7bc308" providerId="ADAL" clId="{F7D86955-07E5-442C-9390-B31CC4255864}" dt="2023-04-10T20:53:34.165" v="148" actId="20577"/>
          <ac:spMkLst>
            <pc:docMk/>
            <pc:sldMk cId="3009364092" sldId="286"/>
            <ac:spMk id="2" creationId="{006F396F-38E1-4924-BAD1-BEA921F910D2}"/>
          </ac:spMkLst>
        </pc:spChg>
        <pc:spChg chg="mod">
          <ac:chgData name="Strum, Madeleine" userId="a24780d0-2c87-4ef6-a4d4-fe7b5d7bc308" providerId="ADAL" clId="{F7D86955-07E5-442C-9390-B31CC4255864}" dt="2023-04-10T20:37:36.786" v="78" actId="113"/>
          <ac:spMkLst>
            <pc:docMk/>
            <pc:sldMk cId="3009364092" sldId="286"/>
            <ac:spMk id="5" creationId="{8389FCBF-4FF5-3DDC-36E8-FC05C340D1C7}"/>
          </ac:spMkLst>
        </pc:spChg>
        <pc:spChg chg="mod">
          <ac:chgData name="Strum, Madeleine" userId="a24780d0-2c87-4ef6-a4d4-fe7b5d7bc308" providerId="ADAL" clId="{F7D86955-07E5-442C-9390-B31CC4255864}" dt="2023-04-10T20:42:35.004" v="86" actId="27636"/>
          <ac:spMkLst>
            <pc:docMk/>
            <pc:sldMk cId="3009364092" sldId="286"/>
            <ac:spMk id="22" creationId="{E72879ED-8C43-4B48-BC69-4E895D7AA075}"/>
          </ac:spMkLst>
        </pc:spChg>
      </pc:sldChg>
      <pc:sldChg chg="modNotesTx">
        <pc:chgData name="Strum, Madeleine" userId="a24780d0-2c87-4ef6-a4d4-fe7b5d7bc308" providerId="ADAL" clId="{F7D86955-07E5-442C-9390-B31CC4255864}" dt="2023-04-10T20:58:21.586" v="196" actId="20577"/>
        <pc:sldMkLst>
          <pc:docMk/>
          <pc:sldMk cId="89616844" sldId="575"/>
        </pc:sldMkLst>
      </pc:sldChg>
      <pc:sldChg chg="modSp mod">
        <pc:chgData name="Strum, Madeleine" userId="a24780d0-2c87-4ef6-a4d4-fe7b5d7bc308" providerId="ADAL" clId="{F7D86955-07E5-442C-9390-B31CC4255864}" dt="2023-04-10T20:57:02.241" v="182" actId="20577"/>
        <pc:sldMkLst>
          <pc:docMk/>
          <pc:sldMk cId="3639552167" sldId="579"/>
        </pc:sldMkLst>
        <pc:spChg chg="mod">
          <ac:chgData name="Strum, Madeleine" userId="a24780d0-2c87-4ef6-a4d4-fe7b5d7bc308" providerId="ADAL" clId="{F7D86955-07E5-442C-9390-B31CC4255864}" dt="2023-04-10T20:57:02.241" v="182" actId="20577"/>
          <ac:spMkLst>
            <pc:docMk/>
            <pc:sldMk cId="3639552167" sldId="579"/>
            <ac:spMk id="2" creationId="{04032FED-C574-C507-786D-C231FDF51203}"/>
          </ac:spMkLst>
        </pc:spChg>
      </pc:sldChg>
      <pc:sldChg chg="addSp delSp modSp new mod ord modClrScheme chgLayout">
        <pc:chgData name="Strum, Madeleine" userId="a24780d0-2c87-4ef6-a4d4-fe7b5d7bc308" providerId="ADAL" clId="{F7D86955-07E5-442C-9390-B31CC4255864}" dt="2023-04-10T20:57:06.577" v="184"/>
        <pc:sldMkLst>
          <pc:docMk/>
          <pc:sldMk cId="3142795896" sldId="584"/>
        </pc:sldMkLst>
        <pc:spChg chg="del">
          <ac:chgData name="Strum, Madeleine" userId="a24780d0-2c87-4ef6-a4d4-fe7b5d7bc308" providerId="ADAL" clId="{F7D86955-07E5-442C-9390-B31CC4255864}" dt="2023-04-10T20:55:19.677" v="154" actId="700"/>
          <ac:spMkLst>
            <pc:docMk/>
            <pc:sldMk cId="3142795896" sldId="584"/>
            <ac:spMk id="2" creationId="{F2EEFE82-AFE1-C887-8768-D5D7E8B913DE}"/>
          </ac:spMkLst>
        </pc:spChg>
        <pc:spChg chg="del">
          <ac:chgData name="Strum, Madeleine" userId="a24780d0-2c87-4ef6-a4d4-fe7b5d7bc308" providerId="ADAL" clId="{F7D86955-07E5-442C-9390-B31CC4255864}" dt="2023-04-10T20:55:19.677" v="154" actId="700"/>
          <ac:spMkLst>
            <pc:docMk/>
            <pc:sldMk cId="3142795896" sldId="584"/>
            <ac:spMk id="3" creationId="{CBEE966E-B550-C4AC-BD9C-E066A103A7E2}"/>
          </ac:spMkLst>
        </pc:spChg>
        <pc:spChg chg="add mod">
          <ac:chgData name="Strum, Madeleine" userId="a24780d0-2c87-4ef6-a4d4-fe7b5d7bc308" providerId="ADAL" clId="{F7D86955-07E5-442C-9390-B31CC4255864}" dt="2023-04-10T20:55:37.573" v="167" actId="20577"/>
          <ac:spMkLst>
            <pc:docMk/>
            <pc:sldMk cId="3142795896" sldId="584"/>
            <ac:spMk id="4" creationId="{CADE6AE4-5B6D-5512-86FE-D5223FA1D42A}"/>
          </ac:spMkLst>
        </pc:spChg>
      </pc:sldChg>
      <pc:sldChg chg="new del">
        <pc:chgData name="Strum, Madeleine" userId="a24780d0-2c87-4ef6-a4d4-fe7b5d7bc308" providerId="ADAL" clId="{F7D86955-07E5-442C-9390-B31CC4255864}" dt="2023-04-10T20:46:55.694" v="88" actId="2696"/>
        <pc:sldMkLst>
          <pc:docMk/>
          <pc:sldMk cId="3245332645" sldId="584"/>
        </pc:sldMkLst>
      </pc:sldChg>
      <pc:sldChg chg="new del">
        <pc:chgData name="Strum, Madeleine" userId="a24780d0-2c87-4ef6-a4d4-fe7b5d7bc308" providerId="ADAL" clId="{F7D86955-07E5-442C-9390-B31CC4255864}" dt="2023-04-10T20:56:43.565" v="171" actId="2696"/>
        <pc:sldMkLst>
          <pc:docMk/>
          <pc:sldMk cId="3955582632" sldId="585"/>
        </pc:sldMkLst>
      </pc:sldChg>
    </pc:docChg>
  </pc:docChgLst>
  <pc:docChgLst>
    <pc:chgData name="Brockman, Larry" userId="S::brockman.larry@epa.gov::b68ae9e5-d8d7-435e-89ce-0e9dcaf69f2c" providerId="AD" clId="Web-{05E0D934-26EB-6DF9-C8E7-17502B2616CB}"/>
    <pc:docChg chg="modSld">
      <pc:chgData name="Brockman, Larry" userId="S::brockman.larry@epa.gov::b68ae9e5-d8d7-435e-89ce-0e9dcaf69f2c" providerId="AD" clId="Web-{05E0D934-26EB-6DF9-C8E7-17502B2616CB}" dt="2023-04-12T14:08:09.977" v="12" actId="20577"/>
      <pc:docMkLst>
        <pc:docMk/>
      </pc:docMkLst>
      <pc:sldChg chg="modSp">
        <pc:chgData name="Brockman, Larry" userId="S::brockman.larry@epa.gov::b68ae9e5-d8d7-435e-89ce-0e9dcaf69f2c" providerId="AD" clId="Web-{05E0D934-26EB-6DF9-C8E7-17502B2616CB}" dt="2023-04-12T14:08:09.977" v="12" actId="20577"/>
        <pc:sldMkLst>
          <pc:docMk/>
          <pc:sldMk cId="1964488032" sldId="266"/>
        </pc:sldMkLst>
        <pc:spChg chg="mod">
          <ac:chgData name="Brockman, Larry" userId="S::brockman.larry@epa.gov::b68ae9e5-d8d7-435e-89ce-0e9dcaf69f2c" providerId="AD" clId="Web-{05E0D934-26EB-6DF9-C8E7-17502B2616CB}" dt="2023-04-12T14:08:09.977" v="12" actId="20577"/>
          <ac:spMkLst>
            <pc:docMk/>
            <pc:sldMk cId="1964488032" sldId="266"/>
            <ac:spMk id="17" creationId="{9AA94DC2-0A39-A872-7A5B-7EA030BF7F0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529B40-14C2-4E2B-B74B-CA50A6C09D62}" type="datetimeFigureOut">
              <a:rPr lang="en-US" smtClean="0"/>
              <a:t>4/12/2023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0C332E-C936-4FC1-958C-E494880E1BA5}" type="slidenum">
              <a:rPr lang="en-US" smtClean="0"/>
              <a:t>‹#›</a:t>
            </a:fld>
            <a:endParaRPr lang="en-US"/>
          </a:p>
        </p:txBody>
      </p:sp>
    </p:spTree>
    <p:extLst>
      <p:ext uri="{BB962C8B-B14F-4D97-AF65-F5344CB8AC3E}">
        <p14:creationId xmlns:p14="http://schemas.microsoft.com/office/powerpoint/2010/main" val="3928634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0C332E-C936-4FC1-958C-E494880E1BA5}" type="slidenum">
              <a:rPr lang="en-US" smtClean="0"/>
              <a:t>1</a:t>
            </a:fld>
            <a:endParaRPr lang="en-US"/>
          </a:p>
        </p:txBody>
      </p:sp>
    </p:spTree>
    <p:extLst>
      <p:ext uri="{BB962C8B-B14F-4D97-AF65-F5344CB8AC3E}">
        <p14:creationId xmlns:p14="http://schemas.microsoft.com/office/powerpoint/2010/main" val="33408786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0C332E-C936-4FC1-958C-E494880E1BA5}" type="slidenum">
              <a:rPr lang="en-US" smtClean="0"/>
              <a:t>14</a:t>
            </a:fld>
            <a:endParaRPr lang="en-US"/>
          </a:p>
        </p:txBody>
      </p:sp>
    </p:spTree>
    <p:extLst>
      <p:ext uri="{BB962C8B-B14F-4D97-AF65-F5344CB8AC3E}">
        <p14:creationId xmlns:p14="http://schemas.microsoft.com/office/powerpoint/2010/main" val="499952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0C332E-C936-4FC1-958C-E494880E1BA5}" type="slidenum">
              <a:rPr lang="en-US" smtClean="0"/>
              <a:t>16</a:t>
            </a:fld>
            <a:endParaRPr lang="en-US"/>
          </a:p>
        </p:txBody>
      </p:sp>
    </p:spTree>
    <p:extLst>
      <p:ext uri="{BB962C8B-B14F-4D97-AF65-F5344CB8AC3E}">
        <p14:creationId xmlns:p14="http://schemas.microsoft.com/office/powerpoint/2010/main" val="18866203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I will give you a brief overview of EPA’s national emissions inventory, then Residential wood combustion sector – what’s in it, I’ll briefly describe the approach EPA uses to estimate emissions,  and then we’ll look at the results for PM2.5, how the RWC PM2.5 compares with other source sectors and with the previous NEI</a:t>
            </a:r>
          </a:p>
        </p:txBody>
      </p:sp>
      <p:sp>
        <p:nvSpPr>
          <p:cNvPr id="4" name="Slide Number Placeholder 3"/>
          <p:cNvSpPr>
            <a:spLocks noGrp="1"/>
          </p:cNvSpPr>
          <p:nvPr>
            <p:ph type="sldNum" sz="quarter" idx="5"/>
          </p:nvPr>
        </p:nvSpPr>
        <p:spPr/>
        <p:txBody>
          <a:bodyPr/>
          <a:lstStyle/>
          <a:p>
            <a:fld id="{290C332E-C936-4FC1-958C-E494880E1BA5}" type="slidenum">
              <a:rPr lang="en-US" smtClean="0"/>
              <a:t>2</a:t>
            </a:fld>
            <a:endParaRPr lang="en-US"/>
          </a:p>
        </p:txBody>
      </p:sp>
    </p:spTree>
    <p:extLst>
      <p:ext uri="{BB962C8B-B14F-4D97-AF65-F5344CB8AC3E}">
        <p14:creationId xmlns:p14="http://schemas.microsoft.com/office/powerpoint/2010/main" val="40015363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NEI or national emissions inventory is released every 3 years – the most recent version is 2020 and it was released just a few weeks ago.  You can get the data and documentation on our website.</a:t>
            </a:r>
          </a:p>
        </p:txBody>
      </p:sp>
      <p:sp>
        <p:nvSpPr>
          <p:cNvPr id="4" name="Slide Number Placeholder 3"/>
          <p:cNvSpPr>
            <a:spLocks noGrp="1"/>
          </p:cNvSpPr>
          <p:nvPr>
            <p:ph type="sldNum" sz="quarter" idx="5"/>
          </p:nvPr>
        </p:nvSpPr>
        <p:spPr/>
        <p:txBody>
          <a:bodyPr/>
          <a:lstStyle/>
          <a:p>
            <a:fld id="{290C332E-C936-4FC1-958C-E494880E1BA5}" type="slidenum">
              <a:rPr lang="en-US" smtClean="0"/>
              <a:t>3</a:t>
            </a:fld>
            <a:endParaRPr lang="en-US"/>
          </a:p>
        </p:txBody>
      </p:sp>
    </p:spTree>
    <p:extLst>
      <p:ext uri="{BB962C8B-B14F-4D97-AF65-F5344CB8AC3E}">
        <p14:creationId xmlns:p14="http://schemas.microsoft.com/office/powerpoint/2010/main" val="30088632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NEI covers all emission sources –</a:t>
            </a:r>
          </a:p>
          <a:p>
            <a:r>
              <a:rPr lang="en-US" dirty="0"/>
              <a:t>Stationary sources – both point such as large industrial facilities with known locations and nonpoint – smaller sources typically so numerous that they are inventoried at county level.  A few examples of nonpoint sources are agricultural emissions– this is a cow, consumer products, and residential heating including with wood. </a:t>
            </a:r>
          </a:p>
          <a:p>
            <a:endParaRPr lang="en-US" dirty="0"/>
          </a:p>
          <a:p>
            <a:r>
              <a:rPr lang="en-US" dirty="0"/>
              <a:t>Onroad and offroad mobile sources – cars &amp; trucks, planes trains and ships and large and small nonroad equipment like pavers and lawn mowers.</a:t>
            </a:r>
          </a:p>
          <a:p>
            <a:endParaRPr lang="en-US" dirty="0"/>
          </a:p>
          <a:p>
            <a:r>
              <a:rPr lang="en-US" dirty="0"/>
              <a:t>The NEI include natural sources –emissions from vegetation and soils, and wild fires.</a:t>
            </a:r>
          </a:p>
          <a:p>
            <a:endParaRPr lang="en-US" dirty="0"/>
          </a:p>
          <a:p>
            <a:endParaRPr lang="en-US" dirty="0"/>
          </a:p>
        </p:txBody>
      </p:sp>
      <p:sp>
        <p:nvSpPr>
          <p:cNvPr id="4" name="Slide Number Placeholder 3"/>
          <p:cNvSpPr>
            <a:spLocks noGrp="1"/>
          </p:cNvSpPr>
          <p:nvPr>
            <p:ph type="sldNum" sz="quarter" idx="5"/>
          </p:nvPr>
        </p:nvSpPr>
        <p:spPr/>
        <p:txBody>
          <a:bodyPr/>
          <a:lstStyle/>
          <a:p>
            <a:fld id="{290C332E-C936-4FC1-958C-E494880E1BA5}" type="slidenum">
              <a:rPr lang="en-US" smtClean="0"/>
              <a:t>4</a:t>
            </a:fld>
            <a:endParaRPr lang="en-US"/>
          </a:p>
        </p:txBody>
      </p:sp>
    </p:spTree>
    <p:extLst>
      <p:ext uri="{BB962C8B-B14F-4D97-AF65-F5344CB8AC3E}">
        <p14:creationId xmlns:p14="http://schemas.microsoft.com/office/powerpoint/2010/main" val="8864647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overall approach to compute emissions is reflected by this deceptively simple equation, as both terms on the right are difficult to estimate.</a:t>
            </a:r>
          </a:p>
          <a:p>
            <a:r>
              <a:rPr lang="en-US" dirty="0"/>
              <a:t>The EF in addition to be a function of the SCC and pollutant also depend on the wood including species, moisture content, size, user operation and we don’t have EFs at that level of detail.  The wood burned is computed based on all these highlighted terms some of which </a:t>
            </a:r>
            <a:r>
              <a:rPr lang="en-US" dirty="0" err="1"/>
              <a:t>which</a:t>
            </a:r>
            <a:r>
              <a:rPr lang="en-US" dirty="0"/>
              <a:t> are derived from surveys and for some SCCs  we apply adjustment factors for consistency with the wood consumption data developed by the Energy Information Administration</a:t>
            </a:r>
          </a:p>
        </p:txBody>
      </p:sp>
      <p:sp>
        <p:nvSpPr>
          <p:cNvPr id="4" name="Slide Number Placeholder 3"/>
          <p:cNvSpPr>
            <a:spLocks noGrp="1"/>
          </p:cNvSpPr>
          <p:nvPr>
            <p:ph type="sldNum" sz="quarter" idx="5"/>
          </p:nvPr>
        </p:nvSpPr>
        <p:spPr/>
        <p:txBody>
          <a:bodyPr/>
          <a:lstStyle/>
          <a:p>
            <a:fld id="{290C332E-C936-4FC1-958C-E494880E1BA5}" type="slidenum">
              <a:rPr lang="en-US" smtClean="0"/>
              <a:t>7</a:t>
            </a:fld>
            <a:endParaRPr lang="en-US"/>
          </a:p>
        </p:txBody>
      </p:sp>
    </p:spTree>
    <p:extLst>
      <p:ext uri="{BB962C8B-B14F-4D97-AF65-F5344CB8AC3E}">
        <p14:creationId xmlns:p14="http://schemas.microsoft.com/office/powerpoint/2010/main" val="11653287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RWC 44% increase, so in 2020 it is 8% of the total, nationally and annually. </a:t>
            </a:r>
          </a:p>
          <a:p>
            <a:r>
              <a:rPr lang="en-US" dirty="0"/>
              <a:t>Expect to be a lot higher proportion in some areas of the country and also in the winter season.</a:t>
            </a:r>
          </a:p>
          <a:p>
            <a:r>
              <a:rPr lang="en-US" dirty="0"/>
              <a:t>Fun fact – in this sector, the emissions of VOC and PM is the same – 460,000 tons of VOC from RWC in 2020 NEI</a:t>
            </a:r>
          </a:p>
        </p:txBody>
      </p:sp>
      <p:sp>
        <p:nvSpPr>
          <p:cNvPr id="4" name="Slide Number Placeholder 3"/>
          <p:cNvSpPr>
            <a:spLocks noGrp="1"/>
          </p:cNvSpPr>
          <p:nvPr>
            <p:ph type="sldNum" sz="quarter" idx="5"/>
          </p:nvPr>
        </p:nvSpPr>
        <p:spPr/>
        <p:txBody>
          <a:bodyPr/>
          <a:lstStyle/>
          <a:p>
            <a:fld id="{40525373-A68A-4871-9D35-7ED79019EF3A}" type="slidenum">
              <a:rPr lang="en-US" smtClean="0"/>
              <a:t>9</a:t>
            </a:fld>
            <a:endParaRPr lang="en-US"/>
          </a:p>
        </p:txBody>
      </p:sp>
    </p:spTree>
    <p:extLst>
      <p:ext uri="{BB962C8B-B14F-4D97-AF65-F5344CB8AC3E}">
        <p14:creationId xmlns:p14="http://schemas.microsoft.com/office/powerpoint/2010/main" val="15413606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Very interesting activity data changes for RWC –upward revision to certified wood stove EFs also factored in.  Even within regions (2 for example), NY vs NJ from updated SEDS methodology.  NJ 40-50+% decrease all appliance types except outdoor rec burning and </a:t>
            </a:r>
            <a:r>
              <a:rPr lang="en-US" dirty="0" err="1"/>
              <a:t>firelogs</a:t>
            </a:r>
            <a:r>
              <a:rPr lang="en-US" dirty="0"/>
              <a:t>; NY 3-5x greater in 2020 most of RWC.  Nationally, 337K (2017) to 485K in 2020 (EPA tools=441,689 in 2020 from 281,150 in 2017=57% increase) with ~47K (would by 40% increase with old EF) due to increase in PM EFs.</a:t>
            </a:r>
          </a:p>
        </p:txBody>
      </p:sp>
      <p:sp>
        <p:nvSpPr>
          <p:cNvPr id="4" name="Slide Number Placeholder 3"/>
          <p:cNvSpPr>
            <a:spLocks noGrp="1"/>
          </p:cNvSpPr>
          <p:nvPr>
            <p:ph type="sldNum" sz="quarter" idx="5"/>
          </p:nvPr>
        </p:nvSpPr>
        <p:spPr/>
        <p:txBody>
          <a:bodyPr/>
          <a:lstStyle/>
          <a:p>
            <a:fld id="{40525373-A68A-4871-9D35-7ED79019EF3A}" type="slidenum">
              <a:rPr lang="en-US" smtClean="0"/>
              <a:t>10</a:t>
            </a:fld>
            <a:endParaRPr lang="en-US"/>
          </a:p>
        </p:txBody>
      </p:sp>
    </p:spTree>
    <p:extLst>
      <p:ext uri="{BB962C8B-B14F-4D97-AF65-F5344CB8AC3E}">
        <p14:creationId xmlns:p14="http://schemas.microsoft.com/office/powerpoint/2010/main" val="3364461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0C332E-C936-4FC1-958C-E494880E1BA5}" type="slidenum">
              <a:rPr lang="en-US" smtClean="0"/>
              <a:t>12</a:t>
            </a:fld>
            <a:endParaRPr lang="en-US"/>
          </a:p>
        </p:txBody>
      </p:sp>
    </p:spTree>
    <p:extLst>
      <p:ext uri="{BB962C8B-B14F-4D97-AF65-F5344CB8AC3E}">
        <p14:creationId xmlns:p14="http://schemas.microsoft.com/office/powerpoint/2010/main" val="27529454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AK, the one county Fairbanks North Star has a design value greater than 10 and it has one of the larger emission densities of RWC</a:t>
            </a:r>
          </a:p>
        </p:txBody>
      </p:sp>
      <p:sp>
        <p:nvSpPr>
          <p:cNvPr id="4" name="Slide Number Placeholder 3"/>
          <p:cNvSpPr>
            <a:spLocks noGrp="1"/>
          </p:cNvSpPr>
          <p:nvPr>
            <p:ph type="sldNum" sz="quarter" idx="5"/>
          </p:nvPr>
        </p:nvSpPr>
        <p:spPr/>
        <p:txBody>
          <a:bodyPr/>
          <a:lstStyle/>
          <a:p>
            <a:fld id="{290C332E-C936-4FC1-958C-E494880E1BA5}" type="slidenum">
              <a:rPr lang="en-US" smtClean="0"/>
              <a:t>13</a:t>
            </a:fld>
            <a:endParaRPr lang="en-US"/>
          </a:p>
        </p:txBody>
      </p:sp>
    </p:spTree>
    <p:extLst>
      <p:ext uri="{BB962C8B-B14F-4D97-AF65-F5344CB8AC3E}">
        <p14:creationId xmlns:p14="http://schemas.microsoft.com/office/powerpoint/2010/main" val="30319707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8A2C4-9126-46E4-ACA1-5E8B7C57CC3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43C1628-777B-9D1E-A022-80FC12B394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86064F2-74A0-1176-3853-62A3A1667D04}"/>
              </a:ext>
            </a:extLst>
          </p:cNvPr>
          <p:cNvSpPr>
            <a:spLocks noGrp="1"/>
          </p:cNvSpPr>
          <p:nvPr>
            <p:ph type="dt" sz="half" idx="10"/>
          </p:nvPr>
        </p:nvSpPr>
        <p:spPr/>
        <p:txBody>
          <a:bodyPr/>
          <a:lstStyle/>
          <a:p>
            <a:fld id="{18E60E32-AC28-4A43-B97F-94DA2CFF9494}" type="datetimeFigureOut">
              <a:rPr lang="en-US" smtClean="0"/>
              <a:t>4/12/2023</a:t>
            </a:fld>
            <a:endParaRPr lang="en-US"/>
          </a:p>
        </p:txBody>
      </p:sp>
      <p:sp>
        <p:nvSpPr>
          <p:cNvPr id="5" name="Footer Placeholder 4">
            <a:extLst>
              <a:ext uri="{FF2B5EF4-FFF2-40B4-BE49-F238E27FC236}">
                <a16:creationId xmlns:a16="http://schemas.microsoft.com/office/drawing/2014/main" id="{68677DBC-19EA-F546-88BF-F21E080080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4D7A1F-DE41-254B-A05B-BA5A539AC594}"/>
              </a:ext>
            </a:extLst>
          </p:cNvPr>
          <p:cNvSpPr>
            <a:spLocks noGrp="1"/>
          </p:cNvSpPr>
          <p:nvPr>
            <p:ph type="sldNum" sz="quarter" idx="12"/>
          </p:nvPr>
        </p:nvSpPr>
        <p:spPr/>
        <p:txBody>
          <a:bodyPr/>
          <a:lstStyle/>
          <a:p>
            <a:fld id="{4B84CF2A-1AEE-4A8A-9ED8-7611BBEF442F}" type="slidenum">
              <a:rPr lang="en-US" smtClean="0"/>
              <a:t>‹#›</a:t>
            </a:fld>
            <a:endParaRPr lang="en-US"/>
          </a:p>
        </p:txBody>
      </p:sp>
    </p:spTree>
    <p:extLst>
      <p:ext uri="{BB962C8B-B14F-4D97-AF65-F5344CB8AC3E}">
        <p14:creationId xmlns:p14="http://schemas.microsoft.com/office/powerpoint/2010/main" val="19827449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45611-CBE7-B65F-2DE6-D7DDE75E38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43D2B10-2D93-6839-6569-99AE377FE85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DB7A61-356C-A0FC-A097-0F386BAC0526}"/>
              </a:ext>
            </a:extLst>
          </p:cNvPr>
          <p:cNvSpPr>
            <a:spLocks noGrp="1"/>
          </p:cNvSpPr>
          <p:nvPr>
            <p:ph type="dt" sz="half" idx="10"/>
          </p:nvPr>
        </p:nvSpPr>
        <p:spPr/>
        <p:txBody>
          <a:bodyPr/>
          <a:lstStyle/>
          <a:p>
            <a:fld id="{18E60E32-AC28-4A43-B97F-94DA2CFF9494}" type="datetimeFigureOut">
              <a:rPr lang="en-US" smtClean="0"/>
              <a:t>4/12/2023</a:t>
            </a:fld>
            <a:endParaRPr lang="en-US"/>
          </a:p>
        </p:txBody>
      </p:sp>
      <p:sp>
        <p:nvSpPr>
          <p:cNvPr id="5" name="Footer Placeholder 4">
            <a:extLst>
              <a:ext uri="{FF2B5EF4-FFF2-40B4-BE49-F238E27FC236}">
                <a16:creationId xmlns:a16="http://schemas.microsoft.com/office/drawing/2014/main" id="{598C9512-E4D6-50AB-0341-11A2235CAB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F780EF-90C3-21B7-6928-CD94A9698A29}"/>
              </a:ext>
            </a:extLst>
          </p:cNvPr>
          <p:cNvSpPr>
            <a:spLocks noGrp="1"/>
          </p:cNvSpPr>
          <p:nvPr>
            <p:ph type="sldNum" sz="quarter" idx="12"/>
          </p:nvPr>
        </p:nvSpPr>
        <p:spPr/>
        <p:txBody>
          <a:bodyPr/>
          <a:lstStyle/>
          <a:p>
            <a:fld id="{4B84CF2A-1AEE-4A8A-9ED8-7611BBEF442F}" type="slidenum">
              <a:rPr lang="en-US" smtClean="0"/>
              <a:t>‹#›</a:t>
            </a:fld>
            <a:endParaRPr lang="en-US"/>
          </a:p>
        </p:txBody>
      </p:sp>
    </p:spTree>
    <p:extLst>
      <p:ext uri="{BB962C8B-B14F-4D97-AF65-F5344CB8AC3E}">
        <p14:creationId xmlns:p14="http://schemas.microsoft.com/office/powerpoint/2010/main" val="34151611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BC3FCDB-CEF8-6348-861B-E0D48089504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3A28F7-1D59-E604-9B20-872C43CB10F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E927B4-8990-832D-45A6-01F9D1356965}"/>
              </a:ext>
            </a:extLst>
          </p:cNvPr>
          <p:cNvSpPr>
            <a:spLocks noGrp="1"/>
          </p:cNvSpPr>
          <p:nvPr>
            <p:ph type="dt" sz="half" idx="10"/>
          </p:nvPr>
        </p:nvSpPr>
        <p:spPr/>
        <p:txBody>
          <a:bodyPr/>
          <a:lstStyle/>
          <a:p>
            <a:fld id="{18E60E32-AC28-4A43-B97F-94DA2CFF9494}" type="datetimeFigureOut">
              <a:rPr lang="en-US" smtClean="0"/>
              <a:t>4/12/2023</a:t>
            </a:fld>
            <a:endParaRPr lang="en-US"/>
          </a:p>
        </p:txBody>
      </p:sp>
      <p:sp>
        <p:nvSpPr>
          <p:cNvPr id="5" name="Footer Placeholder 4">
            <a:extLst>
              <a:ext uri="{FF2B5EF4-FFF2-40B4-BE49-F238E27FC236}">
                <a16:creationId xmlns:a16="http://schemas.microsoft.com/office/drawing/2014/main" id="{8D0834E1-342A-A685-41C8-53829B9366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84C27C-89EB-B16C-55DA-120E019F457F}"/>
              </a:ext>
            </a:extLst>
          </p:cNvPr>
          <p:cNvSpPr>
            <a:spLocks noGrp="1"/>
          </p:cNvSpPr>
          <p:nvPr>
            <p:ph type="sldNum" sz="quarter" idx="12"/>
          </p:nvPr>
        </p:nvSpPr>
        <p:spPr/>
        <p:txBody>
          <a:bodyPr/>
          <a:lstStyle/>
          <a:p>
            <a:fld id="{4B84CF2A-1AEE-4A8A-9ED8-7611BBEF442F}" type="slidenum">
              <a:rPr lang="en-US" smtClean="0"/>
              <a:t>‹#›</a:t>
            </a:fld>
            <a:endParaRPr lang="en-US"/>
          </a:p>
        </p:txBody>
      </p:sp>
    </p:spTree>
    <p:extLst>
      <p:ext uri="{BB962C8B-B14F-4D97-AF65-F5344CB8AC3E}">
        <p14:creationId xmlns:p14="http://schemas.microsoft.com/office/powerpoint/2010/main" val="3933631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CFE03-1DAF-C665-0676-34E3673793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038762-20A8-F061-A6B6-5B8584D47E1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0D4217-2E4D-1420-AB07-1AF18691A300}"/>
              </a:ext>
            </a:extLst>
          </p:cNvPr>
          <p:cNvSpPr>
            <a:spLocks noGrp="1"/>
          </p:cNvSpPr>
          <p:nvPr>
            <p:ph type="dt" sz="half" idx="10"/>
          </p:nvPr>
        </p:nvSpPr>
        <p:spPr/>
        <p:txBody>
          <a:bodyPr/>
          <a:lstStyle/>
          <a:p>
            <a:fld id="{18E60E32-AC28-4A43-B97F-94DA2CFF9494}" type="datetimeFigureOut">
              <a:rPr lang="en-US" smtClean="0"/>
              <a:t>4/12/2023</a:t>
            </a:fld>
            <a:endParaRPr lang="en-US"/>
          </a:p>
        </p:txBody>
      </p:sp>
      <p:sp>
        <p:nvSpPr>
          <p:cNvPr id="5" name="Footer Placeholder 4">
            <a:extLst>
              <a:ext uri="{FF2B5EF4-FFF2-40B4-BE49-F238E27FC236}">
                <a16:creationId xmlns:a16="http://schemas.microsoft.com/office/drawing/2014/main" id="{D71D2E9E-DC59-760D-168C-C8CDC97C17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7FB60B-FABF-E4AE-9B8A-15527E49680A}"/>
              </a:ext>
            </a:extLst>
          </p:cNvPr>
          <p:cNvSpPr>
            <a:spLocks noGrp="1"/>
          </p:cNvSpPr>
          <p:nvPr>
            <p:ph type="sldNum" sz="quarter" idx="12"/>
          </p:nvPr>
        </p:nvSpPr>
        <p:spPr/>
        <p:txBody>
          <a:bodyPr/>
          <a:lstStyle/>
          <a:p>
            <a:fld id="{4B84CF2A-1AEE-4A8A-9ED8-7611BBEF442F}" type="slidenum">
              <a:rPr lang="en-US" smtClean="0"/>
              <a:t>‹#›</a:t>
            </a:fld>
            <a:endParaRPr lang="en-US"/>
          </a:p>
        </p:txBody>
      </p:sp>
    </p:spTree>
    <p:extLst>
      <p:ext uri="{BB962C8B-B14F-4D97-AF65-F5344CB8AC3E}">
        <p14:creationId xmlns:p14="http://schemas.microsoft.com/office/powerpoint/2010/main" val="15877793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7AF90-2F30-0623-DC2D-76F7B9314BF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48B9BBA-C606-166F-0902-BE90ED32D1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89061BC-3078-465E-0059-E0CDCB518913}"/>
              </a:ext>
            </a:extLst>
          </p:cNvPr>
          <p:cNvSpPr>
            <a:spLocks noGrp="1"/>
          </p:cNvSpPr>
          <p:nvPr>
            <p:ph type="dt" sz="half" idx="10"/>
          </p:nvPr>
        </p:nvSpPr>
        <p:spPr/>
        <p:txBody>
          <a:bodyPr/>
          <a:lstStyle/>
          <a:p>
            <a:fld id="{18E60E32-AC28-4A43-B97F-94DA2CFF9494}" type="datetimeFigureOut">
              <a:rPr lang="en-US" smtClean="0"/>
              <a:t>4/12/2023</a:t>
            </a:fld>
            <a:endParaRPr lang="en-US"/>
          </a:p>
        </p:txBody>
      </p:sp>
      <p:sp>
        <p:nvSpPr>
          <p:cNvPr id="5" name="Footer Placeholder 4">
            <a:extLst>
              <a:ext uri="{FF2B5EF4-FFF2-40B4-BE49-F238E27FC236}">
                <a16:creationId xmlns:a16="http://schemas.microsoft.com/office/drawing/2014/main" id="{75284AAA-979F-E661-7227-96DE79D215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BC1571-9B89-2DD9-4AA9-960944E5B4A3}"/>
              </a:ext>
            </a:extLst>
          </p:cNvPr>
          <p:cNvSpPr>
            <a:spLocks noGrp="1"/>
          </p:cNvSpPr>
          <p:nvPr>
            <p:ph type="sldNum" sz="quarter" idx="12"/>
          </p:nvPr>
        </p:nvSpPr>
        <p:spPr/>
        <p:txBody>
          <a:bodyPr/>
          <a:lstStyle/>
          <a:p>
            <a:fld id="{4B84CF2A-1AEE-4A8A-9ED8-7611BBEF442F}" type="slidenum">
              <a:rPr lang="en-US" smtClean="0"/>
              <a:t>‹#›</a:t>
            </a:fld>
            <a:endParaRPr lang="en-US"/>
          </a:p>
        </p:txBody>
      </p:sp>
    </p:spTree>
    <p:extLst>
      <p:ext uri="{BB962C8B-B14F-4D97-AF65-F5344CB8AC3E}">
        <p14:creationId xmlns:p14="http://schemas.microsoft.com/office/powerpoint/2010/main" val="30306634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F16A4-1EEC-0244-453D-4B04705505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0AF26A-F07D-5374-4E76-17162CB335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E83F6E-4903-47BE-2796-79891575831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CFB772B-721C-F46A-C956-4054FD9EC926}"/>
              </a:ext>
            </a:extLst>
          </p:cNvPr>
          <p:cNvSpPr>
            <a:spLocks noGrp="1"/>
          </p:cNvSpPr>
          <p:nvPr>
            <p:ph type="dt" sz="half" idx="10"/>
          </p:nvPr>
        </p:nvSpPr>
        <p:spPr/>
        <p:txBody>
          <a:bodyPr/>
          <a:lstStyle/>
          <a:p>
            <a:fld id="{18E60E32-AC28-4A43-B97F-94DA2CFF9494}" type="datetimeFigureOut">
              <a:rPr lang="en-US" smtClean="0"/>
              <a:t>4/12/2023</a:t>
            </a:fld>
            <a:endParaRPr lang="en-US"/>
          </a:p>
        </p:txBody>
      </p:sp>
      <p:sp>
        <p:nvSpPr>
          <p:cNvPr id="6" name="Footer Placeholder 5">
            <a:extLst>
              <a:ext uri="{FF2B5EF4-FFF2-40B4-BE49-F238E27FC236}">
                <a16:creationId xmlns:a16="http://schemas.microsoft.com/office/drawing/2014/main" id="{5ED4B75A-3BE8-55DD-383B-2C1C58B71D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3A256F-F6F4-615F-CA4D-D808DDC49277}"/>
              </a:ext>
            </a:extLst>
          </p:cNvPr>
          <p:cNvSpPr>
            <a:spLocks noGrp="1"/>
          </p:cNvSpPr>
          <p:nvPr>
            <p:ph type="sldNum" sz="quarter" idx="12"/>
          </p:nvPr>
        </p:nvSpPr>
        <p:spPr/>
        <p:txBody>
          <a:bodyPr/>
          <a:lstStyle/>
          <a:p>
            <a:fld id="{4B84CF2A-1AEE-4A8A-9ED8-7611BBEF442F}" type="slidenum">
              <a:rPr lang="en-US" smtClean="0"/>
              <a:t>‹#›</a:t>
            </a:fld>
            <a:endParaRPr lang="en-US"/>
          </a:p>
        </p:txBody>
      </p:sp>
    </p:spTree>
    <p:extLst>
      <p:ext uri="{BB962C8B-B14F-4D97-AF65-F5344CB8AC3E}">
        <p14:creationId xmlns:p14="http://schemas.microsoft.com/office/powerpoint/2010/main" val="20862495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3E2BA-E241-28BC-5A83-AA89F7D9C5C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9B6F806-82E5-3012-01B4-C1E975A6D12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D0E1C1F-6EC8-948A-DB9A-79577EC867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028609A-129E-9086-AE93-7F3FF322AC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F462056-0F82-B3CE-680E-1B95F8CD3A0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BA8462-58EB-5023-62F6-5A1537FFD152}"/>
              </a:ext>
            </a:extLst>
          </p:cNvPr>
          <p:cNvSpPr>
            <a:spLocks noGrp="1"/>
          </p:cNvSpPr>
          <p:nvPr>
            <p:ph type="dt" sz="half" idx="10"/>
          </p:nvPr>
        </p:nvSpPr>
        <p:spPr/>
        <p:txBody>
          <a:bodyPr/>
          <a:lstStyle/>
          <a:p>
            <a:fld id="{18E60E32-AC28-4A43-B97F-94DA2CFF9494}" type="datetimeFigureOut">
              <a:rPr lang="en-US" smtClean="0"/>
              <a:t>4/12/2023</a:t>
            </a:fld>
            <a:endParaRPr lang="en-US"/>
          </a:p>
        </p:txBody>
      </p:sp>
      <p:sp>
        <p:nvSpPr>
          <p:cNvPr id="8" name="Footer Placeholder 7">
            <a:extLst>
              <a:ext uri="{FF2B5EF4-FFF2-40B4-BE49-F238E27FC236}">
                <a16:creationId xmlns:a16="http://schemas.microsoft.com/office/drawing/2014/main" id="{7866E82C-5F2A-F06F-8B8C-7ED4119EAFF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A730F60-73BE-B481-51B0-8A1BFC05D3FB}"/>
              </a:ext>
            </a:extLst>
          </p:cNvPr>
          <p:cNvSpPr>
            <a:spLocks noGrp="1"/>
          </p:cNvSpPr>
          <p:nvPr>
            <p:ph type="sldNum" sz="quarter" idx="12"/>
          </p:nvPr>
        </p:nvSpPr>
        <p:spPr/>
        <p:txBody>
          <a:bodyPr/>
          <a:lstStyle/>
          <a:p>
            <a:fld id="{4B84CF2A-1AEE-4A8A-9ED8-7611BBEF442F}" type="slidenum">
              <a:rPr lang="en-US" smtClean="0"/>
              <a:t>‹#›</a:t>
            </a:fld>
            <a:endParaRPr lang="en-US"/>
          </a:p>
        </p:txBody>
      </p:sp>
    </p:spTree>
    <p:extLst>
      <p:ext uri="{BB962C8B-B14F-4D97-AF65-F5344CB8AC3E}">
        <p14:creationId xmlns:p14="http://schemas.microsoft.com/office/powerpoint/2010/main" val="42162635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E4247-47DD-4A49-C047-F3A51D1FEB0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D4BC38C-C231-B54F-1D1F-CD1DE920E0EB}"/>
              </a:ext>
            </a:extLst>
          </p:cNvPr>
          <p:cNvSpPr>
            <a:spLocks noGrp="1"/>
          </p:cNvSpPr>
          <p:nvPr>
            <p:ph type="dt" sz="half" idx="10"/>
          </p:nvPr>
        </p:nvSpPr>
        <p:spPr/>
        <p:txBody>
          <a:bodyPr/>
          <a:lstStyle/>
          <a:p>
            <a:fld id="{18E60E32-AC28-4A43-B97F-94DA2CFF9494}" type="datetimeFigureOut">
              <a:rPr lang="en-US" smtClean="0"/>
              <a:t>4/12/2023</a:t>
            </a:fld>
            <a:endParaRPr lang="en-US"/>
          </a:p>
        </p:txBody>
      </p:sp>
      <p:sp>
        <p:nvSpPr>
          <p:cNvPr id="4" name="Footer Placeholder 3">
            <a:extLst>
              <a:ext uri="{FF2B5EF4-FFF2-40B4-BE49-F238E27FC236}">
                <a16:creationId xmlns:a16="http://schemas.microsoft.com/office/drawing/2014/main" id="{9457F5F1-D2B9-8C3C-5663-35039D469CB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EFF2E85-8131-FB87-6CD3-BD81606C9E58}"/>
              </a:ext>
            </a:extLst>
          </p:cNvPr>
          <p:cNvSpPr>
            <a:spLocks noGrp="1"/>
          </p:cNvSpPr>
          <p:nvPr>
            <p:ph type="sldNum" sz="quarter" idx="12"/>
          </p:nvPr>
        </p:nvSpPr>
        <p:spPr/>
        <p:txBody>
          <a:bodyPr/>
          <a:lstStyle/>
          <a:p>
            <a:fld id="{4B84CF2A-1AEE-4A8A-9ED8-7611BBEF442F}" type="slidenum">
              <a:rPr lang="en-US" smtClean="0"/>
              <a:t>‹#›</a:t>
            </a:fld>
            <a:endParaRPr lang="en-US"/>
          </a:p>
        </p:txBody>
      </p:sp>
    </p:spTree>
    <p:extLst>
      <p:ext uri="{BB962C8B-B14F-4D97-AF65-F5344CB8AC3E}">
        <p14:creationId xmlns:p14="http://schemas.microsoft.com/office/powerpoint/2010/main" val="835079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B2F6EA-D4F0-80BD-136F-5247A3684144}"/>
              </a:ext>
            </a:extLst>
          </p:cNvPr>
          <p:cNvSpPr>
            <a:spLocks noGrp="1"/>
          </p:cNvSpPr>
          <p:nvPr>
            <p:ph type="dt" sz="half" idx="10"/>
          </p:nvPr>
        </p:nvSpPr>
        <p:spPr/>
        <p:txBody>
          <a:bodyPr/>
          <a:lstStyle/>
          <a:p>
            <a:fld id="{18E60E32-AC28-4A43-B97F-94DA2CFF9494}" type="datetimeFigureOut">
              <a:rPr lang="en-US" smtClean="0"/>
              <a:t>4/12/2023</a:t>
            </a:fld>
            <a:endParaRPr lang="en-US"/>
          </a:p>
        </p:txBody>
      </p:sp>
      <p:sp>
        <p:nvSpPr>
          <p:cNvPr id="3" name="Footer Placeholder 2">
            <a:extLst>
              <a:ext uri="{FF2B5EF4-FFF2-40B4-BE49-F238E27FC236}">
                <a16:creationId xmlns:a16="http://schemas.microsoft.com/office/drawing/2014/main" id="{512BEFC9-700E-B18C-F1BC-E3FBC38DE5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09C8C4-EA74-A3E8-0B77-2A29588DE0F7}"/>
              </a:ext>
            </a:extLst>
          </p:cNvPr>
          <p:cNvSpPr>
            <a:spLocks noGrp="1"/>
          </p:cNvSpPr>
          <p:nvPr>
            <p:ph type="sldNum" sz="quarter" idx="12"/>
          </p:nvPr>
        </p:nvSpPr>
        <p:spPr/>
        <p:txBody>
          <a:bodyPr/>
          <a:lstStyle/>
          <a:p>
            <a:fld id="{4B84CF2A-1AEE-4A8A-9ED8-7611BBEF442F}" type="slidenum">
              <a:rPr lang="en-US" smtClean="0"/>
              <a:t>‹#›</a:t>
            </a:fld>
            <a:endParaRPr lang="en-US"/>
          </a:p>
        </p:txBody>
      </p:sp>
    </p:spTree>
    <p:extLst>
      <p:ext uri="{BB962C8B-B14F-4D97-AF65-F5344CB8AC3E}">
        <p14:creationId xmlns:p14="http://schemas.microsoft.com/office/powerpoint/2010/main" val="13173828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020CF-11BA-4BBF-FBF5-08CB483363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995808C-2DF0-E18A-6BE3-4B5907480D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084549-DA64-36AB-3BBF-AAAB5C9EC1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CD6E43-F0F3-842A-413B-5FBA40DECB66}"/>
              </a:ext>
            </a:extLst>
          </p:cNvPr>
          <p:cNvSpPr>
            <a:spLocks noGrp="1"/>
          </p:cNvSpPr>
          <p:nvPr>
            <p:ph type="dt" sz="half" idx="10"/>
          </p:nvPr>
        </p:nvSpPr>
        <p:spPr/>
        <p:txBody>
          <a:bodyPr/>
          <a:lstStyle/>
          <a:p>
            <a:fld id="{18E60E32-AC28-4A43-B97F-94DA2CFF9494}" type="datetimeFigureOut">
              <a:rPr lang="en-US" smtClean="0"/>
              <a:t>4/12/2023</a:t>
            </a:fld>
            <a:endParaRPr lang="en-US"/>
          </a:p>
        </p:txBody>
      </p:sp>
      <p:sp>
        <p:nvSpPr>
          <p:cNvPr id="6" name="Footer Placeholder 5">
            <a:extLst>
              <a:ext uri="{FF2B5EF4-FFF2-40B4-BE49-F238E27FC236}">
                <a16:creationId xmlns:a16="http://schemas.microsoft.com/office/drawing/2014/main" id="{20C742B2-5344-40EC-E59C-91538A850F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7A32E2-F74D-1460-8713-E449B3611C4A}"/>
              </a:ext>
            </a:extLst>
          </p:cNvPr>
          <p:cNvSpPr>
            <a:spLocks noGrp="1"/>
          </p:cNvSpPr>
          <p:nvPr>
            <p:ph type="sldNum" sz="quarter" idx="12"/>
          </p:nvPr>
        </p:nvSpPr>
        <p:spPr/>
        <p:txBody>
          <a:bodyPr/>
          <a:lstStyle/>
          <a:p>
            <a:fld id="{4B84CF2A-1AEE-4A8A-9ED8-7611BBEF442F}" type="slidenum">
              <a:rPr lang="en-US" smtClean="0"/>
              <a:t>‹#›</a:t>
            </a:fld>
            <a:endParaRPr lang="en-US"/>
          </a:p>
        </p:txBody>
      </p:sp>
    </p:spTree>
    <p:extLst>
      <p:ext uri="{BB962C8B-B14F-4D97-AF65-F5344CB8AC3E}">
        <p14:creationId xmlns:p14="http://schemas.microsoft.com/office/powerpoint/2010/main" val="17467013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EDCB6-5E68-1A92-25F3-130B43C864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32385BB-1141-433D-4725-23595459F0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39B4D8F-688A-0A5D-5B6B-45CFF960D9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62DA31-63B1-1DA4-F4CD-9A215943D058}"/>
              </a:ext>
            </a:extLst>
          </p:cNvPr>
          <p:cNvSpPr>
            <a:spLocks noGrp="1"/>
          </p:cNvSpPr>
          <p:nvPr>
            <p:ph type="dt" sz="half" idx="10"/>
          </p:nvPr>
        </p:nvSpPr>
        <p:spPr/>
        <p:txBody>
          <a:bodyPr/>
          <a:lstStyle/>
          <a:p>
            <a:fld id="{18E60E32-AC28-4A43-B97F-94DA2CFF9494}" type="datetimeFigureOut">
              <a:rPr lang="en-US" smtClean="0"/>
              <a:t>4/12/2023</a:t>
            </a:fld>
            <a:endParaRPr lang="en-US"/>
          </a:p>
        </p:txBody>
      </p:sp>
      <p:sp>
        <p:nvSpPr>
          <p:cNvPr id="6" name="Footer Placeholder 5">
            <a:extLst>
              <a:ext uri="{FF2B5EF4-FFF2-40B4-BE49-F238E27FC236}">
                <a16:creationId xmlns:a16="http://schemas.microsoft.com/office/drawing/2014/main" id="{087A3496-29D6-CC19-ED18-7323DE927D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EF81F0-8433-1034-EF29-2605721DF0F9}"/>
              </a:ext>
            </a:extLst>
          </p:cNvPr>
          <p:cNvSpPr>
            <a:spLocks noGrp="1"/>
          </p:cNvSpPr>
          <p:nvPr>
            <p:ph type="sldNum" sz="quarter" idx="12"/>
          </p:nvPr>
        </p:nvSpPr>
        <p:spPr/>
        <p:txBody>
          <a:bodyPr/>
          <a:lstStyle/>
          <a:p>
            <a:fld id="{4B84CF2A-1AEE-4A8A-9ED8-7611BBEF442F}" type="slidenum">
              <a:rPr lang="en-US" smtClean="0"/>
              <a:t>‹#›</a:t>
            </a:fld>
            <a:endParaRPr lang="en-US"/>
          </a:p>
        </p:txBody>
      </p:sp>
    </p:spTree>
    <p:extLst>
      <p:ext uri="{BB962C8B-B14F-4D97-AF65-F5344CB8AC3E}">
        <p14:creationId xmlns:p14="http://schemas.microsoft.com/office/powerpoint/2010/main" val="38361958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353E6F-5CA2-03DD-0644-91B40B2525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C28D66-FFC5-57D7-C968-86433B2127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C7CFD3-E696-7C46-1B90-BCD1AB676D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E60E32-AC28-4A43-B97F-94DA2CFF9494}" type="datetimeFigureOut">
              <a:rPr lang="en-US" smtClean="0"/>
              <a:t>4/12/2023</a:t>
            </a:fld>
            <a:endParaRPr lang="en-US"/>
          </a:p>
        </p:txBody>
      </p:sp>
      <p:sp>
        <p:nvSpPr>
          <p:cNvPr id="5" name="Footer Placeholder 4">
            <a:extLst>
              <a:ext uri="{FF2B5EF4-FFF2-40B4-BE49-F238E27FC236}">
                <a16:creationId xmlns:a16="http://schemas.microsoft.com/office/drawing/2014/main" id="{F5C00F32-9F68-CC3C-CB28-36F67CBDF6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ACA6FCE-DDB2-7A2C-985D-0646BFF76A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84CF2A-1AEE-4A8A-9ED8-7611BBEF442F}" type="slidenum">
              <a:rPr lang="en-US" smtClean="0"/>
              <a:t>‹#›</a:t>
            </a:fld>
            <a:endParaRPr lang="en-US"/>
          </a:p>
        </p:txBody>
      </p:sp>
    </p:spTree>
    <p:extLst>
      <p:ext uri="{BB962C8B-B14F-4D97-AF65-F5344CB8AC3E}">
        <p14:creationId xmlns:p14="http://schemas.microsoft.com/office/powerpoint/2010/main" val="22283045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hyperlink" Target="https://www.epa.gov/air-emissions-inventories/2020-national-emissions-inventory-nei-data" TargetMode="External"/><Relationship Id="rId2" Type="http://schemas.openxmlformats.org/officeDocument/2006/relationships/hyperlink" Target="https://www.epa.gov/air-emissions-inventories/2023-international-emissions-inventory-conference-nexus-climate-air"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hyperlink" Target="https://www.epa.gov/air-emissions-inventories/2020-national-emissions-inventory-nei-data"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image" Target="../media/image20.jpeg"/><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0700D48D-C9AA-4000-A912-29A4FEA98A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5138" y="394887"/>
            <a:ext cx="5720862" cy="606822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F2A3C6D-0E99-F3CA-2743-3B02E558764A}"/>
              </a:ext>
            </a:extLst>
          </p:cNvPr>
          <p:cNvSpPr>
            <a:spLocks noGrp="1"/>
          </p:cNvSpPr>
          <p:nvPr>
            <p:ph type="ctrTitle"/>
          </p:nvPr>
        </p:nvSpPr>
        <p:spPr>
          <a:xfrm>
            <a:off x="1018604" y="1053042"/>
            <a:ext cx="4458424" cy="3068357"/>
          </a:xfrm>
        </p:spPr>
        <p:txBody>
          <a:bodyPr>
            <a:normAutofit/>
          </a:bodyPr>
          <a:lstStyle/>
          <a:p>
            <a:pPr algn="l"/>
            <a:r>
              <a:rPr lang="en-US" sz="4700" dirty="0">
                <a:solidFill>
                  <a:srgbClr val="FFFFFF"/>
                </a:solidFill>
              </a:rPr>
              <a:t>2020 NEI – PM2.5 from Residential Wood Combustion</a:t>
            </a:r>
          </a:p>
        </p:txBody>
      </p:sp>
      <p:sp>
        <p:nvSpPr>
          <p:cNvPr id="3" name="Subtitle 2">
            <a:extLst>
              <a:ext uri="{FF2B5EF4-FFF2-40B4-BE49-F238E27FC236}">
                <a16:creationId xmlns:a16="http://schemas.microsoft.com/office/drawing/2014/main" id="{047D7DA4-0B4F-4098-8E42-8D214E931F9C}"/>
              </a:ext>
            </a:extLst>
          </p:cNvPr>
          <p:cNvSpPr>
            <a:spLocks noGrp="1"/>
          </p:cNvSpPr>
          <p:nvPr>
            <p:ph type="subTitle" idx="1"/>
          </p:nvPr>
        </p:nvSpPr>
        <p:spPr>
          <a:xfrm>
            <a:off x="1018604" y="4292070"/>
            <a:ext cx="4458424" cy="1512888"/>
          </a:xfrm>
        </p:spPr>
        <p:txBody>
          <a:bodyPr>
            <a:noAutofit/>
          </a:bodyPr>
          <a:lstStyle/>
          <a:p>
            <a:pPr algn="l"/>
            <a:r>
              <a:rPr lang="en-US" sz="2800" dirty="0">
                <a:solidFill>
                  <a:srgbClr val="F09921"/>
                </a:solidFill>
              </a:rPr>
              <a:t>For the Residential Wood Smoke Training Workshop</a:t>
            </a:r>
          </a:p>
          <a:p>
            <a:pPr algn="l"/>
            <a:r>
              <a:rPr lang="en-US" sz="2800" dirty="0">
                <a:solidFill>
                  <a:srgbClr val="F09921"/>
                </a:solidFill>
              </a:rPr>
              <a:t>April 2023</a:t>
            </a:r>
          </a:p>
          <a:p>
            <a:pPr algn="l"/>
            <a:r>
              <a:rPr lang="en-US" sz="2800" dirty="0">
                <a:solidFill>
                  <a:srgbClr val="F09921"/>
                </a:solidFill>
              </a:rPr>
              <a:t>Denver, CO</a:t>
            </a:r>
          </a:p>
        </p:txBody>
      </p:sp>
      <p:pic>
        <p:nvPicPr>
          <p:cNvPr id="5" name="Picture 4">
            <a:extLst>
              <a:ext uri="{FF2B5EF4-FFF2-40B4-BE49-F238E27FC236}">
                <a16:creationId xmlns:a16="http://schemas.microsoft.com/office/drawing/2014/main" id="{F7967DB1-E368-A953-37ED-DB1FA767F986}"/>
              </a:ext>
            </a:extLst>
          </p:cNvPr>
          <p:cNvPicPr>
            <a:picLocks noChangeAspect="1"/>
          </p:cNvPicPr>
          <p:nvPr/>
        </p:nvPicPr>
        <p:blipFill rotWithShape="1">
          <a:blip r:embed="rId3"/>
          <a:srcRect t="26042" b="19654"/>
          <a:stretch/>
        </p:blipFill>
        <p:spPr>
          <a:xfrm>
            <a:off x="6489131" y="1053042"/>
            <a:ext cx="5390093" cy="777239"/>
          </a:xfrm>
          <a:prstGeom prst="rect">
            <a:avLst/>
          </a:prstGeom>
        </p:spPr>
      </p:pic>
      <p:cxnSp>
        <p:nvCxnSpPr>
          <p:cNvPr id="28" name="Straight Connector 27">
            <a:extLst>
              <a:ext uri="{FF2B5EF4-FFF2-40B4-BE49-F238E27FC236}">
                <a16:creationId xmlns:a16="http://schemas.microsoft.com/office/drawing/2014/main" id="{805E69BC-D844-4AB5-9E35-ED458EE2965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9184178" y="1874520"/>
            <a:ext cx="0" cy="310896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312C673-8179-457E-AD2A-D1FAE4CC96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14009" y="4201833"/>
            <a:ext cx="3400425"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7" name="Picture 6" descr="Map&#10;&#10;Description automatically generated">
            <a:extLst>
              <a:ext uri="{FF2B5EF4-FFF2-40B4-BE49-F238E27FC236}">
                <a16:creationId xmlns:a16="http://schemas.microsoft.com/office/drawing/2014/main" id="{30FDD90F-329D-A51A-FEDD-43DE08B10A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1940" y="3750733"/>
            <a:ext cx="5104670" cy="2794807"/>
          </a:xfrm>
          <a:prstGeom prst="rect">
            <a:avLst/>
          </a:prstGeom>
        </p:spPr>
      </p:pic>
    </p:spTree>
    <p:extLst>
      <p:ext uri="{BB962C8B-B14F-4D97-AF65-F5344CB8AC3E}">
        <p14:creationId xmlns:p14="http://schemas.microsoft.com/office/powerpoint/2010/main" val="32652615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90698-B991-442A-8FCC-A53AD997EA5C}"/>
              </a:ext>
            </a:extLst>
          </p:cNvPr>
          <p:cNvSpPr>
            <a:spLocks noGrp="1"/>
          </p:cNvSpPr>
          <p:nvPr>
            <p:ph type="title"/>
          </p:nvPr>
        </p:nvSpPr>
        <p:spPr>
          <a:xfrm>
            <a:off x="838200" y="0"/>
            <a:ext cx="10515600" cy="1045342"/>
          </a:xfrm>
        </p:spPr>
        <p:txBody>
          <a:bodyPr>
            <a:normAutofit/>
          </a:bodyPr>
          <a:lstStyle/>
          <a:p>
            <a:pPr algn="ctr"/>
            <a:r>
              <a:rPr lang="en-US"/>
              <a:t>RWC PM</a:t>
            </a:r>
            <a:r>
              <a:rPr lang="en-US" baseline="-25000"/>
              <a:t>2.5</a:t>
            </a:r>
            <a:r>
              <a:rPr lang="en-US"/>
              <a:t> emissions by Region and State</a:t>
            </a:r>
          </a:p>
        </p:txBody>
      </p:sp>
      <p:sp>
        <p:nvSpPr>
          <p:cNvPr id="3" name="Slide Number Placeholder 2">
            <a:extLst>
              <a:ext uri="{FF2B5EF4-FFF2-40B4-BE49-F238E27FC236}">
                <a16:creationId xmlns:a16="http://schemas.microsoft.com/office/drawing/2014/main" id="{17549491-E3EE-4984-87ED-9319245BAD79}"/>
              </a:ext>
            </a:extLst>
          </p:cNvPr>
          <p:cNvSpPr>
            <a:spLocks noGrp="1"/>
          </p:cNvSpPr>
          <p:nvPr>
            <p:ph type="sldNum" sz="quarter" idx="12"/>
          </p:nvPr>
        </p:nvSpPr>
        <p:spPr/>
        <p:txBody>
          <a:bodyPr/>
          <a:lstStyle/>
          <a:p>
            <a:fld id="{0EE73B0E-633F-4089-AE9E-1E68724E3D66}" type="slidenum">
              <a:rPr lang="en-US" smtClean="0"/>
              <a:t>10</a:t>
            </a:fld>
            <a:endParaRPr lang="en-US"/>
          </a:p>
        </p:txBody>
      </p:sp>
      <p:pic>
        <p:nvPicPr>
          <p:cNvPr id="4" name="Picture 3">
            <a:extLst>
              <a:ext uri="{FF2B5EF4-FFF2-40B4-BE49-F238E27FC236}">
                <a16:creationId xmlns:a16="http://schemas.microsoft.com/office/drawing/2014/main" id="{9CE698BC-EC4B-0A71-4E00-1DCC61D78F8D}"/>
              </a:ext>
            </a:extLst>
          </p:cNvPr>
          <p:cNvPicPr>
            <a:picLocks noChangeAspect="1"/>
          </p:cNvPicPr>
          <p:nvPr/>
        </p:nvPicPr>
        <p:blipFill>
          <a:blip r:embed="rId3"/>
          <a:stretch>
            <a:fillRect/>
          </a:stretch>
        </p:blipFill>
        <p:spPr>
          <a:xfrm>
            <a:off x="74336" y="860874"/>
            <a:ext cx="6372114" cy="3487842"/>
          </a:xfrm>
          <a:prstGeom prst="rect">
            <a:avLst/>
          </a:prstGeom>
        </p:spPr>
      </p:pic>
      <p:pic>
        <p:nvPicPr>
          <p:cNvPr id="8" name="Picture 7">
            <a:extLst>
              <a:ext uri="{FF2B5EF4-FFF2-40B4-BE49-F238E27FC236}">
                <a16:creationId xmlns:a16="http://schemas.microsoft.com/office/drawing/2014/main" id="{C4942021-F201-A83D-A931-BBC01E3AD025}"/>
              </a:ext>
            </a:extLst>
          </p:cNvPr>
          <p:cNvPicPr>
            <a:picLocks noChangeAspect="1"/>
          </p:cNvPicPr>
          <p:nvPr/>
        </p:nvPicPr>
        <p:blipFill>
          <a:blip r:embed="rId4"/>
          <a:stretch>
            <a:fillRect/>
          </a:stretch>
        </p:blipFill>
        <p:spPr>
          <a:xfrm>
            <a:off x="4695287" y="2095897"/>
            <a:ext cx="7496713" cy="4762103"/>
          </a:xfrm>
          <a:prstGeom prst="rect">
            <a:avLst/>
          </a:prstGeom>
          <a:ln>
            <a:solidFill>
              <a:schemeClr val="tx1"/>
            </a:solidFill>
          </a:ln>
        </p:spPr>
      </p:pic>
    </p:spTree>
    <p:extLst>
      <p:ext uri="{BB962C8B-B14F-4D97-AF65-F5344CB8AC3E}">
        <p14:creationId xmlns:p14="http://schemas.microsoft.com/office/powerpoint/2010/main" val="10785073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0D1D1D85-EADC-FD81-300E-1C98386BE27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336"/>
          <a:stretch/>
        </p:blipFill>
        <p:spPr bwMode="auto">
          <a:xfrm>
            <a:off x="6885638" y="2083980"/>
            <a:ext cx="4981575" cy="477401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73F11F3-70A9-3D4A-A11E-7FC092EEDD41}"/>
              </a:ext>
            </a:extLst>
          </p:cNvPr>
          <p:cNvPicPr>
            <a:picLocks noChangeAspect="1"/>
          </p:cNvPicPr>
          <p:nvPr/>
        </p:nvPicPr>
        <p:blipFill rotWithShape="1">
          <a:blip r:embed="rId3"/>
          <a:srcRect l="2521" t="3606" r="2878" b="-622"/>
          <a:stretch/>
        </p:blipFill>
        <p:spPr>
          <a:xfrm>
            <a:off x="574158" y="2278276"/>
            <a:ext cx="5159457" cy="4774019"/>
          </a:xfrm>
          <a:prstGeom prst="rect">
            <a:avLst/>
          </a:prstGeom>
        </p:spPr>
      </p:pic>
      <p:sp>
        <p:nvSpPr>
          <p:cNvPr id="6" name="TextBox 5">
            <a:extLst>
              <a:ext uri="{FF2B5EF4-FFF2-40B4-BE49-F238E27FC236}">
                <a16:creationId xmlns:a16="http://schemas.microsoft.com/office/drawing/2014/main" id="{CD9B23ED-6054-14A6-79C6-F5158FC7CED5}"/>
              </a:ext>
            </a:extLst>
          </p:cNvPr>
          <p:cNvSpPr txBox="1"/>
          <p:nvPr/>
        </p:nvSpPr>
        <p:spPr>
          <a:xfrm>
            <a:off x="797442" y="1130724"/>
            <a:ext cx="4642825" cy="830997"/>
          </a:xfrm>
          <a:prstGeom prst="rect">
            <a:avLst/>
          </a:prstGeom>
          <a:noFill/>
        </p:spPr>
        <p:txBody>
          <a:bodyPr wrap="square" rtlCol="0">
            <a:spAutoFit/>
          </a:bodyPr>
          <a:lstStyle/>
          <a:p>
            <a:r>
              <a:rPr lang="en-US" sz="2400" b="1" dirty="0"/>
              <a:t>RWC PM2.5 Emissions, 2020 NEI</a:t>
            </a:r>
          </a:p>
          <a:p>
            <a:pPr algn="ctr"/>
            <a:r>
              <a:rPr lang="en-US" sz="2400" b="1" dirty="0"/>
              <a:t>Total = 485,000 tons</a:t>
            </a:r>
          </a:p>
        </p:txBody>
      </p:sp>
      <p:sp>
        <p:nvSpPr>
          <p:cNvPr id="7" name="TextBox 6">
            <a:extLst>
              <a:ext uri="{FF2B5EF4-FFF2-40B4-BE49-F238E27FC236}">
                <a16:creationId xmlns:a16="http://schemas.microsoft.com/office/drawing/2014/main" id="{8CEDAC5C-EA71-FF76-9DDD-C774F1A35777}"/>
              </a:ext>
            </a:extLst>
          </p:cNvPr>
          <p:cNvSpPr txBox="1"/>
          <p:nvPr/>
        </p:nvSpPr>
        <p:spPr>
          <a:xfrm>
            <a:off x="6751733" y="1139521"/>
            <a:ext cx="4642825" cy="830997"/>
          </a:xfrm>
          <a:prstGeom prst="rect">
            <a:avLst/>
          </a:prstGeom>
          <a:noFill/>
        </p:spPr>
        <p:txBody>
          <a:bodyPr wrap="square" rtlCol="0">
            <a:spAutoFit/>
          </a:bodyPr>
          <a:lstStyle/>
          <a:p>
            <a:r>
              <a:rPr lang="en-US" sz="2400" b="1" dirty="0"/>
              <a:t>RWC PM2.5 Emissions, 2017 NEI</a:t>
            </a:r>
          </a:p>
          <a:p>
            <a:pPr algn="ctr"/>
            <a:r>
              <a:rPr lang="en-US" sz="2400" b="1" dirty="0"/>
              <a:t>Total = 337,000 tons</a:t>
            </a:r>
          </a:p>
        </p:txBody>
      </p:sp>
      <p:sp>
        <p:nvSpPr>
          <p:cNvPr id="8" name="Rectangle 7">
            <a:extLst>
              <a:ext uri="{FF2B5EF4-FFF2-40B4-BE49-F238E27FC236}">
                <a16:creationId xmlns:a16="http://schemas.microsoft.com/office/drawing/2014/main" id="{EC433741-50F0-3D47-447B-5BF92F370B45}"/>
              </a:ext>
            </a:extLst>
          </p:cNvPr>
          <p:cNvSpPr/>
          <p:nvPr/>
        </p:nvSpPr>
        <p:spPr>
          <a:xfrm>
            <a:off x="0" y="0"/>
            <a:ext cx="12192000" cy="9603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mj-lt"/>
              </a:rPr>
              <a:t>RESULTS --- 2020 vs 2017 PM2.5  by Appliance</a:t>
            </a:r>
          </a:p>
        </p:txBody>
      </p:sp>
    </p:spTree>
    <p:extLst>
      <p:ext uri="{BB962C8B-B14F-4D97-AF65-F5344CB8AC3E}">
        <p14:creationId xmlns:p14="http://schemas.microsoft.com/office/powerpoint/2010/main" val="39046705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28E4B0F-FF7F-6EE4-AE8F-4159D79F23D6}"/>
              </a:ext>
            </a:extLst>
          </p:cNvPr>
          <p:cNvSpPr txBox="1"/>
          <p:nvPr/>
        </p:nvSpPr>
        <p:spPr>
          <a:xfrm>
            <a:off x="9644361" y="1992839"/>
            <a:ext cx="2194560" cy="646331"/>
          </a:xfrm>
          <a:prstGeom prst="rect">
            <a:avLst/>
          </a:prstGeom>
          <a:solidFill>
            <a:schemeClr val="bg1"/>
          </a:solidFill>
        </p:spPr>
        <p:txBody>
          <a:bodyPr wrap="square" rtlCol="0">
            <a:spAutoFit/>
          </a:bodyPr>
          <a:lstStyle/>
          <a:p>
            <a:endParaRPr lang="en-US" dirty="0"/>
          </a:p>
          <a:p>
            <a:r>
              <a:rPr lang="en-US" dirty="0"/>
              <a:t>Tons PM2.5/Sq. mile</a:t>
            </a:r>
          </a:p>
        </p:txBody>
      </p:sp>
      <p:sp>
        <p:nvSpPr>
          <p:cNvPr id="2" name="TextBox 1">
            <a:extLst>
              <a:ext uri="{FF2B5EF4-FFF2-40B4-BE49-F238E27FC236}">
                <a16:creationId xmlns:a16="http://schemas.microsoft.com/office/drawing/2014/main" id="{D37DF152-FFD6-4138-FEFC-5F7DAF10C9C0}"/>
              </a:ext>
            </a:extLst>
          </p:cNvPr>
          <p:cNvSpPr txBox="1"/>
          <p:nvPr/>
        </p:nvSpPr>
        <p:spPr>
          <a:xfrm>
            <a:off x="1584251" y="392315"/>
            <a:ext cx="7676707" cy="707886"/>
          </a:xfrm>
          <a:prstGeom prst="rect">
            <a:avLst/>
          </a:prstGeom>
          <a:noFill/>
        </p:spPr>
        <p:txBody>
          <a:bodyPr wrap="square" rtlCol="0">
            <a:spAutoFit/>
          </a:bodyPr>
          <a:lstStyle/>
          <a:p>
            <a:pPr algn="ctr"/>
            <a:r>
              <a:rPr lang="en-US" sz="4000" b="1" dirty="0">
                <a:latin typeface="+mj-lt"/>
              </a:rPr>
              <a:t>2020 RWC PM2.5 Emission Density</a:t>
            </a:r>
            <a:endParaRPr lang="en-US" sz="2800" b="1" dirty="0">
              <a:latin typeface="+mj-lt"/>
            </a:endParaRPr>
          </a:p>
        </p:txBody>
      </p:sp>
      <p:sp>
        <p:nvSpPr>
          <p:cNvPr id="9" name="Rectangle 8">
            <a:extLst>
              <a:ext uri="{FF2B5EF4-FFF2-40B4-BE49-F238E27FC236}">
                <a16:creationId xmlns:a16="http://schemas.microsoft.com/office/drawing/2014/main" id="{5A9669F3-7961-4CE2-A414-6F4E5D3447FB}"/>
              </a:ext>
            </a:extLst>
          </p:cNvPr>
          <p:cNvSpPr/>
          <p:nvPr/>
        </p:nvSpPr>
        <p:spPr>
          <a:xfrm>
            <a:off x="9525807" y="4946611"/>
            <a:ext cx="2428318" cy="18436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Counties with 2021  DV &gt;9 ug/m3</a:t>
            </a:r>
          </a:p>
        </p:txBody>
      </p:sp>
      <p:sp>
        <p:nvSpPr>
          <p:cNvPr id="11" name="Rectangle 10">
            <a:extLst>
              <a:ext uri="{FF2B5EF4-FFF2-40B4-BE49-F238E27FC236}">
                <a16:creationId xmlns:a16="http://schemas.microsoft.com/office/drawing/2014/main" id="{79F57C02-4809-1D35-18E2-4C4AD9CDAA46}"/>
              </a:ext>
            </a:extLst>
          </p:cNvPr>
          <p:cNvSpPr/>
          <p:nvPr/>
        </p:nvSpPr>
        <p:spPr>
          <a:xfrm>
            <a:off x="9525807" y="5529585"/>
            <a:ext cx="2428318" cy="18436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Counties with 2021  DV &gt;10 ug/m3</a:t>
            </a:r>
          </a:p>
        </p:txBody>
      </p:sp>
      <p:pic>
        <p:nvPicPr>
          <p:cNvPr id="13" name="Picture 12">
            <a:extLst>
              <a:ext uri="{FF2B5EF4-FFF2-40B4-BE49-F238E27FC236}">
                <a16:creationId xmlns:a16="http://schemas.microsoft.com/office/drawing/2014/main" id="{348E7074-2FC9-C6B7-AE6D-25AA6591653E}"/>
              </a:ext>
            </a:extLst>
          </p:cNvPr>
          <p:cNvPicPr>
            <a:picLocks noChangeAspect="1"/>
          </p:cNvPicPr>
          <p:nvPr/>
        </p:nvPicPr>
        <p:blipFill rotWithShape="1">
          <a:blip r:embed="rId3"/>
          <a:srcRect l="3976" t="24193" r="62635" b="56212"/>
          <a:stretch/>
        </p:blipFill>
        <p:spPr>
          <a:xfrm>
            <a:off x="10273185" y="5096001"/>
            <a:ext cx="812139" cy="439239"/>
          </a:xfrm>
          <a:prstGeom prst="rect">
            <a:avLst/>
          </a:prstGeom>
        </p:spPr>
      </p:pic>
      <p:pic>
        <p:nvPicPr>
          <p:cNvPr id="14" name="Picture 13">
            <a:extLst>
              <a:ext uri="{FF2B5EF4-FFF2-40B4-BE49-F238E27FC236}">
                <a16:creationId xmlns:a16="http://schemas.microsoft.com/office/drawing/2014/main" id="{70E39F96-541E-D590-44E0-234BA7CAA567}"/>
              </a:ext>
            </a:extLst>
          </p:cNvPr>
          <p:cNvPicPr>
            <a:picLocks noChangeAspect="1"/>
          </p:cNvPicPr>
          <p:nvPr/>
        </p:nvPicPr>
        <p:blipFill rotWithShape="1">
          <a:blip r:embed="rId3"/>
          <a:srcRect l="6664" t="72872" r="63929" b="12361"/>
          <a:stretch/>
        </p:blipFill>
        <p:spPr>
          <a:xfrm>
            <a:off x="10290673" y="5837222"/>
            <a:ext cx="812139" cy="375844"/>
          </a:xfrm>
          <a:prstGeom prst="rect">
            <a:avLst/>
          </a:prstGeom>
        </p:spPr>
      </p:pic>
      <p:pic>
        <p:nvPicPr>
          <p:cNvPr id="17" name="Picture 16">
            <a:extLst>
              <a:ext uri="{FF2B5EF4-FFF2-40B4-BE49-F238E27FC236}">
                <a16:creationId xmlns:a16="http://schemas.microsoft.com/office/drawing/2014/main" id="{2A15635A-AF98-2AE9-A956-C258EB22D45A}"/>
              </a:ext>
            </a:extLst>
          </p:cNvPr>
          <p:cNvPicPr>
            <a:picLocks noChangeAspect="1"/>
          </p:cNvPicPr>
          <p:nvPr/>
        </p:nvPicPr>
        <p:blipFill>
          <a:blip r:embed="rId4"/>
          <a:stretch>
            <a:fillRect/>
          </a:stretch>
        </p:blipFill>
        <p:spPr>
          <a:xfrm>
            <a:off x="949562" y="1416916"/>
            <a:ext cx="8627958" cy="5272642"/>
          </a:xfrm>
          <a:prstGeom prst="rect">
            <a:avLst/>
          </a:prstGeom>
        </p:spPr>
      </p:pic>
      <p:pic>
        <p:nvPicPr>
          <p:cNvPr id="19" name="Picture 18">
            <a:extLst>
              <a:ext uri="{FF2B5EF4-FFF2-40B4-BE49-F238E27FC236}">
                <a16:creationId xmlns:a16="http://schemas.microsoft.com/office/drawing/2014/main" id="{A141D60C-DB73-9861-B6D9-8B3A846A2918}"/>
              </a:ext>
            </a:extLst>
          </p:cNvPr>
          <p:cNvPicPr>
            <a:picLocks noChangeAspect="1"/>
          </p:cNvPicPr>
          <p:nvPr/>
        </p:nvPicPr>
        <p:blipFill>
          <a:blip r:embed="rId5"/>
          <a:stretch>
            <a:fillRect/>
          </a:stretch>
        </p:blipFill>
        <p:spPr>
          <a:xfrm>
            <a:off x="9888036" y="2788560"/>
            <a:ext cx="1678321" cy="1970204"/>
          </a:xfrm>
          <a:prstGeom prst="rect">
            <a:avLst/>
          </a:prstGeom>
        </p:spPr>
      </p:pic>
    </p:spTree>
    <p:extLst>
      <p:ext uri="{BB962C8B-B14F-4D97-AF65-F5344CB8AC3E}">
        <p14:creationId xmlns:p14="http://schemas.microsoft.com/office/powerpoint/2010/main" val="23843892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31F7B33-7209-4CD5-50FB-FBEA24685C29}"/>
              </a:ext>
            </a:extLst>
          </p:cNvPr>
          <p:cNvSpPr txBox="1"/>
          <p:nvPr/>
        </p:nvSpPr>
        <p:spPr>
          <a:xfrm>
            <a:off x="6500206" y="1864667"/>
            <a:ext cx="2194560" cy="646331"/>
          </a:xfrm>
          <a:prstGeom prst="rect">
            <a:avLst/>
          </a:prstGeom>
          <a:solidFill>
            <a:schemeClr val="bg1"/>
          </a:solidFill>
        </p:spPr>
        <p:txBody>
          <a:bodyPr wrap="square" rtlCol="0">
            <a:spAutoFit/>
          </a:bodyPr>
          <a:lstStyle/>
          <a:p>
            <a:endParaRPr lang="en-US" dirty="0"/>
          </a:p>
          <a:p>
            <a:r>
              <a:rPr lang="en-US" dirty="0"/>
              <a:t>Tons PM2.5/Sq. mile</a:t>
            </a:r>
          </a:p>
        </p:txBody>
      </p:sp>
      <p:sp>
        <p:nvSpPr>
          <p:cNvPr id="2" name="TextBox 1">
            <a:extLst>
              <a:ext uri="{FF2B5EF4-FFF2-40B4-BE49-F238E27FC236}">
                <a16:creationId xmlns:a16="http://schemas.microsoft.com/office/drawing/2014/main" id="{65101C61-68D8-C423-031D-215832EAC61F}"/>
              </a:ext>
            </a:extLst>
          </p:cNvPr>
          <p:cNvSpPr txBox="1"/>
          <p:nvPr/>
        </p:nvSpPr>
        <p:spPr>
          <a:xfrm>
            <a:off x="5603912" y="492107"/>
            <a:ext cx="5112896" cy="1323439"/>
          </a:xfrm>
          <a:prstGeom prst="rect">
            <a:avLst/>
          </a:prstGeom>
          <a:noFill/>
        </p:spPr>
        <p:txBody>
          <a:bodyPr wrap="square" rtlCol="0">
            <a:spAutoFit/>
          </a:bodyPr>
          <a:lstStyle/>
          <a:p>
            <a:pPr algn="ctr"/>
            <a:r>
              <a:rPr lang="en-US" sz="4000" b="1" dirty="0">
                <a:latin typeface="+mj-lt"/>
              </a:rPr>
              <a:t>2020 RWC PM2.5 Emission Density</a:t>
            </a:r>
            <a:endParaRPr lang="en-US" sz="2800" b="1" dirty="0">
              <a:latin typeface="+mj-lt"/>
            </a:endParaRPr>
          </a:p>
        </p:txBody>
      </p:sp>
      <p:sp>
        <p:nvSpPr>
          <p:cNvPr id="12" name="Rectangle 11">
            <a:extLst>
              <a:ext uri="{FF2B5EF4-FFF2-40B4-BE49-F238E27FC236}">
                <a16:creationId xmlns:a16="http://schemas.microsoft.com/office/drawing/2014/main" id="{945F6E10-6EDC-BEDB-15F5-C194C9FB31E8}"/>
              </a:ext>
            </a:extLst>
          </p:cNvPr>
          <p:cNvSpPr/>
          <p:nvPr/>
        </p:nvSpPr>
        <p:spPr>
          <a:xfrm>
            <a:off x="6500206" y="5072588"/>
            <a:ext cx="2428318" cy="18436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Counties with 2021  DV &gt;9 ug/m3</a:t>
            </a:r>
          </a:p>
        </p:txBody>
      </p:sp>
      <p:sp>
        <p:nvSpPr>
          <p:cNvPr id="13" name="Rectangle 12">
            <a:extLst>
              <a:ext uri="{FF2B5EF4-FFF2-40B4-BE49-F238E27FC236}">
                <a16:creationId xmlns:a16="http://schemas.microsoft.com/office/drawing/2014/main" id="{4D29A7BB-37DC-41DA-2846-0BA39CA66F9B}"/>
              </a:ext>
            </a:extLst>
          </p:cNvPr>
          <p:cNvSpPr/>
          <p:nvPr/>
        </p:nvSpPr>
        <p:spPr>
          <a:xfrm>
            <a:off x="6500206" y="5655562"/>
            <a:ext cx="2428318" cy="18436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Counties with 2021  DV &gt;10 ug/m3</a:t>
            </a:r>
          </a:p>
        </p:txBody>
      </p:sp>
      <p:pic>
        <p:nvPicPr>
          <p:cNvPr id="3" name="Picture 2">
            <a:extLst>
              <a:ext uri="{FF2B5EF4-FFF2-40B4-BE49-F238E27FC236}">
                <a16:creationId xmlns:a16="http://schemas.microsoft.com/office/drawing/2014/main" id="{6E73C9E8-6FDF-1C94-DCF7-DE182F2EA39B}"/>
              </a:ext>
            </a:extLst>
          </p:cNvPr>
          <p:cNvPicPr>
            <a:picLocks noChangeAspect="1"/>
          </p:cNvPicPr>
          <p:nvPr/>
        </p:nvPicPr>
        <p:blipFill>
          <a:blip r:embed="rId3"/>
          <a:stretch>
            <a:fillRect/>
          </a:stretch>
        </p:blipFill>
        <p:spPr>
          <a:xfrm>
            <a:off x="867052" y="657726"/>
            <a:ext cx="4474969" cy="6209017"/>
          </a:xfrm>
          <a:prstGeom prst="rect">
            <a:avLst/>
          </a:prstGeom>
        </p:spPr>
      </p:pic>
      <p:pic>
        <p:nvPicPr>
          <p:cNvPr id="8" name="Picture 7">
            <a:extLst>
              <a:ext uri="{FF2B5EF4-FFF2-40B4-BE49-F238E27FC236}">
                <a16:creationId xmlns:a16="http://schemas.microsoft.com/office/drawing/2014/main" id="{894AFD6D-4AC9-ED8C-8EE5-74004CC2316D}"/>
              </a:ext>
            </a:extLst>
          </p:cNvPr>
          <p:cNvPicPr>
            <a:picLocks noChangeAspect="1"/>
          </p:cNvPicPr>
          <p:nvPr/>
        </p:nvPicPr>
        <p:blipFill rotWithShape="1">
          <a:blip r:embed="rId4"/>
          <a:srcRect l="3976" t="24193" r="62635" b="56212"/>
          <a:stretch/>
        </p:blipFill>
        <p:spPr>
          <a:xfrm>
            <a:off x="7247584" y="5221978"/>
            <a:ext cx="812139" cy="439239"/>
          </a:xfrm>
          <a:prstGeom prst="rect">
            <a:avLst/>
          </a:prstGeom>
        </p:spPr>
      </p:pic>
      <p:pic>
        <p:nvPicPr>
          <p:cNvPr id="16" name="Picture 15">
            <a:extLst>
              <a:ext uri="{FF2B5EF4-FFF2-40B4-BE49-F238E27FC236}">
                <a16:creationId xmlns:a16="http://schemas.microsoft.com/office/drawing/2014/main" id="{BB760D17-BA31-33A9-E58D-68E49E6BC461}"/>
              </a:ext>
            </a:extLst>
          </p:cNvPr>
          <p:cNvPicPr>
            <a:picLocks noChangeAspect="1"/>
          </p:cNvPicPr>
          <p:nvPr/>
        </p:nvPicPr>
        <p:blipFill rotWithShape="1">
          <a:blip r:embed="rId4"/>
          <a:srcRect l="6664" t="72872" r="63929" b="12361"/>
          <a:stretch/>
        </p:blipFill>
        <p:spPr>
          <a:xfrm>
            <a:off x="7265072" y="5963199"/>
            <a:ext cx="812139" cy="375844"/>
          </a:xfrm>
          <a:prstGeom prst="rect">
            <a:avLst/>
          </a:prstGeom>
        </p:spPr>
      </p:pic>
      <p:pic>
        <p:nvPicPr>
          <p:cNvPr id="17" name="Picture 16">
            <a:extLst>
              <a:ext uri="{FF2B5EF4-FFF2-40B4-BE49-F238E27FC236}">
                <a16:creationId xmlns:a16="http://schemas.microsoft.com/office/drawing/2014/main" id="{F5C7F082-931C-042B-49FB-80456CBF1BD4}"/>
              </a:ext>
            </a:extLst>
          </p:cNvPr>
          <p:cNvPicPr>
            <a:picLocks noChangeAspect="1"/>
          </p:cNvPicPr>
          <p:nvPr/>
        </p:nvPicPr>
        <p:blipFill>
          <a:blip r:embed="rId5"/>
          <a:stretch>
            <a:fillRect/>
          </a:stretch>
        </p:blipFill>
        <p:spPr>
          <a:xfrm>
            <a:off x="6758325" y="2703771"/>
            <a:ext cx="1678321" cy="1970204"/>
          </a:xfrm>
          <a:prstGeom prst="rect">
            <a:avLst/>
          </a:prstGeom>
        </p:spPr>
      </p:pic>
    </p:spTree>
    <p:extLst>
      <p:ext uri="{BB962C8B-B14F-4D97-AF65-F5344CB8AC3E}">
        <p14:creationId xmlns:p14="http://schemas.microsoft.com/office/powerpoint/2010/main" val="14521731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EE266D-49D0-6DC4-9D5F-DE108A662815}"/>
              </a:ext>
            </a:extLst>
          </p:cNvPr>
          <p:cNvSpPr txBox="1"/>
          <p:nvPr/>
        </p:nvSpPr>
        <p:spPr>
          <a:xfrm>
            <a:off x="238591" y="121407"/>
            <a:ext cx="10723074" cy="1138773"/>
          </a:xfrm>
          <a:prstGeom prst="rect">
            <a:avLst/>
          </a:prstGeom>
          <a:noFill/>
        </p:spPr>
        <p:txBody>
          <a:bodyPr wrap="square" rtlCol="0">
            <a:spAutoFit/>
          </a:bodyPr>
          <a:lstStyle/>
          <a:p>
            <a:pPr algn="ctr"/>
            <a:r>
              <a:rPr lang="en-US" sz="4000" b="1" dirty="0">
                <a:latin typeface="+mj-lt"/>
              </a:rPr>
              <a:t>2020 RWC Annual Contribution to PM2.5 Emissions </a:t>
            </a:r>
          </a:p>
          <a:p>
            <a:pPr algn="ctr"/>
            <a:r>
              <a:rPr lang="en-US" sz="2800" b="1" dirty="0">
                <a:latin typeface="+mj-lt"/>
              </a:rPr>
              <a:t>(excludes wildfires from total) </a:t>
            </a:r>
          </a:p>
        </p:txBody>
      </p:sp>
      <p:sp>
        <p:nvSpPr>
          <p:cNvPr id="11" name="TextBox 10">
            <a:extLst>
              <a:ext uri="{FF2B5EF4-FFF2-40B4-BE49-F238E27FC236}">
                <a16:creationId xmlns:a16="http://schemas.microsoft.com/office/drawing/2014/main" id="{6303CB24-D5A3-BA4C-158D-B0B702012EEC}"/>
              </a:ext>
            </a:extLst>
          </p:cNvPr>
          <p:cNvSpPr txBox="1"/>
          <p:nvPr/>
        </p:nvSpPr>
        <p:spPr>
          <a:xfrm>
            <a:off x="9789459" y="1961705"/>
            <a:ext cx="1215614" cy="1467295"/>
          </a:xfrm>
          <a:prstGeom prst="rect">
            <a:avLst/>
          </a:prstGeom>
          <a:solidFill>
            <a:schemeClr val="bg1"/>
          </a:solidFill>
          <a:ln>
            <a:solidFill>
              <a:schemeClr val="bg1"/>
            </a:solidFill>
          </a:ln>
        </p:spPr>
        <p:txBody>
          <a:bodyPr wrap="square" rtlCol="0">
            <a:spAutoFit/>
          </a:bodyPr>
          <a:lstStyle/>
          <a:p>
            <a:endParaRPr lang="en-US" dirty="0"/>
          </a:p>
        </p:txBody>
      </p:sp>
      <p:sp>
        <p:nvSpPr>
          <p:cNvPr id="9" name="Rectangle 8">
            <a:extLst>
              <a:ext uri="{FF2B5EF4-FFF2-40B4-BE49-F238E27FC236}">
                <a16:creationId xmlns:a16="http://schemas.microsoft.com/office/drawing/2014/main" id="{CC9DA649-6A44-D6AD-4681-6F7D1B5C831F}"/>
              </a:ext>
            </a:extLst>
          </p:cNvPr>
          <p:cNvSpPr/>
          <p:nvPr/>
        </p:nvSpPr>
        <p:spPr>
          <a:xfrm>
            <a:off x="9680394" y="1777344"/>
            <a:ext cx="2428318" cy="18436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Counties with 2021  DV &gt;9 ug/m3</a:t>
            </a:r>
          </a:p>
        </p:txBody>
      </p:sp>
      <p:sp>
        <p:nvSpPr>
          <p:cNvPr id="10" name="Rectangle 9">
            <a:extLst>
              <a:ext uri="{FF2B5EF4-FFF2-40B4-BE49-F238E27FC236}">
                <a16:creationId xmlns:a16="http://schemas.microsoft.com/office/drawing/2014/main" id="{0274E9E6-3084-D12F-EEC5-614CDDED5994}"/>
              </a:ext>
            </a:extLst>
          </p:cNvPr>
          <p:cNvSpPr/>
          <p:nvPr/>
        </p:nvSpPr>
        <p:spPr>
          <a:xfrm>
            <a:off x="9680394" y="2360318"/>
            <a:ext cx="2428318" cy="18436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Counties with 2021  DV &gt;10 ug/m3</a:t>
            </a:r>
          </a:p>
        </p:txBody>
      </p:sp>
      <p:pic>
        <p:nvPicPr>
          <p:cNvPr id="5" name="Picture 4">
            <a:extLst>
              <a:ext uri="{FF2B5EF4-FFF2-40B4-BE49-F238E27FC236}">
                <a16:creationId xmlns:a16="http://schemas.microsoft.com/office/drawing/2014/main" id="{72F8F11F-3AEB-A535-DB07-75788ECA274A}"/>
              </a:ext>
            </a:extLst>
          </p:cNvPr>
          <p:cNvPicPr>
            <a:picLocks noChangeAspect="1"/>
          </p:cNvPicPr>
          <p:nvPr/>
        </p:nvPicPr>
        <p:blipFill rotWithShape="1">
          <a:blip r:embed="rId3"/>
          <a:srcRect l="3976" t="24193" r="62635" b="56212"/>
          <a:stretch/>
        </p:blipFill>
        <p:spPr>
          <a:xfrm>
            <a:off x="10149526" y="1926446"/>
            <a:ext cx="812139" cy="439239"/>
          </a:xfrm>
          <a:prstGeom prst="rect">
            <a:avLst/>
          </a:prstGeom>
        </p:spPr>
      </p:pic>
      <p:pic>
        <p:nvPicPr>
          <p:cNvPr id="6" name="Picture 5">
            <a:extLst>
              <a:ext uri="{FF2B5EF4-FFF2-40B4-BE49-F238E27FC236}">
                <a16:creationId xmlns:a16="http://schemas.microsoft.com/office/drawing/2014/main" id="{90CD391A-4B3F-93FA-491D-8228FC3FA536}"/>
              </a:ext>
            </a:extLst>
          </p:cNvPr>
          <p:cNvPicPr>
            <a:picLocks noChangeAspect="1"/>
          </p:cNvPicPr>
          <p:nvPr/>
        </p:nvPicPr>
        <p:blipFill rotWithShape="1">
          <a:blip r:embed="rId3"/>
          <a:srcRect l="6664" t="72872" r="63929" b="12361"/>
          <a:stretch/>
        </p:blipFill>
        <p:spPr>
          <a:xfrm>
            <a:off x="10192934" y="2623457"/>
            <a:ext cx="812139" cy="375844"/>
          </a:xfrm>
          <a:prstGeom prst="rect">
            <a:avLst/>
          </a:prstGeom>
        </p:spPr>
      </p:pic>
      <p:pic>
        <p:nvPicPr>
          <p:cNvPr id="12" name="Picture 11">
            <a:extLst>
              <a:ext uri="{FF2B5EF4-FFF2-40B4-BE49-F238E27FC236}">
                <a16:creationId xmlns:a16="http://schemas.microsoft.com/office/drawing/2014/main" id="{60574183-474B-9CBE-1576-E5A7B3C3F16D}"/>
              </a:ext>
            </a:extLst>
          </p:cNvPr>
          <p:cNvPicPr>
            <a:picLocks noChangeAspect="1"/>
          </p:cNvPicPr>
          <p:nvPr/>
        </p:nvPicPr>
        <p:blipFill rotWithShape="1">
          <a:blip r:embed="rId4"/>
          <a:srcRect t="43381" r="8391" b="6502"/>
          <a:stretch/>
        </p:blipFill>
        <p:spPr>
          <a:xfrm>
            <a:off x="9244234" y="3495554"/>
            <a:ext cx="2980275" cy="2284395"/>
          </a:xfrm>
          <a:prstGeom prst="rect">
            <a:avLst/>
          </a:prstGeom>
        </p:spPr>
      </p:pic>
      <p:pic>
        <p:nvPicPr>
          <p:cNvPr id="16" name="Picture 15">
            <a:extLst>
              <a:ext uri="{FF2B5EF4-FFF2-40B4-BE49-F238E27FC236}">
                <a16:creationId xmlns:a16="http://schemas.microsoft.com/office/drawing/2014/main" id="{02B56575-4A71-B89D-90DA-761C868C919E}"/>
              </a:ext>
            </a:extLst>
          </p:cNvPr>
          <p:cNvPicPr>
            <a:picLocks noChangeAspect="1"/>
          </p:cNvPicPr>
          <p:nvPr/>
        </p:nvPicPr>
        <p:blipFill>
          <a:blip r:embed="rId5"/>
          <a:stretch>
            <a:fillRect/>
          </a:stretch>
        </p:blipFill>
        <p:spPr>
          <a:xfrm>
            <a:off x="315233" y="1390861"/>
            <a:ext cx="8957186" cy="4897643"/>
          </a:xfrm>
          <a:prstGeom prst="rect">
            <a:avLst/>
          </a:prstGeom>
        </p:spPr>
      </p:pic>
    </p:spTree>
    <p:extLst>
      <p:ext uri="{BB962C8B-B14F-4D97-AF65-F5344CB8AC3E}">
        <p14:creationId xmlns:p14="http://schemas.microsoft.com/office/powerpoint/2010/main" val="10587904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BB100-4183-F840-A35F-5ACE63F6E395}"/>
              </a:ext>
            </a:extLst>
          </p:cNvPr>
          <p:cNvSpPr>
            <a:spLocks noGrp="1"/>
          </p:cNvSpPr>
          <p:nvPr>
            <p:ph type="title"/>
          </p:nvPr>
        </p:nvSpPr>
        <p:spPr/>
        <p:txBody>
          <a:bodyPr/>
          <a:lstStyle/>
          <a:p>
            <a:r>
              <a:rPr lang="en-US" b="1" dirty="0"/>
              <a:t>What’s Next?</a:t>
            </a:r>
          </a:p>
        </p:txBody>
      </p:sp>
      <p:sp>
        <p:nvSpPr>
          <p:cNvPr id="3" name="Content Placeholder 2">
            <a:extLst>
              <a:ext uri="{FF2B5EF4-FFF2-40B4-BE49-F238E27FC236}">
                <a16:creationId xmlns:a16="http://schemas.microsoft.com/office/drawing/2014/main" id="{4F234898-6064-A23E-7B29-F42165013161}"/>
              </a:ext>
            </a:extLst>
          </p:cNvPr>
          <p:cNvSpPr>
            <a:spLocks noGrp="1"/>
          </p:cNvSpPr>
          <p:nvPr>
            <p:ph idx="1"/>
          </p:nvPr>
        </p:nvSpPr>
        <p:spPr>
          <a:xfrm>
            <a:off x="838199" y="1627754"/>
            <a:ext cx="10146475" cy="5022427"/>
          </a:xfrm>
        </p:spPr>
        <p:txBody>
          <a:bodyPr>
            <a:normAutofit fontScale="92500" lnSpcReduction="10000"/>
          </a:bodyPr>
          <a:lstStyle/>
          <a:p>
            <a:r>
              <a:rPr lang="en-US" dirty="0"/>
              <a:t>2023 </a:t>
            </a:r>
            <a:r>
              <a:rPr lang="en-US" b="1" dirty="0">
                <a:highlight>
                  <a:srgbClr val="FFFF00"/>
                </a:highlight>
              </a:rPr>
              <a:t>International Emissions Inventory Conference</a:t>
            </a:r>
            <a:r>
              <a:rPr lang="en-US" dirty="0">
                <a:highlight>
                  <a:srgbClr val="FFFF00"/>
                </a:highlight>
              </a:rPr>
              <a:t> </a:t>
            </a:r>
            <a:r>
              <a:rPr lang="en-US" dirty="0"/>
              <a:t>in Seattle, Sept 26-29!  </a:t>
            </a:r>
          </a:p>
          <a:p>
            <a:pPr lvl="1"/>
            <a:r>
              <a:rPr lang="en-US" dirty="0"/>
              <a:t>Theme is smoke, and plan to have a dedicated RWC session (if enough abstracts come in)</a:t>
            </a:r>
          </a:p>
          <a:p>
            <a:pPr lvl="1"/>
            <a:r>
              <a:rPr lang="en-US" dirty="0"/>
              <a:t>Submit abstracts at </a:t>
            </a:r>
            <a:r>
              <a:rPr lang="en-US" sz="2400" dirty="0">
                <a:hlinkClick r:id="rId2"/>
              </a:rPr>
              <a:t>https://www.epa.gov/air-emissions-inventories/2023-international-emissions-inventory-conference-nexus-climate-air</a:t>
            </a:r>
            <a:r>
              <a:rPr lang="en-US" sz="2400" dirty="0"/>
              <a:t> </a:t>
            </a:r>
            <a:endParaRPr lang="en-US" dirty="0"/>
          </a:p>
          <a:p>
            <a:r>
              <a:rPr lang="en-US" dirty="0"/>
              <a:t>New </a:t>
            </a:r>
            <a:r>
              <a:rPr lang="en-US" b="1" dirty="0">
                <a:highlight>
                  <a:srgbClr val="00FF00"/>
                </a:highlight>
              </a:rPr>
              <a:t>Easy Data Download Tool </a:t>
            </a:r>
            <a:r>
              <a:rPr lang="en-US" dirty="0"/>
              <a:t>for 2020 NEI</a:t>
            </a:r>
          </a:p>
          <a:p>
            <a:pPr lvl="1"/>
            <a:r>
              <a:rPr lang="en-US" dirty="0"/>
              <a:t>Search by SCC, Pollutant, state &amp; county</a:t>
            </a:r>
          </a:p>
          <a:p>
            <a:pPr lvl="1"/>
            <a:r>
              <a:rPr lang="en-US" dirty="0"/>
              <a:t>Download Emissions</a:t>
            </a:r>
          </a:p>
          <a:p>
            <a:pPr lvl="1"/>
            <a:r>
              <a:rPr lang="en-US" dirty="0"/>
              <a:t>Available May– will be at </a:t>
            </a:r>
            <a:r>
              <a:rPr lang="en-US" sz="2400" u="sng" dirty="0">
                <a:solidFill>
                  <a:srgbClr val="0563C1"/>
                </a:solidFill>
                <a:effectLst/>
                <a:latin typeface="Calibri" panose="020F0502020204030204" pitchFamily="34" charset="0"/>
                <a:ea typeface="Calibri" panose="020F0502020204030204" pitchFamily="34" charset="0"/>
                <a:hlinkClick r:id="rId3"/>
              </a:rPr>
              <a:t>https://www.epa.gov/air-emissions-inventories/2020-national-emissions-inventory-nei-data</a:t>
            </a:r>
            <a:endParaRPr lang="en-US" dirty="0"/>
          </a:p>
          <a:p>
            <a:r>
              <a:rPr lang="en-US" b="1" dirty="0">
                <a:highlight>
                  <a:srgbClr val="00FFFF"/>
                </a:highlight>
              </a:rPr>
              <a:t>2023 NEI Planning</a:t>
            </a:r>
          </a:p>
          <a:p>
            <a:pPr lvl="1"/>
            <a:r>
              <a:rPr lang="en-US" dirty="0"/>
              <a:t>Considering updates to RWC emissions approach</a:t>
            </a:r>
          </a:p>
          <a:p>
            <a:pPr lvl="1"/>
            <a:r>
              <a:rPr lang="en-US" dirty="0"/>
              <a:t>Working with SLT</a:t>
            </a:r>
          </a:p>
          <a:p>
            <a:endParaRPr lang="en-US" dirty="0"/>
          </a:p>
        </p:txBody>
      </p:sp>
    </p:spTree>
    <p:extLst>
      <p:ext uri="{BB962C8B-B14F-4D97-AF65-F5344CB8AC3E}">
        <p14:creationId xmlns:p14="http://schemas.microsoft.com/office/powerpoint/2010/main" val="26201251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32FED-C574-C507-786D-C231FDF51203}"/>
              </a:ext>
            </a:extLst>
          </p:cNvPr>
          <p:cNvSpPr>
            <a:spLocks noGrp="1"/>
          </p:cNvSpPr>
          <p:nvPr>
            <p:ph type="title"/>
          </p:nvPr>
        </p:nvSpPr>
        <p:spPr/>
        <p:txBody>
          <a:bodyPr/>
          <a:lstStyle/>
          <a:p>
            <a:r>
              <a:rPr lang="en-US" b="1" dirty="0"/>
              <a:t>Preview – Easy Data Download Tool for 2020 NEI </a:t>
            </a:r>
          </a:p>
        </p:txBody>
      </p:sp>
      <p:sp>
        <p:nvSpPr>
          <p:cNvPr id="3" name="TextBox 2">
            <a:extLst>
              <a:ext uri="{FF2B5EF4-FFF2-40B4-BE49-F238E27FC236}">
                <a16:creationId xmlns:a16="http://schemas.microsoft.com/office/drawing/2014/main" id="{F569C2E8-1DC3-95F6-D869-6F8A3381A154}"/>
              </a:ext>
            </a:extLst>
          </p:cNvPr>
          <p:cNvSpPr txBox="1"/>
          <p:nvPr/>
        </p:nvSpPr>
        <p:spPr>
          <a:xfrm>
            <a:off x="2378525" y="2574635"/>
            <a:ext cx="7434947" cy="523220"/>
          </a:xfrm>
          <a:prstGeom prst="rect">
            <a:avLst/>
          </a:prstGeom>
          <a:noFill/>
        </p:spPr>
        <p:txBody>
          <a:bodyPr wrap="square" rtlCol="0">
            <a:spAutoFit/>
          </a:bodyPr>
          <a:lstStyle/>
          <a:p>
            <a:r>
              <a:rPr lang="en-US" sz="2800" b="1" dirty="0"/>
              <a:t>Search/filter By:  SCC, Pollutant, State or County</a:t>
            </a:r>
          </a:p>
        </p:txBody>
      </p:sp>
      <p:pic>
        <p:nvPicPr>
          <p:cNvPr id="9" name="Picture 8">
            <a:extLst>
              <a:ext uri="{FF2B5EF4-FFF2-40B4-BE49-F238E27FC236}">
                <a16:creationId xmlns:a16="http://schemas.microsoft.com/office/drawing/2014/main" id="{2438C073-8F74-E09E-CD58-A91CBBDBCF20}"/>
              </a:ext>
            </a:extLst>
          </p:cNvPr>
          <p:cNvPicPr>
            <a:picLocks noChangeAspect="1"/>
          </p:cNvPicPr>
          <p:nvPr/>
        </p:nvPicPr>
        <p:blipFill>
          <a:blip r:embed="rId3"/>
          <a:stretch>
            <a:fillRect/>
          </a:stretch>
        </p:blipFill>
        <p:spPr>
          <a:xfrm>
            <a:off x="191809" y="3429000"/>
            <a:ext cx="11808381" cy="3258826"/>
          </a:xfrm>
          <a:prstGeom prst="rect">
            <a:avLst/>
          </a:prstGeom>
        </p:spPr>
      </p:pic>
      <p:sp>
        <p:nvSpPr>
          <p:cNvPr id="10" name="TextBox 9">
            <a:extLst>
              <a:ext uri="{FF2B5EF4-FFF2-40B4-BE49-F238E27FC236}">
                <a16:creationId xmlns:a16="http://schemas.microsoft.com/office/drawing/2014/main" id="{762EBB3D-6B71-27EB-D77A-26C6BA8B3FA4}"/>
              </a:ext>
            </a:extLst>
          </p:cNvPr>
          <p:cNvSpPr txBox="1"/>
          <p:nvPr/>
        </p:nvSpPr>
        <p:spPr>
          <a:xfrm>
            <a:off x="2265955" y="3504159"/>
            <a:ext cx="2454901" cy="369332"/>
          </a:xfrm>
          <a:prstGeom prst="rect">
            <a:avLst/>
          </a:prstGeom>
          <a:solidFill>
            <a:schemeClr val="bg1"/>
          </a:solidFill>
        </p:spPr>
        <p:txBody>
          <a:bodyPr wrap="square" rtlCol="0">
            <a:spAutoFit/>
          </a:bodyPr>
          <a:lstStyle/>
          <a:p>
            <a:r>
              <a:rPr lang="en-US" dirty="0">
                <a:solidFill>
                  <a:schemeClr val="tx1">
                    <a:lumMod val="50000"/>
                    <a:lumOff val="50000"/>
                  </a:schemeClr>
                </a:solidFill>
              </a:rPr>
              <a:t>State and County Info</a:t>
            </a:r>
          </a:p>
        </p:txBody>
      </p:sp>
      <p:sp>
        <p:nvSpPr>
          <p:cNvPr id="11" name="TextBox 10">
            <a:extLst>
              <a:ext uri="{FF2B5EF4-FFF2-40B4-BE49-F238E27FC236}">
                <a16:creationId xmlns:a16="http://schemas.microsoft.com/office/drawing/2014/main" id="{DB68C927-88BB-84FB-49FB-AF5F96D24B7F}"/>
              </a:ext>
            </a:extLst>
          </p:cNvPr>
          <p:cNvSpPr txBox="1"/>
          <p:nvPr/>
        </p:nvSpPr>
        <p:spPr>
          <a:xfrm>
            <a:off x="5858540" y="3504159"/>
            <a:ext cx="1307803" cy="369332"/>
          </a:xfrm>
          <a:prstGeom prst="rect">
            <a:avLst/>
          </a:prstGeom>
          <a:solidFill>
            <a:schemeClr val="bg1"/>
          </a:solidFill>
        </p:spPr>
        <p:txBody>
          <a:bodyPr wrap="square" rtlCol="0">
            <a:spAutoFit/>
          </a:bodyPr>
          <a:lstStyle/>
          <a:p>
            <a:r>
              <a:rPr lang="en-US" dirty="0" err="1">
                <a:solidFill>
                  <a:schemeClr val="tx1">
                    <a:lumMod val="50000"/>
                    <a:lumOff val="50000"/>
                  </a:schemeClr>
                </a:solidFill>
              </a:rPr>
              <a:t>Emis</a:t>
            </a:r>
            <a:r>
              <a:rPr lang="en-US" dirty="0">
                <a:solidFill>
                  <a:schemeClr val="tx1">
                    <a:lumMod val="50000"/>
                    <a:lumOff val="50000"/>
                  </a:schemeClr>
                </a:solidFill>
              </a:rPr>
              <a:t> (tons)</a:t>
            </a:r>
          </a:p>
        </p:txBody>
      </p:sp>
      <p:sp>
        <p:nvSpPr>
          <p:cNvPr id="12" name="TextBox 11">
            <a:extLst>
              <a:ext uri="{FF2B5EF4-FFF2-40B4-BE49-F238E27FC236}">
                <a16:creationId xmlns:a16="http://schemas.microsoft.com/office/drawing/2014/main" id="{045BA8C8-A241-1E14-048F-21BF743E978B}"/>
              </a:ext>
            </a:extLst>
          </p:cNvPr>
          <p:cNvSpPr txBox="1"/>
          <p:nvPr/>
        </p:nvSpPr>
        <p:spPr>
          <a:xfrm>
            <a:off x="8849833" y="3504159"/>
            <a:ext cx="857693" cy="369332"/>
          </a:xfrm>
          <a:prstGeom prst="rect">
            <a:avLst/>
          </a:prstGeom>
          <a:solidFill>
            <a:schemeClr val="bg1"/>
          </a:solidFill>
        </p:spPr>
        <p:txBody>
          <a:bodyPr wrap="square" rtlCol="0">
            <a:spAutoFit/>
          </a:bodyPr>
          <a:lstStyle/>
          <a:p>
            <a:r>
              <a:rPr lang="en-US" dirty="0">
                <a:solidFill>
                  <a:schemeClr val="tx1">
                    <a:lumMod val="50000"/>
                    <a:lumOff val="50000"/>
                  </a:schemeClr>
                </a:solidFill>
              </a:rPr>
              <a:t>SCC 2</a:t>
            </a:r>
          </a:p>
        </p:txBody>
      </p:sp>
      <p:sp>
        <p:nvSpPr>
          <p:cNvPr id="13" name="TextBox 12">
            <a:extLst>
              <a:ext uri="{FF2B5EF4-FFF2-40B4-BE49-F238E27FC236}">
                <a16:creationId xmlns:a16="http://schemas.microsoft.com/office/drawing/2014/main" id="{DDD69E72-AD04-C422-589A-0A40E1E6D323}"/>
              </a:ext>
            </a:extLst>
          </p:cNvPr>
          <p:cNvSpPr txBox="1"/>
          <p:nvPr/>
        </p:nvSpPr>
        <p:spPr>
          <a:xfrm>
            <a:off x="9535421" y="3429000"/>
            <a:ext cx="857693" cy="369332"/>
          </a:xfrm>
          <a:prstGeom prst="rect">
            <a:avLst/>
          </a:prstGeom>
          <a:solidFill>
            <a:schemeClr val="bg1"/>
          </a:solidFill>
        </p:spPr>
        <p:txBody>
          <a:bodyPr wrap="square" rtlCol="0">
            <a:spAutoFit/>
          </a:bodyPr>
          <a:lstStyle/>
          <a:p>
            <a:r>
              <a:rPr lang="en-US" dirty="0">
                <a:solidFill>
                  <a:schemeClr val="tx1">
                    <a:lumMod val="50000"/>
                    <a:lumOff val="50000"/>
                  </a:schemeClr>
                </a:solidFill>
              </a:rPr>
              <a:t>SCC 3</a:t>
            </a:r>
          </a:p>
        </p:txBody>
      </p:sp>
      <p:sp>
        <p:nvSpPr>
          <p:cNvPr id="14" name="TextBox 13">
            <a:extLst>
              <a:ext uri="{FF2B5EF4-FFF2-40B4-BE49-F238E27FC236}">
                <a16:creationId xmlns:a16="http://schemas.microsoft.com/office/drawing/2014/main" id="{9C0D409A-D5D8-ECC2-F7AB-6A01BD5139F0}"/>
              </a:ext>
            </a:extLst>
          </p:cNvPr>
          <p:cNvSpPr txBox="1"/>
          <p:nvPr/>
        </p:nvSpPr>
        <p:spPr>
          <a:xfrm>
            <a:off x="10629015" y="3504159"/>
            <a:ext cx="857693" cy="369332"/>
          </a:xfrm>
          <a:prstGeom prst="rect">
            <a:avLst/>
          </a:prstGeom>
          <a:solidFill>
            <a:schemeClr val="bg1"/>
          </a:solidFill>
        </p:spPr>
        <p:txBody>
          <a:bodyPr wrap="square" rtlCol="0">
            <a:spAutoFit/>
          </a:bodyPr>
          <a:lstStyle/>
          <a:p>
            <a:r>
              <a:rPr lang="en-US" dirty="0">
                <a:solidFill>
                  <a:schemeClr val="tx1">
                    <a:lumMod val="50000"/>
                    <a:lumOff val="50000"/>
                  </a:schemeClr>
                </a:solidFill>
              </a:rPr>
              <a:t>SCC 4</a:t>
            </a:r>
          </a:p>
        </p:txBody>
      </p:sp>
      <p:sp>
        <p:nvSpPr>
          <p:cNvPr id="4" name="TextBox 3">
            <a:extLst>
              <a:ext uri="{FF2B5EF4-FFF2-40B4-BE49-F238E27FC236}">
                <a16:creationId xmlns:a16="http://schemas.microsoft.com/office/drawing/2014/main" id="{031881FB-36AF-6D5A-1346-D3D8F41E82DC}"/>
              </a:ext>
            </a:extLst>
          </p:cNvPr>
          <p:cNvSpPr txBox="1"/>
          <p:nvPr/>
        </p:nvSpPr>
        <p:spPr>
          <a:xfrm>
            <a:off x="451414" y="1874158"/>
            <a:ext cx="11644130" cy="461665"/>
          </a:xfrm>
          <a:prstGeom prst="rect">
            <a:avLst/>
          </a:prstGeom>
          <a:noFill/>
        </p:spPr>
        <p:txBody>
          <a:bodyPr wrap="square" rtlCol="0">
            <a:spAutoFit/>
          </a:bodyPr>
          <a:lstStyle/>
          <a:p>
            <a:r>
              <a:rPr lang="en-US" sz="2400" u="sng" dirty="0">
                <a:solidFill>
                  <a:srgbClr val="0563C1"/>
                </a:solidFill>
                <a:effectLst/>
                <a:latin typeface="Calibri" panose="020F0502020204030204" pitchFamily="34" charset="0"/>
                <a:ea typeface="Calibri" panose="020F0502020204030204" pitchFamily="34" charset="0"/>
                <a:hlinkClick r:id="rId4"/>
              </a:rPr>
              <a:t>https://www.epa.gov/air-emissions-inventories/2020-national-emissions-inventory-nei-data</a:t>
            </a:r>
            <a:endParaRPr lang="en-US" sz="2400" dirty="0"/>
          </a:p>
        </p:txBody>
      </p:sp>
    </p:spTree>
    <p:extLst>
      <p:ext uri="{BB962C8B-B14F-4D97-AF65-F5344CB8AC3E}">
        <p14:creationId xmlns:p14="http://schemas.microsoft.com/office/powerpoint/2010/main" val="36395521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E6AE4-5B6D-5512-86FE-D5223FA1D42A}"/>
              </a:ext>
            </a:extLst>
          </p:cNvPr>
          <p:cNvSpPr/>
          <p:nvPr/>
        </p:nvSpPr>
        <p:spPr>
          <a:xfrm>
            <a:off x="4408519" y="2967335"/>
            <a:ext cx="3374963"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Thank You!</a:t>
            </a:r>
          </a:p>
        </p:txBody>
      </p:sp>
    </p:spTree>
    <p:extLst>
      <p:ext uri="{BB962C8B-B14F-4D97-AF65-F5344CB8AC3E}">
        <p14:creationId xmlns:p14="http://schemas.microsoft.com/office/powerpoint/2010/main" val="31427958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C21972-41AD-7947-0C44-5A34726249AC}"/>
              </a:ext>
            </a:extLst>
          </p:cNvPr>
          <p:cNvSpPr>
            <a:spLocks noGrp="1"/>
          </p:cNvSpPr>
          <p:nvPr>
            <p:ph type="title"/>
          </p:nvPr>
        </p:nvSpPr>
        <p:spPr>
          <a:xfrm>
            <a:off x="686834" y="1153572"/>
            <a:ext cx="3200400" cy="4461163"/>
          </a:xfrm>
        </p:spPr>
        <p:txBody>
          <a:bodyPr>
            <a:normAutofit/>
          </a:bodyPr>
          <a:lstStyle/>
          <a:p>
            <a:r>
              <a:rPr lang="en-US">
                <a:solidFill>
                  <a:srgbClr val="FFFFFF"/>
                </a:solidFill>
              </a:rPr>
              <a:t>Outline</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D83B50A4-9CE4-55F2-3BED-7723E8619431}"/>
              </a:ext>
            </a:extLst>
          </p:cNvPr>
          <p:cNvSpPr>
            <a:spLocks noGrp="1"/>
          </p:cNvSpPr>
          <p:nvPr>
            <p:ph idx="1"/>
          </p:nvPr>
        </p:nvSpPr>
        <p:spPr>
          <a:xfrm>
            <a:off x="4571020" y="774212"/>
            <a:ext cx="7325021" cy="5585619"/>
          </a:xfrm>
        </p:spPr>
        <p:txBody>
          <a:bodyPr anchor="ctr">
            <a:normAutofit/>
          </a:bodyPr>
          <a:lstStyle/>
          <a:p>
            <a:r>
              <a:rPr lang="en-US" sz="3200" dirty="0"/>
              <a:t>NEI background</a:t>
            </a:r>
          </a:p>
          <a:p>
            <a:r>
              <a:rPr lang="en-US" sz="3200" dirty="0"/>
              <a:t>Residential Wood Combustion (RWC) Sector </a:t>
            </a:r>
          </a:p>
          <a:p>
            <a:r>
              <a:rPr lang="en-US" sz="3200" dirty="0"/>
              <a:t>EPA’s Approach to estimating RWC emissions</a:t>
            </a:r>
          </a:p>
          <a:p>
            <a:r>
              <a:rPr lang="en-US" sz="3200" dirty="0"/>
              <a:t>PM25 emissions &amp; RWC contributions</a:t>
            </a:r>
          </a:p>
          <a:p>
            <a:r>
              <a:rPr lang="en-US" sz="3200" dirty="0"/>
              <a:t>RWC PM emissions by appliance type</a:t>
            </a:r>
          </a:p>
          <a:p>
            <a:endParaRPr lang="en-US" sz="3200" dirty="0"/>
          </a:p>
          <a:p>
            <a:endParaRPr lang="en-US" sz="3200" dirty="0"/>
          </a:p>
        </p:txBody>
      </p:sp>
    </p:spTree>
    <p:extLst>
      <p:ext uri="{BB962C8B-B14F-4D97-AF65-F5344CB8AC3E}">
        <p14:creationId xmlns:p14="http://schemas.microsoft.com/office/powerpoint/2010/main" val="36356482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798FA-F498-7ECA-4843-B339344FA61A}"/>
              </a:ext>
            </a:extLst>
          </p:cNvPr>
          <p:cNvSpPr>
            <a:spLocks noGrp="1"/>
          </p:cNvSpPr>
          <p:nvPr>
            <p:ph type="title"/>
          </p:nvPr>
        </p:nvSpPr>
        <p:spPr>
          <a:xfrm>
            <a:off x="135795" y="-88622"/>
            <a:ext cx="10515600" cy="1325563"/>
          </a:xfrm>
        </p:spPr>
        <p:txBody>
          <a:bodyPr/>
          <a:lstStyle/>
          <a:p>
            <a:r>
              <a:rPr lang="en-US" b="1" dirty="0"/>
              <a:t>EPA’s National Emissions Inventory (NEI) </a:t>
            </a:r>
          </a:p>
        </p:txBody>
      </p:sp>
      <p:sp>
        <p:nvSpPr>
          <p:cNvPr id="3" name="Content Placeholder 2">
            <a:extLst>
              <a:ext uri="{FF2B5EF4-FFF2-40B4-BE49-F238E27FC236}">
                <a16:creationId xmlns:a16="http://schemas.microsoft.com/office/drawing/2014/main" id="{9DF49958-BC7B-7D75-ACAE-F1DC5519AFDC}"/>
              </a:ext>
            </a:extLst>
          </p:cNvPr>
          <p:cNvSpPr>
            <a:spLocks noGrp="1"/>
          </p:cNvSpPr>
          <p:nvPr>
            <p:ph idx="1"/>
          </p:nvPr>
        </p:nvSpPr>
        <p:spPr>
          <a:xfrm>
            <a:off x="347003" y="1404080"/>
            <a:ext cx="10515600" cy="723015"/>
          </a:xfrm>
        </p:spPr>
        <p:txBody>
          <a:bodyPr>
            <a:normAutofit/>
          </a:bodyPr>
          <a:lstStyle/>
          <a:p>
            <a:r>
              <a:rPr lang="en-US" dirty="0"/>
              <a:t>Released every 3 years</a:t>
            </a:r>
          </a:p>
        </p:txBody>
      </p:sp>
      <p:pic>
        <p:nvPicPr>
          <p:cNvPr id="28" name="Picture 27">
            <a:extLst>
              <a:ext uri="{FF2B5EF4-FFF2-40B4-BE49-F238E27FC236}">
                <a16:creationId xmlns:a16="http://schemas.microsoft.com/office/drawing/2014/main" id="{B9DA7202-3933-4A86-F536-AAAF27962F43}"/>
              </a:ext>
            </a:extLst>
          </p:cNvPr>
          <p:cNvPicPr>
            <a:picLocks noChangeAspect="1"/>
          </p:cNvPicPr>
          <p:nvPr/>
        </p:nvPicPr>
        <p:blipFill rotWithShape="1">
          <a:blip r:embed="rId3"/>
          <a:srcRect l="-550" t="39750" r="3603" b="555"/>
          <a:stretch/>
        </p:blipFill>
        <p:spPr>
          <a:xfrm>
            <a:off x="0" y="2799786"/>
            <a:ext cx="4981564" cy="3862240"/>
          </a:xfrm>
          <a:prstGeom prst="rect">
            <a:avLst/>
          </a:prstGeom>
        </p:spPr>
      </p:pic>
      <p:sp>
        <p:nvSpPr>
          <p:cNvPr id="7" name="Arrow: Curved Left 6">
            <a:extLst>
              <a:ext uri="{FF2B5EF4-FFF2-40B4-BE49-F238E27FC236}">
                <a16:creationId xmlns:a16="http://schemas.microsoft.com/office/drawing/2014/main" id="{F9896163-68FE-B2A4-6A9A-B20C8C6777B0}"/>
              </a:ext>
            </a:extLst>
          </p:cNvPr>
          <p:cNvSpPr/>
          <p:nvPr/>
        </p:nvSpPr>
        <p:spPr>
          <a:xfrm rot="16200000" flipV="1">
            <a:off x="3519271" y="1539580"/>
            <a:ext cx="723014" cy="2599882"/>
          </a:xfrm>
          <a:prstGeom prst="curvedLeftArrow">
            <a:avLst>
              <a:gd name="adj1" fmla="val 16034"/>
              <a:gd name="adj2" fmla="val 50000"/>
              <a:gd name="adj3" fmla="val 25000"/>
            </a:avLst>
          </a:prstGeom>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Star: 7 Points 4">
            <a:extLst>
              <a:ext uri="{FF2B5EF4-FFF2-40B4-BE49-F238E27FC236}">
                <a16:creationId xmlns:a16="http://schemas.microsoft.com/office/drawing/2014/main" id="{A62C5B12-FCD2-FF25-71C5-11C743632845}"/>
              </a:ext>
            </a:extLst>
          </p:cNvPr>
          <p:cNvSpPr/>
          <p:nvPr/>
        </p:nvSpPr>
        <p:spPr>
          <a:xfrm>
            <a:off x="3682973" y="2609687"/>
            <a:ext cx="1895459" cy="560070"/>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Just </a:t>
            </a:r>
          </a:p>
          <a:p>
            <a:pPr algn="ctr"/>
            <a:r>
              <a:rPr lang="en-US" dirty="0"/>
              <a:t>Released</a:t>
            </a:r>
          </a:p>
        </p:txBody>
      </p:sp>
      <p:pic>
        <p:nvPicPr>
          <p:cNvPr id="33" name="Picture 32">
            <a:extLst>
              <a:ext uri="{FF2B5EF4-FFF2-40B4-BE49-F238E27FC236}">
                <a16:creationId xmlns:a16="http://schemas.microsoft.com/office/drawing/2014/main" id="{5406DD1D-55D0-DD7E-593D-D5D42B926751}"/>
              </a:ext>
            </a:extLst>
          </p:cNvPr>
          <p:cNvPicPr>
            <a:picLocks noChangeAspect="1"/>
          </p:cNvPicPr>
          <p:nvPr/>
        </p:nvPicPr>
        <p:blipFill>
          <a:blip r:embed="rId4"/>
          <a:stretch>
            <a:fillRect/>
          </a:stretch>
        </p:blipFill>
        <p:spPr>
          <a:xfrm>
            <a:off x="5777587" y="1404080"/>
            <a:ext cx="5952572" cy="4280572"/>
          </a:xfrm>
          <a:prstGeom prst="rect">
            <a:avLst/>
          </a:prstGeom>
        </p:spPr>
      </p:pic>
      <p:sp>
        <p:nvSpPr>
          <p:cNvPr id="34" name="TextBox 33">
            <a:extLst>
              <a:ext uri="{FF2B5EF4-FFF2-40B4-BE49-F238E27FC236}">
                <a16:creationId xmlns:a16="http://schemas.microsoft.com/office/drawing/2014/main" id="{FD348C19-3290-CAFF-75BD-CC5928CCC40E}"/>
              </a:ext>
            </a:extLst>
          </p:cNvPr>
          <p:cNvSpPr txBox="1"/>
          <p:nvPr/>
        </p:nvSpPr>
        <p:spPr>
          <a:xfrm>
            <a:off x="340976" y="2012239"/>
            <a:ext cx="5442638" cy="461665"/>
          </a:xfrm>
          <a:prstGeom prst="rect">
            <a:avLst/>
          </a:prstGeom>
          <a:noFill/>
        </p:spPr>
        <p:txBody>
          <a:bodyPr wrap="square" rtlCol="0">
            <a:spAutoFit/>
          </a:bodyPr>
          <a:lstStyle/>
          <a:p>
            <a:r>
              <a:rPr lang="en-US" sz="2400" b="1" dirty="0">
                <a:solidFill>
                  <a:schemeClr val="accent6">
                    <a:lumMod val="50000"/>
                  </a:schemeClr>
                </a:solidFill>
              </a:rPr>
              <a:t>www.epa.gov/air-emissions-inventories</a:t>
            </a:r>
          </a:p>
        </p:txBody>
      </p:sp>
    </p:spTree>
    <p:extLst>
      <p:ext uri="{BB962C8B-B14F-4D97-AF65-F5344CB8AC3E}">
        <p14:creationId xmlns:p14="http://schemas.microsoft.com/office/powerpoint/2010/main" val="31683804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BB24827-DD66-E8D5-0B4B-C40368D2C988}"/>
              </a:ext>
            </a:extLst>
          </p:cNvPr>
          <p:cNvPicPr>
            <a:picLocks noChangeAspect="1"/>
          </p:cNvPicPr>
          <p:nvPr/>
        </p:nvPicPr>
        <p:blipFill>
          <a:blip r:embed="rId3"/>
          <a:stretch>
            <a:fillRect/>
          </a:stretch>
        </p:blipFill>
        <p:spPr>
          <a:xfrm>
            <a:off x="9524571" y="1247649"/>
            <a:ext cx="2190974" cy="1940770"/>
          </a:xfrm>
          <a:prstGeom prst="rect">
            <a:avLst/>
          </a:prstGeom>
        </p:spPr>
      </p:pic>
      <p:sp>
        <p:nvSpPr>
          <p:cNvPr id="2" name="Title 1">
            <a:extLst>
              <a:ext uri="{FF2B5EF4-FFF2-40B4-BE49-F238E27FC236}">
                <a16:creationId xmlns:a16="http://schemas.microsoft.com/office/drawing/2014/main" id="{75D798FA-F498-7ECA-4843-B339344FA61A}"/>
              </a:ext>
            </a:extLst>
          </p:cNvPr>
          <p:cNvSpPr>
            <a:spLocks noGrp="1"/>
          </p:cNvSpPr>
          <p:nvPr>
            <p:ph type="title"/>
          </p:nvPr>
        </p:nvSpPr>
        <p:spPr>
          <a:xfrm>
            <a:off x="3617115" y="-86994"/>
            <a:ext cx="5298108" cy="977315"/>
          </a:xfrm>
        </p:spPr>
        <p:txBody>
          <a:bodyPr>
            <a:normAutofit/>
          </a:bodyPr>
          <a:lstStyle/>
          <a:p>
            <a:r>
              <a:rPr lang="en-US" b="1" dirty="0"/>
              <a:t>Emissions Sources</a:t>
            </a:r>
          </a:p>
        </p:txBody>
      </p:sp>
      <p:sp>
        <p:nvSpPr>
          <p:cNvPr id="13" name="TextBox 12">
            <a:extLst>
              <a:ext uri="{FF2B5EF4-FFF2-40B4-BE49-F238E27FC236}">
                <a16:creationId xmlns:a16="http://schemas.microsoft.com/office/drawing/2014/main" id="{A64C46B7-F7F9-585D-7988-B779ADEEBCC2}"/>
              </a:ext>
            </a:extLst>
          </p:cNvPr>
          <p:cNvSpPr txBox="1"/>
          <p:nvPr/>
        </p:nvSpPr>
        <p:spPr>
          <a:xfrm>
            <a:off x="150774" y="3360304"/>
            <a:ext cx="3502362" cy="492443"/>
          </a:xfrm>
          <a:prstGeom prst="rect">
            <a:avLst/>
          </a:prstGeom>
          <a:solidFill>
            <a:schemeClr val="bg1"/>
          </a:solidFill>
        </p:spPr>
        <p:txBody>
          <a:bodyPr wrap="square" rtlCol="0">
            <a:spAutoFit/>
          </a:bodyPr>
          <a:lstStyle/>
          <a:p>
            <a:r>
              <a:rPr lang="en-US" sz="2600" dirty="0">
                <a:latin typeface="Amasis MT Pro Black" panose="02040A04050005020304" pitchFamily="18" charset="0"/>
              </a:rPr>
              <a:t>Mobile Sources</a:t>
            </a:r>
          </a:p>
        </p:txBody>
      </p:sp>
      <p:sp>
        <p:nvSpPr>
          <p:cNvPr id="14" name="TextBox 13">
            <a:extLst>
              <a:ext uri="{FF2B5EF4-FFF2-40B4-BE49-F238E27FC236}">
                <a16:creationId xmlns:a16="http://schemas.microsoft.com/office/drawing/2014/main" id="{15CDE902-9B4F-5269-4C95-EAB1114A8A72}"/>
              </a:ext>
            </a:extLst>
          </p:cNvPr>
          <p:cNvSpPr txBox="1"/>
          <p:nvPr/>
        </p:nvSpPr>
        <p:spPr>
          <a:xfrm>
            <a:off x="56483" y="780347"/>
            <a:ext cx="7621079" cy="492443"/>
          </a:xfrm>
          <a:prstGeom prst="rect">
            <a:avLst/>
          </a:prstGeom>
          <a:noFill/>
        </p:spPr>
        <p:txBody>
          <a:bodyPr wrap="square" rtlCol="0">
            <a:spAutoFit/>
          </a:bodyPr>
          <a:lstStyle/>
          <a:p>
            <a:r>
              <a:rPr lang="en-US" sz="2600" dirty="0">
                <a:latin typeface="Amasis MT Pro Black" panose="02040A04050005020304" pitchFamily="18" charset="0"/>
              </a:rPr>
              <a:t>Stationary Sources (point and nonpoint)</a:t>
            </a:r>
          </a:p>
        </p:txBody>
      </p:sp>
      <p:sp>
        <p:nvSpPr>
          <p:cNvPr id="3" name="TextBox 2">
            <a:extLst>
              <a:ext uri="{FF2B5EF4-FFF2-40B4-BE49-F238E27FC236}">
                <a16:creationId xmlns:a16="http://schemas.microsoft.com/office/drawing/2014/main" id="{8BB09E91-DFEA-9AFC-68D2-01201E2BF2C4}"/>
              </a:ext>
            </a:extLst>
          </p:cNvPr>
          <p:cNvSpPr txBox="1"/>
          <p:nvPr/>
        </p:nvSpPr>
        <p:spPr>
          <a:xfrm>
            <a:off x="155471" y="6224768"/>
            <a:ext cx="3829507" cy="492443"/>
          </a:xfrm>
          <a:prstGeom prst="rect">
            <a:avLst/>
          </a:prstGeom>
          <a:solidFill>
            <a:schemeClr val="bg1"/>
          </a:solidFill>
        </p:spPr>
        <p:txBody>
          <a:bodyPr wrap="square" rtlCol="0">
            <a:spAutoFit/>
          </a:bodyPr>
          <a:lstStyle/>
          <a:p>
            <a:r>
              <a:rPr lang="en-US" sz="2600" dirty="0">
                <a:latin typeface="Amasis MT Pro Black" panose="02040A04050005020304" pitchFamily="18" charset="0"/>
              </a:rPr>
              <a:t>Biogenic &amp; Wildfires</a:t>
            </a:r>
          </a:p>
        </p:txBody>
      </p:sp>
      <p:pic>
        <p:nvPicPr>
          <p:cNvPr id="7" name="Picture 6">
            <a:extLst>
              <a:ext uri="{FF2B5EF4-FFF2-40B4-BE49-F238E27FC236}">
                <a16:creationId xmlns:a16="http://schemas.microsoft.com/office/drawing/2014/main" id="{D46A1A7D-522B-059A-899E-703D3D624435}"/>
              </a:ext>
            </a:extLst>
          </p:cNvPr>
          <p:cNvPicPr>
            <a:picLocks noChangeAspect="1"/>
          </p:cNvPicPr>
          <p:nvPr/>
        </p:nvPicPr>
        <p:blipFill rotWithShape="1">
          <a:blip r:embed="rId4"/>
          <a:srcRect r="6101"/>
          <a:stretch/>
        </p:blipFill>
        <p:spPr>
          <a:xfrm>
            <a:off x="555136" y="1340569"/>
            <a:ext cx="2707981" cy="1847850"/>
          </a:xfrm>
          <a:prstGeom prst="rect">
            <a:avLst/>
          </a:prstGeom>
        </p:spPr>
      </p:pic>
      <p:pic>
        <p:nvPicPr>
          <p:cNvPr id="12" name="Picture 11">
            <a:extLst>
              <a:ext uri="{FF2B5EF4-FFF2-40B4-BE49-F238E27FC236}">
                <a16:creationId xmlns:a16="http://schemas.microsoft.com/office/drawing/2014/main" id="{544DE4AF-E03B-C8D8-4DF9-DED98FEE652B}"/>
              </a:ext>
            </a:extLst>
          </p:cNvPr>
          <p:cNvPicPr>
            <a:picLocks noChangeAspect="1"/>
          </p:cNvPicPr>
          <p:nvPr/>
        </p:nvPicPr>
        <p:blipFill rotWithShape="1">
          <a:blip r:embed="rId5"/>
          <a:srcRect l="22967" t="-641" r="5445" b="641"/>
          <a:stretch/>
        </p:blipFill>
        <p:spPr>
          <a:xfrm>
            <a:off x="5682069" y="1317412"/>
            <a:ext cx="2064555" cy="1922744"/>
          </a:xfrm>
          <a:prstGeom prst="rect">
            <a:avLst/>
          </a:prstGeom>
        </p:spPr>
      </p:pic>
      <p:pic>
        <p:nvPicPr>
          <p:cNvPr id="19" name="Picture 18">
            <a:extLst>
              <a:ext uri="{FF2B5EF4-FFF2-40B4-BE49-F238E27FC236}">
                <a16:creationId xmlns:a16="http://schemas.microsoft.com/office/drawing/2014/main" id="{A94B9416-4570-F13C-0025-85D003D57455}"/>
              </a:ext>
            </a:extLst>
          </p:cNvPr>
          <p:cNvPicPr>
            <a:picLocks noChangeAspect="1"/>
          </p:cNvPicPr>
          <p:nvPr/>
        </p:nvPicPr>
        <p:blipFill rotWithShape="1">
          <a:blip r:embed="rId6"/>
          <a:srcRect l="-9857" t="60825" r="9857" b="-12336"/>
          <a:stretch/>
        </p:blipFill>
        <p:spPr>
          <a:xfrm>
            <a:off x="3608237" y="5738687"/>
            <a:ext cx="1885950" cy="1422868"/>
          </a:xfrm>
          <a:prstGeom prst="rect">
            <a:avLst/>
          </a:prstGeom>
        </p:spPr>
      </p:pic>
      <p:sp>
        <p:nvSpPr>
          <p:cNvPr id="21" name="TextBox 20">
            <a:extLst>
              <a:ext uri="{FF2B5EF4-FFF2-40B4-BE49-F238E27FC236}">
                <a16:creationId xmlns:a16="http://schemas.microsoft.com/office/drawing/2014/main" id="{03A65147-BC83-C4D0-B664-9B6F0ECF9B2A}"/>
              </a:ext>
            </a:extLst>
          </p:cNvPr>
          <p:cNvSpPr txBox="1"/>
          <p:nvPr/>
        </p:nvSpPr>
        <p:spPr>
          <a:xfrm>
            <a:off x="3852768" y="6437580"/>
            <a:ext cx="1046090" cy="369332"/>
          </a:xfrm>
          <a:prstGeom prst="rect">
            <a:avLst/>
          </a:prstGeom>
          <a:noFill/>
        </p:spPr>
        <p:txBody>
          <a:bodyPr wrap="square" rtlCol="0">
            <a:spAutoFit/>
          </a:bodyPr>
          <a:lstStyle/>
          <a:p>
            <a:r>
              <a:rPr lang="en-US" dirty="0">
                <a:solidFill>
                  <a:schemeClr val="bg1"/>
                </a:solidFill>
              </a:rPr>
              <a:t>biogenic</a:t>
            </a:r>
          </a:p>
        </p:txBody>
      </p:sp>
      <p:pic>
        <p:nvPicPr>
          <p:cNvPr id="29" name="Picture 28">
            <a:extLst>
              <a:ext uri="{FF2B5EF4-FFF2-40B4-BE49-F238E27FC236}">
                <a16:creationId xmlns:a16="http://schemas.microsoft.com/office/drawing/2014/main" id="{051619B3-4995-21F0-9E7B-E7F3369B3352}"/>
              </a:ext>
            </a:extLst>
          </p:cNvPr>
          <p:cNvPicPr>
            <a:picLocks noChangeAspect="1"/>
          </p:cNvPicPr>
          <p:nvPr/>
        </p:nvPicPr>
        <p:blipFill rotWithShape="1">
          <a:blip r:embed="rId7"/>
          <a:srcRect l="11949" r="7183"/>
          <a:stretch/>
        </p:blipFill>
        <p:spPr>
          <a:xfrm>
            <a:off x="2596249" y="3865163"/>
            <a:ext cx="2113773" cy="1828902"/>
          </a:xfrm>
          <a:prstGeom prst="rect">
            <a:avLst/>
          </a:prstGeom>
        </p:spPr>
      </p:pic>
      <p:pic>
        <p:nvPicPr>
          <p:cNvPr id="33" name="Picture 32">
            <a:extLst>
              <a:ext uri="{FF2B5EF4-FFF2-40B4-BE49-F238E27FC236}">
                <a16:creationId xmlns:a16="http://schemas.microsoft.com/office/drawing/2014/main" id="{5A9F219E-E4C3-B9D2-80FE-A1840A36AC45}"/>
              </a:ext>
            </a:extLst>
          </p:cNvPr>
          <p:cNvPicPr>
            <a:picLocks noChangeAspect="1"/>
          </p:cNvPicPr>
          <p:nvPr/>
        </p:nvPicPr>
        <p:blipFill rotWithShape="1">
          <a:blip r:embed="rId8"/>
          <a:srcRect l="-932" t="18750" r="932" b="-8984"/>
          <a:stretch/>
        </p:blipFill>
        <p:spPr>
          <a:xfrm>
            <a:off x="143305" y="3879918"/>
            <a:ext cx="2522695" cy="2015077"/>
          </a:xfrm>
          <a:prstGeom prst="rect">
            <a:avLst/>
          </a:prstGeom>
        </p:spPr>
      </p:pic>
      <p:pic>
        <p:nvPicPr>
          <p:cNvPr id="35" name="Picture 34">
            <a:extLst>
              <a:ext uri="{FF2B5EF4-FFF2-40B4-BE49-F238E27FC236}">
                <a16:creationId xmlns:a16="http://schemas.microsoft.com/office/drawing/2014/main" id="{23DA5849-08C8-4DAD-5764-F7872DC3172E}"/>
              </a:ext>
            </a:extLst>
          </p:cNvPr>
          <p:cNvPicPr>
            <a:picLocks noChangeAspect="1"/>
          </p:cNvPicPr>
          <p:nvPr/>
        </p:nvPicPr>
        <p:blipFill rotWithShape="1">
          <a:blip r:embed="rId9"/>
          <a:srcRect l="12128" t="1280" r="27164" b="20810"/>
          <a:stretch/>
        </p:blipFill>
        <p:spPr>
          <a:xfrm>
            <a:off x="4796665" y="3789334"/>
            <a:ext cx="1773126" cy="1787352"/>
          </a:xfrm>
          <a:prstGeom prst="rect">
            <a:avLst/>
          </a:prstGeom>
        </p:spPr>
      </p:pic>
      <p:pic>
        <p:nvPicPr>
          <p:cNvPr id="37" name="Picture 36">
            <a:extLst>
              <a:ext uri="{FF2B5EF4-FFF2-40B4-BE49-F238E27FC236}">
                <a16:creationId xmlns:a16="http://schemas.microsoft.com/office/drawing/2014/main" id="{7E096A7E-9121-B862-CA57-4A6274F0579C}"/>
              </a:ext>
            </a:extLst>
          </p:cNvPr>
          <p:cNvPicPr>
            <a:picLocks noChangeAspect="1"/>
          </p:cNvPicPr>
          <p:nvPr/>
        </p:nvPicPr>
        <p:blipFill>
          <a:blip r:embed="rId10"/>
          <a:stretch>
            <a:fillRect/>
          </a:stretch>
        </p:blipFill>
        <p:spPr>
          <a:xfrm>
            <a:off x="6656435" y="3879918"/>
            <a:ext cx="1882005" cy="1719776"/>
          </a:xfrm>
          <a:prstGeom prst="rect">
            <a:avLst/>
          </a:prstGeom>
        </p:spPr>
      </p:pic>
      <p:pic>
        <p:nvPicPr>
          <p:cNvPr id="47" name="Picture 46">
            <a:extLst>
              <a:ext uri="{FF2B5EF4-FFF2-40B4-BE49-F238E27FC236}">
                <a16:creationId xmlns:a16="http://schemas.microsoft.com/office/drawing/2014/main" id="{8E2116FD-90AD-81A3-2971-A0ACD778B9E7}"/>
              </a:ext>
            </a:extLst>
          </p:cNvPr>
          <p:cNvPicPr>
            <a:picLocks noChangeAspect="1"/>
          </p:cNvPicPr>
          <p:nvPr/>
        </p:nvPicPr>
        <p:blipFill>
          <a:blip r:embed="rId11"/>
          <a:stretch>
            <a:fillRect/>
          </a:stretch>
        </p:blipFill>
        <p:spPr>
          <a:xfrm>
            <a:off x="3290172" y="1287545"/>
            <a:ext cx="2250088" cy="1940770"/>
          </a:xfrm>
          <a:prstGeom prst="rect">
            <a:avLst/>
          </a:prstGeom>
        </p:spPr>
      </p:pic>
      <p:pic>
        <p:nvPicPr>
          <p:cNvPr id="55" name="Picture 54" descr="Lawnmower and straw hat">
            <a:extLst>
              <a:ext uri="{FF2B5EF4-FFF2-40B4-BE49-F238E27FC236}">
                <a16:creationId xmlns:a16="http://schemas.microsoft.com/office/drawing/2014/main" id="{6D7CDCDE-A0BE-7D8B-F219-F3985D6C6FAE}"/>
              </a:ext>
            </a:extLst>
          </p:cNvPr>
          <p:cNvPicPr>
            <a:picLocks noChangeAspect="1"/>
          </p:cNvPicPr>
          <p:nvPr/>
        </p:nvPicPr>
        <p:blipFill rotWithShape="1">
          <a:blip r:embed="rId12">
            <a:extLst>
              <a:ext uri="{28A0092B-C50C-407E-A947-70E740481C1C}">
                <a14:useLocalDpi xmlns:a14="http://schemas.microsoft.com/office/drawing/2010/main" val="0"/>
              </a:ext>
            </a:extLst>
          </a:blip>
          <a:srcRect l="29147" t="13674" r="42236" b="41196"/>
          <a:stretch/>
        </p:blipFill>
        <p:spPr>
          <a:xfrm>
            <a:off x="8740420" y="3879918"/>
            <a:ext cx="1984079" cy="1699092"/>
          </a:xfrm>
          <a:prstGeom prst="rect">
            <a:avLst/>
          </a:prstGeom>
        </p:spPr>
      </p:pic>
      <p:pic>
        <p:nvPicPr>
          <p:cNvPr id="5" name="Picture 4">
            <a:extLst>
              <a:ext uri="{FF2B5EF4-FFF2-40B4-BE49-F238E27FC236}">
                <a16:creationId xmlns:a16="http://schemas.microsoft.com/office/drawing/2014/main" id="{47B177B3-AEF6-465E-0BF5-2B3DB1C5B335}"/>
              </a:ext>
            </a:extLst>
          </p:cNvPr>
          <p:cNvPicPr>
            <a:picLocks noChangeAspect="1"/>
          </p:cNvPicPr>
          <p:nvPr/>
        </p:nvPicPr>
        <p:blipFill>
          <a:blip r:embed="rId13"/>
          <a:stretch>
            <a:fillRect/>
          </a:stretch>
        </p:blipFill>
        <p:spPr>
          <a:xfrm>
            <a:off x="5540260" y="5711892"/>
            <a:ext cx="1613063" cy="1112291"/>
          </a:xfrm>
          <a:prstGeom prst="rect">
            <a:avLst/>
          </a:prstGeom>
        </p:spPr>
      </p:pic>
      <p:pic>
        <p:nvPicPr>
          <p:cNvPr id="31" name="Picture 30">
            <a:extLst>
              <a:ext uri="{FF2B5EF4-FFF2-40B4-BE49-F238E27FC236}">
                <a16:creationId xmlns:a16="http://schemas.microsoft.com/office/drawing/2014/main" id="{0C2DCAEE-CBCC-473C-3837-0A4088728D6A}"/>
              </a:ext>
            </a:extLst>
          </p:cNvPr>
          <p:cNvPicPr>
            <a:picLocks noChangeAspect="1"/>
          </p:cNvPicPr>
          <p:nvPr/>
        </p:nvPicPr>
        <p:blipFill rotWithShape="1">
          <a:blip r:embed="rId14"/>
          <a:srcRect l="7814" r="16433"/>
          <a:stretch/>
        </p:blipFill>
        <p:spPr>
          <a:xfrm>
            <a:off x="7872574" y="1296295"/>
            <a:ext cx="1510657" cy="1923269"/>
          </a:xfrm>
          <a:prstGeom prst="rect">
            <a:avLst/>
          </a:prstGeom>
        </p:spPr>
      </p:pic>
      <p:sp>
        <p:nvSpPr>
          <p:cNvPr id="9" name="TextBox 8">
            <a:extLst>
              <a:ext uri="{FF2B5EF4-FFF2-40B4-BE49-F238E27FC236}">
                <a16:creationId xmlns:a16="http://schemas.microsoft.com/office/drawing/2014/main" id="{23B77386-1D60-D289-21EE-98DFD4436FEF}"/>
              </a:ext>
            </a:extLst>
          </p:cNvPr>
          <p:cNvSpPr txBox="1"/>
          <p:nvPr/>
        </p:nvSpPr>
        <p:spPr>
          <a:xfrm>
            <a:off x="5494187" y="6443974"/>
            <a:ext cx="1046090" cy="369332"/>
          </a:xfrm>
          <a:prstGeom prst="rect">
            <a:avLst/>
          </a:prstGeom>
          <a:noFill/>
        </p:spPr>
        <p:txBody>
          <a:bodyPr wrap="square" rtlCol="0">
            <a:spAutoFit/>
          </a:bodyPr>
          <a:lstStyle/>
          <a:p>
            <a:r>
              <a:rPr lang="en-US" dirty="0">
                <a:solidFill>
                  <a:schemeClr val="bg1"/>
                </a:solidFill>
              </a:rPr>
              <a:t>wildfire</a:t>
            </a:r>
          </a:p>
        </p:txBody>
      </p:sp>
      <p:sp>
        <p:nvSpPr>
          <p:cNvPr id="4" name="TextBox 3">
            <a:extLst>
              <a:ext uri="{FF2B5EF4-FFF2-40B4-BE49-F238E27FC236}">
                <a16:creationId xmlns:a16="http://schemas.microsoft.com/office/drawing/2014/main" id="{42314CBA-99E3-D209-0FB3-EE27DA21B946}"/>
              </a:ext>
            </a:extLst>
          </p:cNvPr>
          <p:cNvSpPr txBox="1"/>
          <p:nvPr/>
        </p:nvSpPr>
        <p:spPr>
          <a:xfrm>
            <a:off x="6471989" y="2617926"/>
            <a:ext cx="1070517" cy="461665"/>
          </a:xfrm>
          <a:prstGeom prst="rect">
            <a:avLst/>
          </a:prstGeom>
          <a:noFill/>
        </p:spPr>
        <p:txBody>
          <a:bodyPr wrap="square" rtlCol="0">
            <a:spAutoFit/>
          </a:bodyPr>
          <a:lstStyle/>
          <a:p>
            <a:r>
              <a:rPr lang="en-US" sz="2400" b="1" dirty="0">
                <a:solidFill>
                  <a:schemeClr val="bg1"/>
                </a:solidFill>
              </a:rPr>
              <a:t>COW</a:t>
            </a:r>
          </a:p>
        </p:txBody>
      </p:sp>
    </p:spTree>
    <p:extLst>
      <p:ext uri="{BB962C8B-B14F-4D97-AF65-F5344CB8AC3E}">
        <p14:creationId xmlns:p14="http://schemas.microsoft.com/office/powerpoint/2010/main" val="40189535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798FA-F498-7ECA-4843-B339344FA61A}"/>
              </a:ext>
            </a:extLst>
          </p:cNvPr>
          <p:cNvSpPr>
            <a:spLocks noGrp="1"/>
          </p:cNvSpPr>
          <p:nvPr>
            <p:ph type="title"/>
          </p:nvPr>
        </p:nvSpPr>
        <p:spPr>
          <a:xfrm>
            <a:off x="1014523" y="74619"/>
            <a:ext cx="10162953" cy="1325563"/>
          </a:xfrm>
        </p:spPr>
        <p:txBody>
          <a:bodyPr/>
          <a:lstStyle/>
          <a:p>
            <a:r>
              <a:rPr lang="en-US" b="1" dirty="0"/>
              <a:t>Multiple types of pollutants</a:t>
            </a:r>
          </a:p>
        </p:txBody>
      </p:sp>
      <p:sp>
        <p:nvSpPr>
          <p:cNvPr id="15" name="Rectangle 14">
            <a:extLst>
              <a:ext uri="{FF2B5EF4-FFF2-40B4-BE49-F238E27FC236}">
                <a16:creationId xmlns:a16="http://schemas.microsoft.com/office/drawing/2014/main" id="{3F0C8722-EC2D-38E2-747A-161B058B0935}"/>
              </a:ext>
            </a:extLst>
          </p:cNvPr>
          <p:cNvSpPr/>
          <p:nvPr/>
        </p:nvSpPr>
        <p:spPr>
          <a:xfrm>
            <a:off x="4363878" y="1690430"/>
            <a:ext cx="5950364" cy="8324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Carbon monoxide, Sulfur dioxide, Nitrogen Oxides, Volatile Organic Compounds, Particulate Matter, Lead , Ammonia</a:t>
            </a:r>
            <a:endParaRPr lang="en-US" baseline="-25000" dirty="0"/>
          </a:p>
        </p:txBody>
      </p:sp>
      <p:pic>
        <p:nvPicPr>
          <p:cNvPr id="20" name="Picture 19">
            <a:extLst>
              <a:ext uri="{FF2B5EF4-FFF2-40B4-BE49-F238E27FC236}">
                <a16:creationId xmlns:a16="http://schemas.microsoft.com/office/drawing/2014/main" id="{51D9C5BF-6A8D-7D53-B09B-748DAAD3B9C7}"/>
              </a:ext>
            </a:extLst>
          </p:cNvPr>
          <p:cNvPicPr>
            <a:picLocks noChangeAspect="1"/>
          </p:cNvPicPr>
          <p:nvPr/>
        </p:nvPicPr>
        <p:blipFill rotWithShape="1">
          <a:blip r:embed="rId2"/>
          <a:srcRect b="14808"/>
          <a:stretch/>
        </p:blipFill>
        <p:spPr>
          <a:xfrm>
            <a:off x="1567137" y="3019307"/>
            <a:ext cx="2582199" cy="1477676"/>
          </a:xfrm>
          <a:prstGeom prst="rect">
            <a:avLst/>
          </a:prstGeom>
        </p:spPr>
      </p:pic>
      <p:sp>
        <p:nvSpPr>
          <p:cNvPr id="22" name="TextBox 21">
            <a:extLst>
              <a:ext uri="{FF2B5EF4-FFF2-40B4-BE49-F238E27FC236}">
                <a16:creationId xmlns:a16="http://schemas.microsoft.com/office/drawing/2014/main" id="{FBF7C22A-99CB-AEE0-BA08-773C5DEE2C5B}"/>
              </a:ext>
            </a:extLst>
          </p:cNvPr>
          <p:cNvSpPr txBox="1"/>
          <p:nvPr/>
        </p:nvSpPr>
        <p:spPr>
          <a:xfrm>
            <a:off x="4334507" y="2948329"/>
            <a:ext cx="5130471" cy="461665"/>
          </a:xfrm>
          <a:prstGeom prst="rect">
            <a:avLst/>
          </a:prstGeom>
          <a:noFill/>
        </p:spPr>
        <p:txBody>
          <a:bodyPr wrap="square" rtlCol="0">
            <a:spAutoFit/>
          </a:bodyPr>
          <a:lstStyle/>
          <a:p>
            <a:r>
              <a:rPr lang="en-US" sz="2400" b="1" dirty="0"/>
              <a:t>Hazardous Air Pollutants (HAPs)</a:t>
            </a:r>
          </a:p>
        </p:txBody>
      </p:sp>
      <p:pic>
        <p:nvPicPr>
          <p:cNvPr id="25" name="Picture 24">
            <a:extLst>
              <a:ext uri="{FF2B5EF4-FFF2-40B4-BE49-F238E27FC236}">
                <a16:creationId xmlns:a16="http://schemas.microsoft.com/office/drawing/2014/main" id="{0D589880-3467-000E-F7AE-17CBE215FDB8}"/>
              </a:ext>
            </a:extLst>
          </p:cNvPr>
          <p:cNvPicPr>
            <a:picLocks noChangeAspect="1"/>
          </p:cNvPicPr>
          <p:nvPr/>
        </p:nvPicPr>
        <p:blipFill>
          <a:blip r:embed="rId3"/>
          <a:stretch>
            <a:fillRect/>
          </a:stretch>
        </p:blipFill>
        <p:spPr>
          <a:xfrm>
            <a:off x="2058953" y="4619556"/>
            <a:ext cx="1598565" cy="1598565"/>
          </a:xfrm>
          <a:prstGeom prst="rect">
            <a:avLst/>
          </a:prstGeom>
        </p:spPr>
      </p:pic>
      <p:sp>
        <p:nvSpPr>
          <p:cNvPr id="26" name="TextBox 25">
            <a:extLst>
              <a:ext uri="{FF2B5EF4-FFF2-40B4-BE49-F238E27FC236}">
                <a16:creationId xmlns:a16="http://schemas.microsoft.com/office/drawing/2014/main" id="{F7997BFB-CCB7-4688-B422-BAF89C039450}"/>
              </a:ext>
            </a:extLst>
          </p:cNvPr>
          <p:cNvSpPr txBox="1"/>
          <p:nvPr/>
        </p:nvSpPr>
        <p:spPr>
          <a:xfrm>
            <a:off x="4334507" y="4781866"/>
            <a:ext cx="6066034" cy="461665"/>
          </a:xfrm>
          <a:prstGeom prst="rect">
            <a:avLst/>
          </a:prstGeom>
          <a:noFill/>
        </p:spPr>
        <p:txBody>
          <a:bodyPr wrap="square" rtlCol="0">
            <a:spAutoFit/>
          </a:bodyPr>
          <a:lstStyle/>
          <a:p>
            <a:r>
              <a:rPr lang="en-US" sz="2400" b="1" dirty="0"/>
              <a:t>Greenhouse Gases – for some source sectors</a:t>
            </a:r>
          </a:p>
        </p:txBody>
      </p:sp>
      <p:sp>
        <p:nvSpPr>
          <p:cNvPr id="8" name="TextBox 7">
            <a:extLst>
              <a:ext uri="{FF2B5EF4-FFF2-40B4-BE49-F238E27FC236}">
                <a16:creationId xmlns:a16="http://schemas.microsoft.com/office/drawing/2014/main" id="{B4FFE8EF-54CC-C6FE-0A5F-4BA3E26A63F0}"/>
              </a:ext>
            </a:extLst>
          </p:cNvPr>
          <p:cNvSpPr txBox="1"/>
          <p:nvPr/>
        </p:nvSpPr>
        <p:spPr>
          <a:xfrm>
            <a:off x="4363878" y="1243393"/>
            <a:ext cx="5071730" cy="461665"/>
          </a:xfrm>
          <a:prstGeom prst="rect">
            <a:avLst/>
          </a:prstGeom>
          <a:noFill/>
        </p:spPr>
        <p:txBody>
          <a:bodyPr wrap="square" rtlCol="0">
            <a:spAutoFit/>
          </a:bodyPr>
          <a:lstStyle/>
          <a:p>
            <a:r>
              <a:rPr lang="en-US" sz="2400" b="1" dirty="0"/>
              <a:t>Criteria Pollutants and Precursors </a:t>
            </a:r>
          </a:p>
        </p:txBody>
      </p:sp>
      <p:sp>
        <p:nvSpPr>
          <p:cNvPr id="9" name="Rectangle 8">
            <a:extLst>
              <a:ext uri="{FF2B5EF4-FFF2-40B4-BE49-F238E27FC236}">
                <a16:creationId xmlns:a16="http://schemas.microsoft.com/office/drawing/2014/main" id="{62A000CD-C2F9-ACA2-79D1-355A3783CF77}"/>
              </a:ext>
            </a:extLst>
          </p:cNvPr>
          <p:cNvSpPr/>
          <p:nvPr/>
        </p:nvSpPr>
        <p:spPr>
          <a:xfrm>
            <a:off x="4363878" y="5202943"/>
            <a:ext cx="5541650" cy="6631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CO2, CH4, N2O, fluorinated gases</a:t>
            </a:r>
            <a:endParaRPr lang="en-US" baseline="-25000" dirty="0"/>
          </a:p>
        </p:txBody>
      </p:sp>
      <p:sp>
        <p:nvSpPr>
          <p:cNvPr id="17" name="Rectangle 16">
            <a:extLst>
              <a:ext uri="{FF2B5EF4-FFF2-40B4-BE49-F238E27FC236}">
                <a16:creationId xmlns:a16="http://schemas.microsoft.com/office/drawing/2014/main" id="{9AA94DC2-0A39-A872-7A5B-7EA030BF7F01}"/>
              </a:ext>
            </a:extLst>
          </p:cNvPr>
          <p:cNvSpPr/>
          <p:nvPr/>
        </p:nvSpPr>
        <p:spPr>
          <a:xfrm>
            <a:off x="4305137" y="3481515"/>
            <a:ext cx="5832118" cy="9785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t>~ 188 listed HAPs  such as: benzene, formaldehyde, </a:t>
            </a:r>
            <a:r>
              <a:rPr lang="en-US" dirty="0" err="1"/>
              <a:t>polycylic</a:t>
            </a:r>
            <a:r>
              <a:rPr lang="en-US" dirty="0"/>
              <a:t> aromatic hydrocarbons, mercury, nickel, cadmium</a:t>
            </a:r>
            <a:endParaRPr lang="en-US" baseline="-25000" dirty="0"/>
          </a:p>
        </p:txBody>
      </p:sp>
      <p:pic>
        <p:nvPicPr>
          <p:cNvPr id="21" name="Picture 20">
            <a:extLst>
              <a:ext uri="{FF2B5EF4-FFF2-40B4-BE49-F238E27FC236}">
                <a16:creationId xmlns:a16="http://schemas.microsoft.com/office/drawing/2014/main" id="{779EB8E9-4F69-BE2F-6ADC-28E6D19F129D}"/>
              </a:ext>
            </a:extLst>
          </p:cNvPr>
          <p:cNvPicPr>
            <a:picLocks noChangeAspect="1"/>
          </p:cNvPicPr>
          <p:nvPr/>
        </p:nvPicPr>
        <p:blipFill rotWithShape="1">
          <a:blip r:embed="rId4"/>
          <a:srcRect t="23994"/>
          <a:stretch/>
        </p:blipFill>
        <p:spPr>
          <a:xfrm>
            <a:off x="1645641" y="1243393"/>
            <a:ext cx="2659496" cy="1477676"/>
          </a:xfrm>
          <a:prstGeom prst="rect">
            <a:avLst/>
          </a:prstGeom>
        </p:spPr>
      </p:pic>
      <p:sp>
        <p:nvSpPr>
          <p:cNvPr id="5" name="TextBox 4">
            <a:extLst>
              <a:ext uri="{FF2B5EF4-FFF2-40B4-BE49-F238E27FC236}">
                <a16:creationId xmlns:a16="http://schemas.microsoft.com/office/drawing/2014/main" id="{52F87254-1776-6295-9B52-B40AA15FFF1E}"/>
              </a:ext>
            </a:extLst>
          </p:cNvPr>
          <p:cNvSpPr txBox="1"/>
          <p:nvPr/>
        </p:nvSpPr>
        <p:spPr>
          <a:xfrm>
            <a:off x="4363878" y="6102753"/>
            <a:ext cx="6305768" cy="830997"/>
          </a:xfrm>
          <a:prstGeom prst="rect">
            <a:avLst/>
          </a:prstGeom>
          <a:noFill/>
        </p:spPr>
        <p:txBody>
          <a:bodyPr wrap="square" rtlCol="0">
            <a:spAutoFit/>
          </a:bodyPr>
          <a:lstStyle/>
          <a:p>
            <a:r>
              <a:rPr lang="en-US" sz="2400" b="1" dirty="0"/>
              <a:t>OTHER: E.g.,  components of PM2.5 such as Organic carbon and Elemental carbon</a:t>
            </a:r>
          </a:p>
        </p:txBody>
      </p:sp>
    </p:spTree>
    <p:extLst>
      <p:ext uri="{BB962C8B-B14F-4D97-AF65-F5344CB8AC3E}">
        <p14:creationId xmlns:p14="http://schemas.microsoft.com/office/powerpoint/2010/main" val="19644880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7EE83-850D-C2B0-1FF7-10F6D1D7C967}"/>
              </a:ext>
            </a:extLst>
          </p:cNvPr>
          <p:cNvSpPr>
            <a:spLocks noGrp="1"/>
          </p:cNvSpPr>
          <p:nvPr>
            <p:ph type="title"/>
          </p:nvPr>
        </p:nvSpPr>
        <p:spPr>
          <a:xfrm>
            <a:off x="892334" y="76522"/>
            <a:ext cx="10515600" cy="1325563"/>
          </a:xfrm>
        </p:spPr>
        <p:txBody>
          <a:bodyPr>
            <a:normAutofit/>
          </a:bodyPr>
          <a:lstStyle/>
          <a:p>
            <a:r>
              <a:rPr lang="en-US" sz="4100" b="1" dirty="0"/>
              <a:t>Residential Wood Combustion (RWC) Sector in NEI</a:t>
            </a:r>
          </a:p>
        </p:txBody>
      </p:sp>
      <p:pic>
        <p:nvPicPr>
          <p:cNvPr id="1026" name="Picture 2">
            <a:extLst>
              <a:ext uri="{FF2B5EF4-FFF2-40B4-BE49-F238E27FC236}">
                <a16:creationId xmlns:a16="http://schemas.microsoft.com/office/drawing/2014/main" id="{CB4CE962-00FB-C7D7-77AE-BA621F71A5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088" y="1513320"/>
            <a:ext cx="1323445" cy="165810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743E624-5671-A034-0271-089B7373CC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2738" y="1513273"/>
            <a:ext cx="1191680" cy="159654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309D2F6-B1CE-F55B-DC8B-5DA2D7C14669}"/>
              </a:ext>
            </a:extLst>
          </p:cNvPr>
          <p:cNvSpPr txBox="1"/>
          <p:nvPr/>
        </p:nvSpPr>
        <p:spPr>
          <a:xfrm>
            <a:off x="446813" y="3068011"/>
            <a:ext cx="3623868" cy="954107"/>
          </a:xfrm>
          <a:prstGeom prst="rect">
            <a:avLst/>
          </a:prstGeom>
          <a:noFill/>
        </p:spPr>
        <p:txBody>
          <a:bodyPr wrap="square" rtlCol="0">
            <a:spAutoFit/>
          </a:bodyPr>
          <a:lstStyle/>
          <a:p>
            <a:r>
              <a:rPr lang="en-US" sz="2800" b="1" dirty="0"/>
              <a:t>Room heaters: Stoves and Inserts </a:t>
            </a:r>
            <a:endParaRPr lang="en-US" b="1" dirty="0"/>
          </a:p>
        </p:txBody>
      </p:sp>
      <p:sp>
        <p:nvSpPr>
          <p:cNvPr id="7" name="TextBox 6">
            <a:extLst>
              <a:ext uri="{FF2B5EF4-FFF2-40B4-BE49-F238E27FC236}">
                <a16:creationId xmlns:a16="http://schemas.microsoft.com/office/drawing/2014/main" id="{12088FAA-C5F7-7315-2283-6010FA8D01F7}"/>
              </a:ext>
            </a:extLst>
          </p:cNvPr>
          <p:cNvSpPr txBox="1"/>
          <p:nvPr/>
        </p:nvSpPr>
        <p:spPr>
          <a:xfrm>
            <a:off x="234011" y="6296085"/>
            <a:ext cx="4722047" cy="461665"/>
          </a:xfrm>
          <a:prstGeom prst="rect">
            <a:avLst/>
          </a:prstGeom>
          <a:noFill/>
        </p:spPr>
        <p:txBody>
          <a:bodyPr wrap="square" rtlCol="0">
            <a:spAutoFit/>
          </a:bodyPr>
          <a:lstStyle/>
          <a:p>
            <a:r>
              <a:rPr lang="en-US" sz="2400" b="1" dirty="0"/>
              <a:t>Residential Outdoor wood burning</a:t>
            </a:r>
          </a:p>
        </p:txBody>
      </p:sp>
      <p:sp>
        <p:nvSpPr>
          <p:cNvPr id="9" name="TextBox 8">
            <a:extLst>
              <a:ext uri="{FF2B5EF4-FFF2-40B4-BE49-F238E27FC236}">
                <a16:creationId xmlns:a16="http://schemas.microsoft.com/office/drawing/2014/main" id="{9D5FF9A9-D89D-5848-F5A2-48237F8B604D}"/>
              </a:ext>
            </a:extLst>
          </p:cNvPr>
          <p:cNvSpPr txBox="1"/>
          <p:nvPr/>
        </p:nvSpPr>
        <p:spPr>
          <a:xfrm>
            <a:off x="4956059" y="3240449"/>
            <a:ext cx="7468020" cy="523220"/>
          </a:xfrm>
          <a:prstGeom prst="rect">
            <a:avLst/>
          </a:prstGeom>
          <a:noFill/>
        </p:spPr>
        <p:txBody>
          <a:bodyPr wrap="square" rtlCol="0">
            <a:spAutoFit/>
          </a:bodyPr>
          <a:lstStyle/>
          <a:p>
            <a:r>
              <a:rPr lang="en-US" sz="2800" b="1" dirty="0"/>
              <a:t>Central heaters: Hydronic heaters and Furnaces</a:t>
            </a:r>
            <a:endParaRPr lang="en-US" b="1" dirty="0"/>
          </a:p>
        </p:txBody>
      </p:sp>
      <p:pic>
        <p:nvPicPr>
          <p:cNvPr id="1030" name="Picture 6">
            <a:extLst>
              <a:ext uri="{FF2B5EF4-FFF2-40B4-BE49-F238E27FC236}">
                <a16:creationId xmlns:a16="http://schemas.microsoft.com/office/drawing/2014/main" id="{C71E0E95-DEFD-5F43-9661-77A83B4D65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6828" y="1403383"/>
            <a:ext cx="2279824" cy="171208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F3F0D3F6-24CF-02A2-2DD1-153F1E6CA6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70241" y="1367272"/>
            <a:ext cx="1295400" cy="19812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ED36C3C-0B68-243A-B9C7-D6DE2CD11866}"/>
              </a:ext>
            </a:extLst>
          </p:cNvPr>
          <p:cNvSpPr txBox="1"/>
          <p:nvPr/>
        </p:nvSpPr>
        <p:spPr>
          <a:xfrm>
            <a:off x="5629138" y="6221763"/>
            <a:ext cx="3167960" cy="461665"/>
          </a:xfrm>
          <a:prstGeom prst="rect">
            <a:avLst/>
          </a:prstGeom>
          <a:noFill/>
        </p:spPr>
        <p:txBody>
          <a:bodyPr wrap="square" rtlCol="0">
            <a:spAutoFit/>
          </a:bodyPr>
          <a:lstStyle/>
          <a:p>
            <a:r>
              <a:rPr lang="en-US" sz="2400" b="1" dirty="0"/>
              <a:t>Fireplace</a:t>
            </a:r>
          </a:p>
        </p:txBody>
      </p:sp>
      <p:pic>
        <p:nvPicPr>
          <p:cNvPr id="23" name="Picture 22">
            <a:extLst>
              <a:ext uri="{FF2B5EF4-FFF2-40B4-BE49-F238E27FC236}">
                <a16:creationId xmlns:a16="http://schemas.microsoft.com/office/drawing/2014/main" id="{28D3FCCC-8F9D-5934-2C2E-7067148A6193}"/>
              </a:ext>
            </a:extLst>
          </p:cNvPr>
          <p:cNvPicPr>
            <a:picLocks noChangeAspect="1"/>
          </p:cNvPicPr>
          <p:nvPr/>
        </p:nvPicPr>
        <p:blipFill>
          <a:blip r:embed="rId6"/>
          <a:stretch>
            <a:fillRect/>
          </a:stretch>
        </p:blipFill>
        <p:spPr>
          <a:xfrm>
            <a:off x="5626250" y="4001637"/>
            <a:ext cx="3167960" cy="2230873"/>
          </a:xfrm>
          <a:prstGeom prst="rect">
            <a:avLst/>
          </a:prstGeom>
        </p:spPr>
      </p:pic>
      <p:pic>
        <p:nvPicPr>
          <p:cNvPr id="27" name="Picture 26">
            <a:extLst>
              <a:ext uri="{FF2B5EF4-FFF2-40B4-BE49-F238E27FC236}">
                <a16:creationId xmlns:a16="http://schemas.microsoft.com/office/drawing/2014/main" id="{C876D182-19DA-F01E-4B80-6F25969CA8F6}"/>
              </a:ext>
            </a:extLst>
          </p:cNvPr>
          <p:cNvPicPr>
            <a:picLocks noChangeAspect="1"/>
          </p:cNvPicPr>
          <p:nvPr/>
        </p:nvPicPr>
        <p:blipFill rotWithShape="1">
          <a:blip r:embed="rId7"/>
          <a:srcRect l="10038" t="3388" r="4936"/>
          <a:stretch/>
        </p:blipFill>
        <p:spPr>
          <a:xfrm>
            <a:off x="703918" y="4080868"/>
            <a:ext cx="3152377" cy="2230873"/>
          </a:xfrm>
          <a:prstGeom prst="rect">
            <a:avLst/>
          </a:prstGeom>
        </p:spPr>
      </p:pic>
      <p:sp>
        <p:nvSpPr>
          <p:cNvPr id="28" name="TextBox 27">
            <a:extLst>
              <a:ext uri="{FF2B5EF4-FFF2-40B4-BE49-F238E27FC236}">
                <a16:creationId xmlns:a16="http://schemas.microsoft.com/office/drawing/2014/main" id="{BF03D8E2-C655-B3F6-3570-F3A9622BC001}"/>
              </a:ext>
            </a:extLst>
          </p:cNvPr>
          <p:cNvSpPr txBox="1"/>
          <p:nvPr/>
        </p:nvSpPr>
        <p:spPr>
          <a:xfrm>
            <a:off x="10215315" y="5986931"/>
            <a:ext cx="3167960" cy="461665"/>
          </a:xfrm>
          <a:prstGeom prst="rect">
            <a:avLst/>
          </a:prstGeom>
          <a:noFill/>
        </p:spPr>
        <p:txBody>
          <a:bodyPr wrap="square" rtlCol="0">
            <a:spAutoFit/>
          </a:bodyPr>
          <a:lstStyle/>
          <a:p>
            <a:r>
              <a:rPr lang="en-US" sz="2400" b="1" dirty="0" err="1"/>
              <a:t>Firelogs</a:t>
            </a:r>
            <a:endParaRPr lang="en-US" sz="2400" b="1" dirty="0"/>
          </a:p>
        </p:txBody>
      </p:sp>
      <p:pic>
        <p:nvPicPr>
          <p:cNvPr id="5" name="Picture 4">
            <a:extLst>
              <a:ext uri="{FF2B5EF4-FFF2-40B4-BE49-F238E27FC236}">
                <a16:creationId xmlns:a16="http://schemas.microsoft.com/office/drawing/2014/main" id="{5EA44DE9-38C8-DDF0-B985-785C1F036F01}"/>
              </a:ext>
            </a:extLst>
          </p:cNvPr>
          <p:cNvPicPr>
            <a:picLocks noChangeAspect="1"/>
          </p:cNvPicPr>
          <p:nvPr/>
        </p:nvPicPr>
        <p:blipFill>
          <a:blip r:embed="rId8"/>
          <a:stretch>
            <a:fillRect/>
          </a:stretch>
        </p:blipFill>
        <p:spPr>
          <a:xfrm>
            <a:off x="9004558" y="4307841"/>
            <a:ext cx="2938411" cy="1524000"/>
          </a:xfrm>
          <a:prstGeom prst="rect">
            <a:avLst/>
          </a:prstGeom>
        </p:spPr>
      </p:pic>
    </p:spTree>
    <p:extLst>
      <p:ext uri="{BB962C8B-B14F-4D97-AF65-F5344CB8AC3E}">
        <p14:creationId xmlns:p14="http://schemas.microsoft.com/office/powerpoint/2010/main" val="28498323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F396F-38E1-4924-BAD1-BEA921F910D2}"/>
              </a:ext>
            </a:extLst>
          </p:cNvPr>
          <p:cNvSpPr>
            <a:spLocks noGrp="1"/>
          </p:cNvSpPr>
          <p:nvPr>
            <p:ph type="title"/>
          </p:nvPr>
        </p:nvSpPr>
        <p:spPr/>
        <p:txBody>
          <a:bodyPr/>
          <a:lstStyle/>
          <a:p>
            <a:r>
              <a:rPr lang="en-US" b="1" dirty="0"/>
              <a:t>Overall approach- to generate county level emissions for each pollutant for RWC </a:t>
            </a:r>
          </a:p>
        </p:txBody>
      </p:sp>
      <p:sp>
        <p:nvSpPr>
          <p:cNvPr id="3" name="Content Placeholder 2">
            <a:extLst>
              <a:ext uri="{FF2B5EF4-FFF2-40B4-BE49-F238E27FC236}">
                <a16:creationId xmlns:a16="http://schemas.microsoft.com/office/drawing/2014/main" id="{965A9419-581B-4D54-8457-11F6B8DEF22E}"/>
              </a:ext>
            </a:extLst>
          </p:cNvPr>
          <p:cNvSpPr>
            <a:spLocks noGrp="1"/>
          </p:cNvSpPr>
          <p:nvPr>
            <p:ph idx="1"/>
          </p:nvPr>
        </p:nvSpPr>
        <p:spPr>
          <a:xfrm>
            <a:off x="1156512" y="2388451"/>
            <a:ext cx="9770668" cy="1603375"/>
          </a:xfrm>
        </p:spPr>
        <p:txBody>
          <a:bodyPr>
            <a:normAutofit/>
          </a:bodyPr>
          <a:lstStyle/>
          <a:p>
            <a:pPr marL="0" indent="0">
              <a:buNone/>
            </a:pPr>
            <a:r>
              <a:rPr lang="en-US" sz="3600" dirty="0" err="1"/>
              <a:t>E</a:t>
            </a:r>
            <a:r>
              <a:rPr lang="en-US" sz="3600" baseline="-25000" dirty="0" err="1"/>
              <a:t>poll,SCC,county</a:t>
            </a:r>
            <a:r>
              <a:rPr lang="en-US" sz="3600" baseline="-25000" dirty="0"/>
              <a:t> </a:t>
            </a:r>
            <a:r>
              <a:rPr lang="en-US" sz="3600" dirty="0"/>
              <a:t>=   </a:t>
            </a:r>
            <a:r>
              <a:rPr lang="en-US" sz="3600" b="1" dirty="0"/>
              <a:t>Wood </a:t>
            </a:r>
            <a:r>
              <a:rPr lang="en-US" sz="3600" b="1" dirty="0" err="1"/>
              <a:t>burned</a:t>
            </a:r>
            <a:r>
              <a:rPr lang="en-US" sz="3600" baseline="-25000" dirty="0" err="1"/>
              <a:t>County,SCC</a:t>
            </a:r>
            <a:r>
              <a:rPr lang="en-US" sz="3600" b="1" dirty="0"/>
              <a:t>    X   </a:t>
            </a:r>
            <a:r>
              <a:rPr lang="en-US" sz="3600" b="1" dirty="0" err="1"/>
              <a:t>EF</a:t>
            </a:r>
            <a:r>
              <a:rPr lang="en-US" sz="3600" b="1" baseline="-25000" dirty="0" err="1"/>
              <a:t>SCC,poll</a:t>
            </a:r>
            <a:endParaRPr lang="en-US" sz="3600" b="1" baseline="-25000" dirty="0"/>
          </a:p>
        </p:txBody>
      </p:sp>
      <p:sp>
        <p:nvSpPr>
          <p:cNvPr id="6" name="TextBox 5">
            <a:extLst>
              <a:ext uri="{FF2B5EF4-FFF2-40B4-BE49-F238E27FC236}">
                <a16:creationId xmlns:a16="http://schemas.microsoft.com/office/drawing/2014/main" id="{97899E31-FEEB-43E0-9E3E-239269BB6E63}"/>
              </a:ext>
            </a:extLst>
          </p:cNvPr>
          <p:cNvSpPr txBox="1"/>
          <p:nvPr/>
        </p:nvSpPr>
        <p:spPr>
          <a:xfrm>
            <a:off x="379017" y="2973654"/>
            <a:ext cx="11688935" cy="2123658"/>
          </a:xfrm>
          <a:prstGeom prst="rect">
            <a:avLst/>
          </a:prstGeom>
          <a:noFill/>
        </p:spPr>
        <p:txBody>
          <a:bodyPr wrap="square" rtlCol="0">
            <a:spAutoFit/>
          </a:bodyPr>
          <a:lstStyle/>
          <a:p>
            <a:r>
              <a:rPr lang="en-US" sz="2400" dirty="0"/>
              <a:t>Where:</a:t>
            </a:r>
          </a:p>
          <a:p>
            <a:endParaRPr lang="en-US" sz="1200" dirty="0"/>
          </a:p>
          <a:p>
            <a:pPr marL="342900" indent="-342900">
              <a:buFont typeface="Arial" panose="020B0604020202020204" pitchFamily="34" charset="0"/>
              <a:buChar char="•"/>
            </a:pPr>
            <a:r>
              <a:rPr lang="en-US" sz="2400" dirty="0" err="1"/>
              <a:t>E</a:t>
            </a:r>
            <a:r>
              <a:rPr lang="en-US" sz="2400" baseline="-25000" dirty="0" err="1"/>
              <a:t>SCC,poll</a:t>
            </a:r>
            <a:r>
              <a:rPr lang="en-US" sz="2400" baseline="-25000" dirty="0"/>
              <a:t> </a:t>
            </a:r>
            <a:r>
              <a:rPr lang="en-US" sz="2400" dirty="0"/>
              <a:t> is the pollutant-specific emissions (county level)</a:t>
            </a:r>
          </a:p>
          <a:p>
            <a:pPr marL="342900" indent="-342900">
              <a:buFont typeface="Arial" panose="020B0604020202020204" pitchFamily="34" charset="0"/>
              <a:buChar char="•"/>
            </a:pPr>
            <a:r>
              <a:rPr lang="en-US" sz="2400" dirty="0"/>
              <a:t>EF is the emissions factor in lbs of pollutant emitted per ton of dry wood burned</a:t>
            </a:r>
          </a:p>
          <a:p>
            <a:pPr marL="342900" indent="-342900">
              <a:buFont typeface="Arial" panose="020B0604020202020204" pitchFamily="34" charset="0"/>
              <a:buChar char="•"/>
            </a:pPr>
            <a:r>
              <a:rPr lang="en-US" sz="2400" b="1" dirty="0"/>
              <a:t>Wood </a:t>
            </a:r>
            <a:r>
              <a:rPr lang="en-US" sz="2400" b="1" dirty="0" err="1"/>
              <a:t>burned</a:t>
            </a:r>
            <a:r>
              <a:rPr lang="en-US" sz="2400" b="1" baseline="-25000" dirty="0" err="1"/>
              <a:t>County</a:t>
            </a:r>
            <a:r>
              <a:rPr lang="en-US" sz="2400" b="1" baseline="-25000" dirty="0"/>
              <a:t> </a:t>
            </a:r>
            <a:r>
              <a:rPr lang="en-US" sz="2400" b="1" dirty="0"/>
              <a:t> </a:t>
            </a:r>
            <a:r>
              <a:rPr lang="en-US" sz="2400" dirty="0"/>
              <a:t>is computed based on:</a:t>
            </a:r>
          </a:p>
          <a:p>
            <a:pPr marL="342900" indent="-342900">
              <a:buFont typeface="Arial" panose="020B0604020202020204" pitchFamily="34" charset="0"/>
              <a:buChar char="•"/>
            </a:pPr>
            <a:endParaRPr lang="en-US" sz="2400" dirty="0"/>
          </a:p>
        </p:txBody>
      </p:sp>
      <p:sp>
        <p:nvSpPr>
          <p:cNvPr id="21" name="Content Placeholder 2">
            <a:extLst>
              <a:ext uri="{FF2B5EF4-FFF2-40B4-BE49-F238E27FC236}">
                <a16:creationId xmlns:a16="http://schemas.microsoft.com/office/drawing/2014/main" id="{CBE6847A-78FD-44C9-9938-84B84D21E716}"/>
              </a:ext>
            </a:extLst>
          </p:cNvPr>
          <p:cNvSpPr txBox="1">
            <a:spLocks/>
          </p:cNvSpPr>
          <p:nvPr/>
        </p:nvSpPr>
        <p:spPr>
          <a:xfrm>
            <a:off x="4099289" y="3791933"/>
            <a:ext cx="11923059" cy="7057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p:txBody>
      </p:sp>
      <p:sp>
        <p:nvSpPr>
          <p:cNvPr id="22" name="Content Placeholder 2">
            <a:extLst>
              <a:ext uri="{FF2B5EF4-FFF2-40B4-BE49-F238E27FC236}">
                <a16:creationId xmlns:a16="http://schemas.microsoft.com/office/drawing/2014/main" id="{E72879ED-8C43-4B48-BC69-4E895D7AA075}"/>
              </a:ext>
            </a:extLst>
          </p:cNvPr>
          <p:cNvSpPr txBox="1">
            <a:spLocks/>
          </p:cNvSpPr>
          <p:nvPr/>
        </p:nvSpPr>
        <p:spPr>
          <a:xfrm>
            <a:off x="379018" y="4866338"/>
            <a:ext cx="11688935" cy="199166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highlight>
                  <a:srgbClr val="C0C0C0"/>
                </a:highlight>
              </a:rPr>
              <a:t># of occupied homes</a:t>
            </a:r>
            <a:r>
              <a:rPr lang="en-US" sz="2400" dirty="0"/>
              <a:t>,</a:t>
            </a:r>
            <a:r>
              <a:rPr lang="en-US" sz="2400" dirty="0">
                <a:highlight>
                  <a:srgbClr val="C0C0C0"/>
                </a:highlight>
              </a:rPr>
              <a:t> the cordwood density</a:t>
            </a:r>
            <a:endParaRPr lang="en-US" sz="2200" dirty="0">
              <a:highlight>
                <a:srgbClr val="C0C0C0"/>
              </a:highlight>
            </a:endParaRPr>
          </a:p>
          <a:p>
            <a:pPr marL="0" indent="0">
              <a:buNone/>
            </a:pPr>
            <a:r>
              <a:rPr lang="en-US" sz="2200" b="1" dirty="0">
                <a:highlight>
                  <a:srgbClr val="FFFF00"/>
                </a:highlight>
              </a:rPr>
              <a:t>fraction of homes having each type of appliance</a:t>
            </a:r>
          </a:p>
          <a:p>
            <a:pPr marL="0" indent="0">
              <a:buNone/>
            </a:pPr>
            <a:r>
              <a:rPr lang="en-US" sz="2200" dirty="0">
                <a:highlight>
                  <a:srgbClr val="00FFFF"/>
                </a:highlight>
              </a:rPr>
              <a:t>distribution of appliance type to source classification code (SCC)</a:t>
            </a:r>
          </a:p>
          <a:p>
            <a:pPr marL="0" indent="0">
              <a:buNone/>
            </a:pPr>
            <a:r>
              <a:rPr lang="en-US" sz="2200" b="1" dirty="0">
                <a:highlight>
                  <a:srgbClr val="00FF00"/>
                </a:highlight>
              </a:rPr>
              <a:t>amount of wood burned per appliance</a:t>
            </a:r>
            <a:r>
              <a:rPr lang="en-US" sz="2200" dirty="0"/>
              <a:t>,, </a:t>
            </a:r>
          </a:p>
          <a:p>
            <a:pPr marL="0" indent="0">
              <a:buNone/>
            </a:pPr>
            <a:r>
              <a:rPr lang="en-US" sz="2200" dirty="0">
                <a:highlight>
                  <a:srgbClr val="FF00FF"/>
                </a:highlight>
              </a:rPr>
              <a:t>adjustment factors </a:t>
            </a:r>
          </a:p>
          <a:p>
            <a:pPr marL="0" indent="0">
              <a:buFont typeface="Arial" panose="020B0604020202020204" pitchFamily="34" charset="0"/>
              <a:buNone/>
            </a:pPr>
            <a:endParaRPr lang="en-US" dirty="0"/>
          </a:p>
        </p:txBody>
      </p:sp>
      <p:sp>
        <p:nvSpPr>
          <p:cNvPr id="5" name="TextBox 4">
            <a:extLst>
              <a:ext uri="{FF2B5EF4-FFF2-40B4-BE49-F238E27FC236}">
                <a16:creationId xmlns:a16="http://schemas.microsoft.com/office/drawing/2014/main" id="{8389FCBF-4FF5-3DDC-36E8-FC05C340D1C7}"/>
              </a:ext>
            </a:extLst>
          </p:cNvPr>
          <p:cNvSpPr txBox="1"/>
          <p:nvPr/>
        </p:nvSpPr>
        <p:spPr>
          <a:xfrm>
            <a:off x="8731483" y="5646097"/>
            <a:ext cx="3460517" cy="1200329"/>
          </a:xfrm>
          <a:prstGeom prst="rect">
            <a:avLst/>
          </a:prstGeom>
          <a:noFill/>
        </p:spPr>
        <p:txBody>
          <a:bodyPr wrap="square" rtlCol="0">
            <a:spAutoFit/>
          </a:bodyPr>
          <a:lstStyle/>
          <a:p>
            <a:r>
              <a:rPr lang="en-US" dirty="0"/>
              <a:t>*Adjustments not applied for outdoor (</a:t>
            </a:r>
            <a:r>
              <a:rPr lang="en-US" dirty="0" err="1"/>
              <a:t>chimneas</a:t>
            </a:r>
            <a:r>
              <a:rPr lang="en-US" dirty="0"/>
              <a:t> or firepits) or </a:t>
            </a:r>
            <a:r>
              <a:rPr lang="en-US" dirty="0" err="1"/>
              <a:t>firelogs</a:t>
            </a:r>
            <a:r>
              <a:rPr lang="en-US" dirty="0"/>
              <a:t> </a:t>
            </a:r>
            <a:r>
              <a:rPr lang="en-US" b="1" dirty="0"/>
              <a:t>or</a:t>
            </a:r>
            <a:r>
              <a:rPr lang="en-US" dirty="0"/>
              <a:t> where states submitted inputs to the equation</a:t>
            </a:r>
          </a:p>
        </p:txBody>
      </p:sp>
    </p:spTree>
    <p:extLst>
      <p:ext uri="{BB962C8B-B14F-4D97-AF65-F5344CB8AC3E}">
        <p14:creationId xmlns:p14="http://schemas.microsoft.com/office/powerpoint/2010/main" val="30093640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25863-A53B-8EC7-E6B9-149A359CEE97}"/>
              </a:ext>
            </a:extLst>
          </p:cNvPr>
          <p:cNvSpPr>
            <a:spLocks noGrp="1"/>
          </p:cNvSpPr>
          <p:nvPr>
            <p:ph type="title"/>
          </p:nvPr>
        </p:nvSpPr>
        <p:spPr>
          <a:xfrm>
            <a:off x="838200" y="100790"/>
            <a:ext cx="10515600" cy="1325563"/>
          </a:xfrm>
        </p:spPr>
        <p:txBody>
          <a:bodyPr>
            <a:normAutofit/>
          </a:bodyPr>
          <a:lstStyle/>
          <a:p>
            <a:r>
              <a:rPr lang="en-US" sz="4000" b="1" dirty="0"/>
              <a:t>2020 RWC Data updates and State/local/tribal emissions submissions</a:t>
            </a:r>
          </a:p>
        </p:txBody>
      </p:sp>
      <p:sp>
        <p:nvSpPr>
          <p:cNvPr id="4" name="Content Placeholder 3">
            <a:extLst>
              <a:ext uri="{FF2B5EF4-FFF2-40B4-BE49-F238E27FC236}">
                <a16:creationId xmlns:a16="http://schemas.microsoft.com/office/drawing/2014/main" id="{7CF86698-566F-E30D-B782-4BA3BD923838}"/>
              </a:ext>
            </a:extLst>
          </p:cNvPr>
          <p:cNvSpPr>
            <a:spLocks noGrp="1"/>
          </p:cNvSpPr>
          <p:nvPr>
            <p:ph idx="1"/>
          </p:nvPr>
        </p:nvSpPr>
        <p:spPr>
          <a:xfrm>
            <a:off x="595604" y="1738643"/>
            <a:ext cx="10515600" cy="5018567"/>
          </a:xfrm>
        </p:spPr>
        <p:txBody>
          <a:bodyPr>
            <a:normAutofit fontScale="92500" lnSpcReduction="20000"/>
          </a:bodyPr>
          <a:lstStyle/>
          <a:p>
            <a:pPr marL="0" indent="0">
              <a:buNone/>
            </a:pPr>
            <a:r>
              <a:rPr lang="en-US" b="1" i="1" dirty="0"/>
              <a:t>Data Updates</a:t>
            </a:r>
          </a:p>
          <a:p>
            <a:r>
              <a:rPr lang="en-US" sz="3000" b="1" i="1" dirty="0"/>
              <a:t>EFs for certified wood stoves/inserts</a:t>
            </a:r>
            <a:r>
              <a:rPr lang="en-US" sz="3000" b="1" dirty="0"/>
              <a:t> </a:t>
            </a:r>
            <a:r>
              <a:rPr lang="en-US" sz="3000" dirty="0"/>
              <a:t>changed to AP-42 Phase II</a:t>
            </a:r>
          </a:p>
          <a:p>
            <a:r>
              <a:rPr lang="en-US" sz="3000" dirty="0"/>
              <a:t>State-level </a:t>
            </a:r>
            <a:r>
              <a:rPr lang="en-US" sz="3000" b="1" i="1" dirty="0"/>
              <a:t>Adjustment factors </a:t>
            </a:r>
            <a:r>
              <a:rPr lang="en-US" sz="3000" dirty="0"/>
              <a:t>based on  the Energy Information Administration’s 2020 State Energy Data System (SEDS)</a:t>
            </a:r>
          </a:p>
          <a:p>
            <a:r>
              <a:rPr lang="en-US" dirty="0"/>
              <a:t>Occupied housing units (based on the 2016-2020 American Community Survey 5 year estimates)</a:t>
            </a:r>
          </a:p>
          <a:p>
            <a:r>
              <a:rPr lang="en-US" dirty="0"/>
              <a:t>Cord Wood density (used USDA data on firewood data by tree species)</a:t>
            </a:r>
          </a:p>
          <a:p>
            <a:pPr marL="0" indent="0">
              <a:buNone/>
            </a:pPr>
            <a:endParaRPr lang="en-US" dirty="0"/>
          </a:p>
          <a:p>
            <a:pPr marL="0" indent="0">
              <a:buNone/>
            </a:pPr>
            <a:r>
              <a:rPr lang="en-US" b="1" i="1" dirty="0"/>
              <a:t>SLT PM2.5 emissions submissions</a:t>
            </a:r>
          </a:p>
          <a:p>
            <a:pPr lvl="1"/>
            <a:r>
              <a:rPr lang="en-US" sz="2200" dirty="0"/>
              <a:t>States:  Alaska, California, Idaho, Minnesota</a:t>
            </a:r>
          </a:p>
          <a:p>
            <a:pPr lvl="1"/>
            <a:r>
              <a:rPr lang="en-US" sz="2200" dirty="0"/>
              <a:t>Local: Maricopa County – Arizona, Washoe County – Nevada</a:t>
            </a:r>
          </a:p>
          <a:p>
            <a:pPr lvl="1"/>
            <a:r>
              <a:rPr lang="en-US" sz="2200" dirty="0"/>
              <a:t>Tribes: Kootenai Tribe of Idaho, Nez Perce Tribe of Idaho. Coeur d’Alene Tribe of the Coeur d’Alene Reservation, Idaho, Shoshone-Bannock Tribes of the Fort Hall Reservation of Idaho, Northern Cheyenne Tribe of the Northern Cheyenne Indian Reservation, Montana</a:t>
            </a:r>
          </a:p>
          <a:p>
            <a:pPr marL="0" indent="0">
              <a:buNone/>
            </a:pPr>
            <a:endParaRPr lang="en-US" dirty="0"/>
          </a:p>
          <a:p>
            <a:pPr lvl="1"/>
            <a:endParaRPr lang="en-US" dirty="0"/>
          </a:p>
          <a:p>
            <a:pPr lvl="1"/>
            <a:endParaRPr lang="en-US" dirty="0"/>
          </a:p>
        </p:txBody>
      </p:sp>
    </p:spTree>
    <p:extLst>
      <p:ext uri="{BB962C8B-B14F-4D97-AF65-F5344CB8AC3E}">
        <p14:creationId xmlns:p14="http://schemas.microsoft.com/office/powerpoint/2010/main" val="31213118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A5106C6-E62F-1356-A0A3-3E5B647C3412}"/>
              </a:ext>
            </a:extLst>
          </p:cNvPr>
          <p:cNvSpPr>
            <a:spLocks noGrp="1"/>
          </p:cNvSpPr>
          <p:nvPr>
            <p:ph type="title"/>
          </p:nvPr>
        </p:nvSpPr>
        <p:spPr>
          <a:xfrm>
            <a:off x="699714" y="353160"/>
            <a:ext cx="7091300" cy="898581"/>
          </a:xfrm>
        </p:spPr>
        <p:txBody>
          <a:bodyPr vert="horz" lIns="91440" tIns="45720" rIns="91440" bIns="45720" rtlCol="0" anchor="ctr">
            <a:noAutofit/>
          </a:bodyPr>
          <a:lstStyle/>
          <a:p>
            <a:r>
              <a:rPr lang="en-US" sz="3200">
                <a:solidFill>
                  <a:srgbClr val="FFFFFF"/>
                </a:solidFill>
              </a:rPr>
              <a:t>2020 vs 2017 PM2.5 Sectoral Composition</a:t>
            </a:r>
          </a:p>
        </p:txBody>
      </p:sp>
      <p:pic>
        <p:nvPicPr>
          <p:cNvPr id="9" name="Picture 8">
            <a:extLst>
              <a:ext uri="{FF2B5EF4-FFF2-40B4-BE49-F238E27FC236}">
                <a16:creationId xmlns:a16="http://schemas.microsoft.com/office/drawing/2014/main" id="{07D774A6-56A2-4B37-27D4-06D95C5FD42D}"/>
              </a:ext>
            </a:extLst>
          </p:cNvPr>
          <p:cNvPicPr>
            <a:picLocks noChangeAspect="1"/>
          </p:cNvPicPr>
          <p:nvPr/>
        </p:nvPicPr>
        <p:blipFill>
          <a:blip r:embed="rId3"/>
          <a:stretch>
            <a:fillRect/>
          </a:stretch>
        </p:blipFill>
        <p:spPr>
          <a:xfrm>
            <a:off x="81341" y="1884869"/>
            <a:ext cx="5965045" cy="4235181"/>
          </a:xfrm>
          <a:prstGeom prst="rect">
            <a:avLst/>
          </a:prstGeom>
        </p:spPr>
      </p:pic>
      <p:pic>
        <p:nvPicPr>
          <p:cNvPr id="10" name="Picture 9">
            <a:extLst>
              <a:ext uri="{FF2B5EF4-FFF2-40B4-BE49-F238E27FC236}">
                <a16:creationId xmlns:a16="http://schemas.microsoft.com/office/drawing/2014/main" id="{3521CEEF-C5AB-D6BC-81D3-AAD1C5D1D139}"/>
              </a:ext>
            </a:extLst>
          </p:cNvPr>
          <p:cNvPicPr>
            <a:picLocks noChangeAspect="1"/>
          </p:cNvPicPr>
          <p:nvPr/>
        </p:nvPicPr>
        <p:blipFill>
          <a:blip r:embed="rId4"/>
          <a:stretch>
            <a:fillRect/>
          </a:stretch>
        </p:blipFill>
        <p:spPr>
          <a:xfrm>
            <a:off x="6145616" y="1879750"/>
            <a:ext cx="5965044" cy="4235181"/>
          </a:xfrm>
          <a:prstGeom prst="rect">
            <a:avLst/>
          </a:prstGeom>
        </p:spPr>
      </p:pic>
      <p:sp>
        <p:nvSpPr>
          <p:cNvPr id="2" name="Slide Number Placeholder 1">
            <a:extLst>
              <a:ext uri="{FF2B5EF4-FFF2-40B4-BE49-F238E27FC236}">
                <a16:creationId xmlns:a16="http://schemas.microsoft.com/office/drawing/2014/main" id="{BFF2EA76-6BF3-755B-8623-F25FA902279B}"/>
              </a:ext>
            </a:extLst>
          </p:cNvPr>
          <p:cNvSpPr>
            <a:spLocks noGrp="1"/>
          </p:cNvSpPr>
          <p:nvPr>
            <p:ph type="sldNum" sz="quarter" idx="12"/>
          </p:nvPr>
        </p:nvSpPr>
        <p:spPr>
          <a:xfrm>
            <a:off x="11704320" y="6431079"/>
            <a:ext cx="448056" cy="365125"/>
          </a:xfrm>
        </p:spPr>
        <p:txBody>
          <a:bodyPr vert="horz" lIns="91440" tIns="45720" rIns="91440" bIns="45720" rtlCol="0" anchor="ctr">
            <a:normAutofit/>
          </a:bodyPr>
          <a:lstStyle/>
          <a:p>
            <a:pPr defTabSz="914400">
              <a:spcAft>
                <a:spcPts val="600"/>
              </a:spcAft>
            </a:pPr>
            <a:fld id="{3367BDEC-943A-43D4-8F92-F2CEE082AA4B}" type="slidenum">
              <a:rPr lang="en-US" sz="1100">
                <a:solidFill>
                  <a:schemeClr val="tx1">
                    <a:lumMod val="50000"/>
                    <a:lumOff val="50000"/>
                  </a:schemeClr>
                </a:solidFill>
              </a:rPr>
              <a:pPr defTabSz="914400">
                <a:spcAft>
                  <a:spcPts val="600"/>
                </a:spcAft>
              </a:pPr>
              <a:t>9</a:t>
            </a:fld>
            <a:endParaRPr lang="en-US" sz="1100">
              <a:solidFill>
                <a:schemeClr val="tx1">
                  <a:lumMod val="50000"/>
                  <a:lumOff val="50000"/>
                </a:schemeClr>
              </a:solidFill>
            </a:endParaRPr>
          </a:p>
        </p:txBody>
      </p:sp>
      <p:sp>
        <p:nvSpPr>
          <p:cNvPr id="3" name="Rectangle 2">
            <a:extLst>
              <a:ext uri="{FF2B5EF4-FFF2-40B4-BE49-F238E27FC236}">
                <a16:creationId xmlns:a16="http://schemas.microsoft.com/office/drawing/2014/main" id="{95C62973-5B85-EF79-2761-A280D0F16A03}"/>
              </a:ext>
            </a:extLst>
          </p:cNvPr>
          <p:cNvSpPr/>
          <p:nvPr/>
        </p:nvSpPr>
        <p:spPr>
          <a:xfrm>
            <a:off x="0" y="0"/>
            <a:ext cx="12192000" cy="9603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mj-lt"/>
              </a:rPr>
              <a:t>RESULTS --- 2020 vs 2017 PM2.5 Sectoral Composition</a:t>
            </a:r>
          </a:p>
        </p:txBody>
      </p:sp>
      <p:sp>
        <p:nvSpPr>
          <p:cNvPr id="4" name="TextBox 3">
            <a:extLst>
              <a:ext uri="{FF2B5EF4-FFF2-40B4-BE49-F238E27FC236}">
                <a16:creationId xmlns:a16="http://schemas.microsoft.com/office/drawing/2014/main" id="{969EF28F-A588-D718-CB1B-44E3C5997C34}"/>
              </a:ext>
            </a:extLst>
          </p:cNvPr>
          <p:cNvSpPr txBox="1"/>
          <p:nvPr/>
        </p:nvSpPr>
        <p:spPr>
          <a:xfrm>
            <a:off x="914400" y="1371600"/>
            <a:ext cx="3413051" cy="369332"/>
          </a:xfrm>
          <a:prstGeom prst="rect">
            <a:avLst/>
          </a:prstGeom>
          <a:noFill/>
        </p:spPr>
        <p:txBody>
          <a:bodyPr wrap="square" rtlCol="0">
            <a:spAutoFit/>
          </a:bodyPr>
          <a:lstStyle/>
          <a:p>
            <a:r>
              <a:rPr lang="en-US" b="1" dirty="0"/>
              <a:t>2020 RWC: 485,000 tons</a:t>
            </a:r>
          </a:p>
        </p:txBody>
      </p:sp>
      <p:sp>
        <p:nvSpPr>
          <p:cNvPr id="6" name="TextBox 5">
            <a:extLst>
              <a:ext uri="{FF2B5EF4-FFF2-40B4-BE49-F238E27FC236}">
                <a16:creationId xmlns:a16="http://schemas.microsoft.com/office/drawing/2014/main" id="{4C142360-DAA6-D53F-7EFB-C39080575F1A}"/>
              </a:ext>
            </a:extLst>
          </p:cNvPr>
          <p:cNvSpPr txBox="1"/>
          <p:nvPr/>
        </p:nvSpPr>
        <p:spPr>
          <a:xfrm>
            <a:off x="7084828" y="1389174"/>
            <a:ext cx="3413051" cy="369332"/>
          </a:xfrm>
          <a:prstGeom prst="rect">
            <a:avLst/>
          </a:prstGeom>
          <a:noFill/>
        </p:spPr>
        <p:txBody>
          <a:bodyPr wrap="square" rtlCol="0">
            <a:spAutoFit/>
          </a:bodyPr>
          <a:lstStyle/>
          <a:p>
            <a:r>
              <a:rPr lang="en-US" b="1" dirty="0"/>
              <a:t>2017 RWC: 337,000 tons</a:t>
            </a:r>
          </a:p>
        </p:txBody>
      </p:sp>
      <p:sp>
        <p:nvSpPr>
          <p:cNvPr id="7" name="TextBox 6">
            <a:extLst>
              <a:ext uri="{FF2B5EF4-FFF2-40B4-BE49-F238E27FC236}">
                <a16:creationId xmlns:a16="http://schemas.microsoft.com/office/drawing/2014/main" id="{7A525D4F-E737-6CF7-BC75-31D55C9F5BAD}"/>
              </a:ext>
            </a:extLst>
          </p:cNvPr>
          <p:cNvSpPr txBox="1"/>
          <p:nvPr/>
        </p:nvSpPr>
        <p:spPr>
          <a:xfrm>
            <a:off x="6408782" y="3168082"/>
            <a:ext cx="1382232" cy="369332"/>
          </a:xfrm>
          <a:prstGeom prst="rect">
            <a:avLst/>
          </a:prstGeom>
          <a:solidFill>
            <a:schemeClr val="bg1"/>
          </a:solidFill>
        </p:spPr>
        <p:txBody>
          <a:bodyPr wrap="square" rtlCol="0">
            <a:spAutoFit/>
          </a:bodyPr>
          <a:lstStyle/>
          <a:p>
            <a:r>
              <a:rPr lang="en-US" b="1" dirty="0"/>
              <a:t>RWC  6%</a:t>
            </a:r>
          </a:p>
        </p:txBody>
      </p:sp>
      <p:sp>
        <p:nvSpPr>
          <p:cNvPr id="8" name="Arrow: Right 7">
            <a:extLst>
              <a:ext uri="{FF2B5EF4-FFF2-40B4-BE49-F238E27FC236}">
                <a16:creationId xmlns:a16="http://schemas.microsoft.com/office/drawing/2014/main" id="{FDF95B12-3B1D-CBF5-2D41-D1C621F811CC}"/>
              </a:ext>
            </a:extLst>
          </p:cNvPr>
          <p:cNvSpPr/>
          <p:nvPr/>
        </p:nvSpPr>
        <p:spPr>
          <a:xfrm rot="396477">
            <a:off x="7466446" y="3287886"/>
            <a:ext cx="476165" cy="282226"/>
          </a:xfrm>
          <a:prstGeom prs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9118EB4-A4C4-C75F-0419-C8B6BF8DF0AC}"/>
              </a:ext>
            </a:extLst>
          </p:cNvPr>
          <p:cNvSpPr/>
          <p:nvPr/>
        </p:nvSpPr>
        <p:spPr>
          <a:xfrm>
            <a:off x="7166344" y="3009014"/>
            <a:ext cx="414670" cy="1956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F2246E5-2C48-2498-0A55-272A50CA1427}"/>
              </a:ext>
            </a:extLst>
          </p:cNvPr>
          <p:cNvSpPr txBox="1"/>
          <p:nvPr/>
        </p:nvSpPr>
        <p:spPr>
          <a:xfrm rot="20683190">
            <a:off x="419503" y="3411906"/>
            <a:ext cx="1382232" cy="369332"/>
          </a:xfrm>
          <a:prstGeom prst="rect">
            <a:avLst/>
          </a:prstGeom>
          <a:solidFill>
            <a:schemeClr val="bg1"/>
          </a:solidFill>
        </p:spPr>
        <p:txBody>
          <a:bodyPr wrap="square" rtlCol="0">
            <a:spAutoFit/>
          </a:bodyPr>
          <a:lstStyle/>
          <a:p>
            <a:r>
              <a:rPr lang="en-US" b="1" dirty="0"/>
              <a:t>RWC  8%</a:t>
            </a:r>
          </a:p>
        </p:txBody>
      </p:sp>
      <p:sp>
        <p:nvSpPr>
          <p:cNvPr id="14" name="Arrow: Right 13">
            <a:extLst>
              <a:ext uri="{FF2B5EF4-FFF2-40B4-BE49-F238E27FC236}">
                <a16:creationId xmlns:a16="http://schemas.microsoft.com/office/drawing/2014/main" id="{BAB675B5-AC1E-7F3D-B7EC-D0236955CD8B}"/>
              </a:ext>
            </a:extLst>
          </p:cNvPr>
          <p:cNvSpPr/>
          <p:nvPr/>
        </p:nvSpPr>
        <p:spPr>
          <a:xfrm rot="21343205">
            <a:off x="1418275" y="3354714"/>
            <a:ext cx="476165" cy="282226"/>
          </a:xfrm>
          <a:prstGeom prs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01BAF6E-C670-87A8-BA38-2D9FB2AAA7BB}"/>
              </a:ext>
            </a:extLst>
          </p:cNvPr>
          <p:cNvSpPr/>
          <p:nvPr/>
        </p:nvSpPr>
        <p:spPr>
          <a:xfrm rot="167158">
            <a:off x="2022288" y="3327824"/>
            <a:ext cx="381617" cy="407839"/>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6168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9324D9731FF3C4BA934045586E15B15" ma:contentTypeVersion="22" ma:contentTypeDescription="Create a new document." ma:contentTypeScope="" ma:versionID="3ebb135eff587044889206f5d6d6f291">
  <xsd:schema xmlns:xsd="http://www.w3.org/2001/XMLSchema" xmlns:xs="http://www.w3.org/2001/XMLSchema" xmlns:p="http://schemas.microsoft.com/office/2006/metadata/properties" xmlns:ns1="http://schemas.microsoft.com/sharepoint/v3" xmlns:ns2="4ffa91fb-a0ff-4ac5-b2db-65c790d184a4" xmlns:ns3="http://schemas.microsoft.com/sharepoint.v3" xmlns:ns4="http://schemas.microsoft.com/sharepoint/v3/fields" xmlns:ns5="770616d2-97d1-4359-9fe0-fce270a195bc" xmlns:ns6="36da3351-d291-4784-ac12-c313449a254c" targetNamespace="http://schemas.microsoft.com/office/2006/metadata/properties" ma:root="true" ma:fieldsID="d68c87b5d3a1c2c1202800db5882da44" ns1:_="" ns2:_="" ns3:_="" ns4:_="" ns5:_="" ns6:_="">
    <xsd:import namespace="http://schemas.microsoft.com/sharepoint/v3"/>
    <xsd:import namespace="4ffa91fb-a0ff-4ac5-b2db-65c790d184a4"/>
    <xsd:import namespace="http://schemas.microsoft.com/sharepoint.v3"/>
    <xsd:import namespace="http://schemas.microsoft.com/sharepoint/v3/fields"/>
    <xsd:import namespace="770616d2-97d1-4359-9fe0-fce270a195bc"/>
    <xsd:import namespace="36da3351-d291-4784-ac12-c313449a254c"/>
    <xsd:element name="properties">
      <xsd:complexType>
        <xsd:sequence>
          <xsd:element name="documentManagement">
            <xsd:complexType>
              <xsd:all>
                <xsd:element ref="ns2:Document_x0020_Creation_x0020_Date" minOccurs="0"/>
                <xsd:element ref="ns2:Creator" minOccurs="0"/>
                <xsd:element ref="ns2:EPA_x0020_Office" minOccurs="0"/>
                <xsd:element ref="ns2:Record" minOccurs="0"/>
                <xsd:element ref="ns3:CategoryDescription" minOccurs="0"/>
                <xsd:element ref="ns2:Identifier" minOccurs="0"/>
                <xsd:element ref="ns2:EPA_x0020_Contributor" minOccurs="0"/>
                <xsd:element ref="ns2:External_x0020_Contributor" minOccurs="0"/>
                <xsd:element ref="ns4:_Coverage" minOccurs="0"/>
                <xsd:element ref="ns2:EPA_x0020_Related_x0020_Documents" minOccurs="0"/>
                <xsd:element ref="ns4:_Source" minOccurs="0"/>
                <xsd:element ref="ns2:Rights" minOccurs="0"/>
                <xsd:element ref="ns1:Language" minOccurs="0"/>
                <xsd:element ref="ns2:j747ac98061d40f0aa7bd47e1db5675d" minOccurs="0"/>
                <xsd:element ref="ns2:TaxKeywordTaxHTField" minOccurs="0"/>
                <xsd:element ref="ns2:TaxCatchAllLabel" minOccurs="0"/>
                <xsd:element ref="ns2:TaxCatchAll" minOccurs="0"/>
                <xsd:element ref="ns5:e3f09c3df709400db2417a7161762d62" minOccurs="0"/>
                <xsd:element ref="ns6:MediaServiceMetadata" minOccurs="0"/>
                <xsd:element ref="ns6:MediaServiceFastMetadata" minOccurs="0"/>
                <xsd:element ref="ns6:Email" minOccurs="0"/>
                <xsd:element ref="ns6:Provided_x0020_by" minOccurs="0"/>
                <xsd:element ref="ns5:SharedWithUsers" minOccurs="0"/>
                <xsd:element ref="ns5:SharedWithDetails" minOccurs="0"/>
                <xsd:element ref="ns6:MediaServiceDateTaken" minOccurs="0"/>
                <xsd:element ref="ns6:URL" minOccurs="0"/>
                <xsd:element ref="ns6:MediaServiceAutoTags" minOccurs="0"/>
                <xsd:element ref="ns6:MediaServiceGenerationTime" minOccurs="0"/>
                <xsd:element ref="ns6:MediaServiceEventHashCode" minOccurs="0"/>
                <xsd:element ref="ns6:MediaServiceLocation" minOccurs="0"/>
                <xsd:element ref="ns6:MediaServiceOCR" minOccurs="0"/>
                <xsd:element ref="ns1:KpiDescription" minOccurs="0"/>
                <xsd:element ref="ns6:lcf76f155ced4ddcb4097134ff3c332f" minOccurs="0"/>
                <xsd:element ref="ns6: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23" nillable="true" ma:displayName="Language" ma:default="English" ma:description="Select the document language from the drop down." ma:format="Dropdown" ma:internalName="Language" ma:readOnly="false">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element>
    <xsd:element name="KpiDescription" ma:index="42" nillable="true" ma:displayName="Description" ma:description="A brief description of the contents of the document." ma:internalName="KpiDescription">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ffa91fb-a0ff-4ac5-b2db-65c790d184a4" elementFormDefault="qualified">
    <xsd:import namespace="http://schemas.microsoft.com/office/2006/documentManagement/types"/>
    <xsd:import namespace="http://schemas.microsoft.com/office/infopath/2007/PartnerControls"/>
    <xsd:element name="Document_x0020_Creation_x0020_Date" ma:index="8" nillable="true" ma:displayName="Document Date" ma:default="[today]" ma:description="Enter the date this document was last modified. The upload date has been entered by default." ma:format="DateOnly" ma:internalName="Document_x0020_Creation_x0020_Date" ma:readOnly="false">
      <xsd:simpleType>
        <xsd:restriction base="dms:DateTime"/>
      </xsd:simpleType>
    </xsd:element>
    <xsd:element name="Creator" ma:index="9" nillable="true" ma:displayName="Creator" ma:description="Enter the person primarily responsible for the document. The name of the person uploading the document has been entered by default." ma:list="UserInfo" ma:SharePointGroup="0" ma:internalName="Crea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PA_x0020_Office" ma:index="10" nillable="true" ma:displayName="EPA Office" ma:description="Enter the EPA organization primarily responsible for the document. The office of the person uploading the document has been entered by default." ma:internalName="EPA_x0020_Office" ma:readOnly="false">
      <xsd:simpleType>
        <xsd:restriction base="dms:Text">
          <xsd:maxLength value="255"/>
        </xsd:restriction>
      </xsd:simpleType>
    </xsd:element>
    <xsd:element name="Record" ma:index="11" nillable="true" ma:displayName="Record" ma:default="Shared" ma:description="For documents that provide evidence of EPA decisions and actions, select &quot;Shared&quot; (open access) or &quot;Private&quot; (restricted access)." ma:format="Dropdown" ma:internalName="Record" ma:readOnly="false">
      <xsd:simpleType>
        <xsd:restriction base="dms:Choice">
          <xsd:enumeration value="None"/>
          <xsd:enumeration value="Shared"/>
          <xsd:enumeration value="Private"/>
        </xsd:restriction>
      </xsd:simpleType>
    </xsd:element>
    <xsd:element name="Identifier" ma:index="15" nillable="true" ma:displayName="Identifier" ma:description="Enter all EPA identification numbers applicable to this document, one on each line." ma:internalName="Identifier" ma:readOnly="false">
      <xsd:simpleType>
        <xsd:restriction base="dms:Note">
          <xsd:maxLength value="255"/>
        </xsd:restriction>
      </xsd:simpleType>
    </xsd:element>
    <xsd:element name="EPA_x0020_Contributor" ma:index="17" nillable="true" ma:displayName="EPA Contributor" ma:description="Enter an EPA person who contributed to the creation of the document but is not the primary author." ma:list="UserInfo" ma:SharePointGroup="0" ma:internalName="EPA_x0020_Contribu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Contributor" ma:index="18" nillable="true" ma:displayName="External Contributor" ma:description="Enter a non-EPA person who contributed to the creation of the document but is not the primary author." ma:internalName="External_x0020_Contributor" ma:readOnly="false">
      <xsd:simpleType>
        <xsd:restriction base="dms:Note">
          <xsd:maxLength value="255"/>
        </xsd:restriction>
      </xsd:simpleType>
    </xsd:element>
    <xsd:element name="EPA_x0020_Related_x0020_Documents" ma:index="20" nillable="true" ma:displayName="Other Related Documents" ma:description="Enter any related document." ma:internalName="EPA_x0020_Related_x0020_Documents" ma:readOnly="false">
      <xsd:simpleType>
        <xsd:restriction base="dms:Note">
          <xsd:maxLength value="255"/>
        </xsd:restriction>
      </xsd:simpleType>
    </xsd:element>
    <xsd:element name="Rights" ma:index="22" nillable="true" ma:displayName="Rights" ma:description="Enter information about intellectual property rights held over the document (e.g. copyright, patent, trademark)." ma:internalName="Rights" ma:readOnly="false">
      <xsd:simpleType>
        <xsd:restriction base="dms:Note">
          <xsd:maxLength value="255"/>
        </xsd:restriction>
      </xsd:simpleType>
    </xsd:element>
    <xsd:element name="j747ac98061d40f0aa7bd47e1db5675d" ma:index="24" nillable="true" ma:taxonomy="true" ma:internalName="j747ac98061d40f0aa7bd47e1db5675d" ma:taxonomyFieldName="Document_x0020_Type" ma:displayName="Document Type" ma:readOnly="false" ma:default="" ma:fieldId="{3747ac98-061d-40f0-aa7b-d47e1db5675d}" ma:sspId="29f62856-1543-49d4-a736-4569d363f533" ma:termSetId="e06cd6a9-a175-4da0-81cb-8dba7aa394ab" ma:anchorId="00000000-0000-0000-0000-000000000000" ma:open="false" ma:isKeyword="false">
      <xsd:complexType>
        <xsd:sequence>
          <xsd:element ref="pc:Terms" minOccurs="0" maxOccurs="1"/>
        </xsd:sequence>
      </xsd:complexType>
    </xsd:element>
    <xsd:element name="TaxKeywordTaxHTField" ma:index="25" nillable="true" ma:taxonomy="true" ma:internalName="TaxKeywordTaxHTField" ma:taxonomyFieldName="TaxKeyword" ma:displayName="Enterprise Keywords" ma:readOnly="false" ma:fieldId="{23f27201-bee3-471e-b2e7-b64fd8b7ca38}" ma:taxonomyMulti="true" ma:sspId="29f62856-1543-49d4-a736-4569d363f533" ma:termSetId="00000000-0000-0000-0000-000000000000" ma:anchorId="00000000-0000-0000-0000-000000000000" ma:open="true" ma:isKeyword="true">
      <xsd:complexType>
        <xsd:sequence>
          <xsd:element ref="pc:Terms" minOccurs="0" maxOccurs="1"/>
        </xsd:sequence>
      </xsd:complexType>
    </xsd:element>
    <xsd:element name="TaxCatchAllLabel" ma:index="26" nillable="true" ma:displayName="Taxonomy Catch All Column1" ma:hidden="true" ma:list="{dee5f5cb-8b20-47d0-b7e8-0594a7866d3d}" ma:internalName="TaxCatchAllLabel" ma:readOnly="true" ma:showField="CatchAllDataLabel" ma:web="770616d2-97d1-4359-9fe0-fce270a195bc">
      <xsd:complexType>
        <xsd:complexContent>
          <xsd:extension base="dms:MultiChoiceLookup">
            <xsd:sequence>
              <xsd:element name="Value" type="dms:Lookup" maxOccurs="unbounded" minOccurs="0" nillable="true"/>
            </xsd:sequence>
          </xsd:extension>
        </xsd:complexContent>
      </xsd:complexType>
    </xsd:element>
    <xsd:element name="TaxCatchAll" ma:index="27" nillable="true" ma:displayName="Taxonomy Catch All Column" ma:hidden="true" ma:list="{dee5f5cb-8b20-47d0-b7e8-0594a7866d3d}" ma:internalName="TaxCatchAll" ma:showField="CatchAllData" ma:web="770616d2-97d1-4359-9fe0-fce270a195b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12" nillable="true" ma:displayName="Description" ma:description="test" ma:format="Dropdown" ma:internalName="CategoryDescription">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verage" ma:index="19" nillable="true" ma:displayName="Coverage" ma:description="Enter the geographic location, jurisdiction, or time period for which the document is relevant." ma:internalName="_Coverage" ma:readOnly="false">
      <xsd:simpleType>
        <xsd:restriction base="dms:Text">
          <xsd:maxLength value="255"/>
        </xsd:restriction>
      </xsd:simpleType>
    </xsd:element>
    <xsd:element name="_Source" ma:index="21" nillable="true" ma:displayName="Source" ma:description="Enter a source from which the document is derived." ma:internalName="_Source"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70616d2-97d1-4359-9fe0-fce270a195bc" elementFormDefault="qualified">
    <xsd:import namespace="http://schemas.microsoft.com/office/2006/documentManagement/types"/>
    <xsd:import namespace="http://schemas.microsoft.com/office/infopath/2007/PartnerControls"/>
    <xsd:element name="e3f09c3df709400db2417a7161762d62" ma:index="28" nillable="true" ma:taxonomy="true" ma:internalName="e3f09c3df709400db2417a7161762d62" ma:taxonomyFieldName="EPA_x0020_Subject" ma:displayName="EPA Subject" ma:readOnly="false" ma:default="" ma:fieldId="{e3f09c3d-f709-400d-b241-7a7161762d62}" ma:taxonomyMulti="true" ma:sspId="29f62856-1543-49d4-a736-4569d363f533" ma:termSetId="7a3d4ae0-7e62-45a2-a406-c6a8a6a8eee3" ma:anchorId="00000000-0000-0000-0000-000000000000" ma:open="false" ma:isKeyword="false">
      <xsd:complexType>
        <xsd:sequence>
          <xsd:element ref="pc:Terms" minOccurs="0" maxOccurs="1"/>
        </xsd:sequence>
      </xsd:complexType>
    </xsd:element>
    <xsd:element name="SharedWithUsers" ma:index="3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4"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6da3351-d291-4784-ac12-c313449a254c" elementFormDefault="qualified">
    <xsd:import namespace="http://schemas.microsoft.com/office/2006/documentManagement/types"/>
    <xsd:import namespace="http://schemas.microsoft.com/office/infopath/2007/PartnerControls"/>
    <xsd:element name="MediaServiceMetadata" ma:index="29" nillable="true" ma:displayName="MediaServiceMetadata" ma:hidden="true" ma:internalName="MediaServiceMetadata" ma:readOnly="true">
      <xsd:simpleType>
        <xsd:restriction base="dms:Note"/>
      </xsd:simpleType>
    </xsd:element>
    <xsd:element name="MediaServiceFastMetadata" ma:index="30" nillable="true" ma:displayName="MediaServiceFastMetadata" ma:hidden="true" ma:internalName="MediaServiceFastMetadata" ma:readOnly="true">
      <xsd:simpleType>
        <xsd:restriction base="dms:Note"/>
      </xsd:simpleType>
    </xsd:element>
    <xsd:element name="Email" ma:index="31" nillable="true" ma:displayName="Email" ma:format="Dropdown" ma:internalName="Email">
      <xsd:simpleType>
        <xsd:restriction base="dms:Text">
          <xsd:maxLength value="255"/>
        </xsd:restriction>
      </xsd:simpleType>
    </xsd:element>
    <xsd:element name="Provided_x0020_by" ma:index="32" nillable="true" ma:displayName="Provided by" ma:internalName="Provided_x0020_by">
      <xsd:simpleType>
        <xsd:restriction base="dms:Text">
          <xsd:maxLength value="255"/>
        </xsd:restriction>
      </xsd:simpleType>
    </xsd:element>
    <xsd:element name="MediaServiceDateTaken" ma:index="35" nillable="true" ma:displayName="MediaServiceDateTaken" ma:hidden="true" ma:internalName="MediaServiceDateTaken" ma:readOnly="true">
      <xsd:simpleType>
        <xsd:restriction base="dms:Text"/>
      </xsd:simpleType>
    </xsd:element>
    <xsd:element name="URL" ma:index="36" nillable="true" ma:displayName="URL" ma:description="hyperlink to document" ma:format="Hyperlink" ma:internalName="URL">
      <xsd:complexType>
        <xsd:complexContent>
          <xsd:extension base="dms:URL">
            <xsd:sequence>
              <xsd:element name="Url" type="dms:ValidUrl" minOccurs="0" nillable="true"/>
              <xsd:element name="Description" type="xsd:string" nillable="true"/>
            </xsd:sequence>
          </xsd:extension>
        </xsd:complexContent>
      </xsd:complexType>
    </xsd:element>
    <xsd:element name="MediaServiceAutoTags" ma:index="37" nillable="true" ma:displayName="Tags" ma:internalName="MediaServiceAutoTags" ma:readOnly="true">
      <xsd:simpleType>
        <xsd:restriction base="dms:Text"/>
      </xsd:simpleType>
    </xsd:element>
    <xsd:element name="MediaServiceGenerationTime" ma:index="38" nillable="true" ma:displayName="MediaServiceGenerationTime" ma:hidden="true" ma:internalName="MediaServiceGenerationTime" ma:readOnly="true">
      <xsd:simpleType>
        <xsd:restriction base="dms:Text"/>
      </xsd:simpleType>
    </xsd:element>
    <xsd:element name="MediaServiceEventHashCode" ma:index="39" nillable="true" ma:displayName="MediaServiceEventHashCode" ma:hidden="true" ma:internalName="MediaServiceEventHashCode" ma:readOnly="true">
      <xsd:simpleType>
        <xsd:restriction base="dms:Text"/>
      </xsd:simpleType>
    </xsd:element>
    <xsd:element name="MediaServiceLocation" ma:index="40" nillable="true" ma:displayName="Location" ma:internalName="MediaServiceLocation" ma:readOnly="true">
      <xsd:simpleType>
        <xsd:restriction base="dms:Text"/>
      </xsd:simpleType>
    </xsd:element>
    <xsd:element name="MediaServiceOCR" ma:index="41" nillable="true" ma:displayName="Extracted Text" ma:internalName="MediaServiceOCR" ma:readOnly="true">
      <xsd:simpleType>
        <xsd:restriction base="dms:Note">
          <xsd:maxLength value="255"/>
        </xsd:restriction>
      </xsd:simpleType>
    </xsd:element>
    <xsd:element name="lcf76f155ced4ddcb4097134ff3c332f" ma:index="45" nillable="true" ma:taxonomy="true" ma:internalName="lcf76f155ced4ddcb4097134ff3c332f" ma:taxonomyFieldName="MediaServiceImageTags" ma:displayName="Image Tags" ma:readOnly="false" ma:fieldId="{5cf76f15-5ced-4ddc-b409-7134ff3c332f}" ma:taxonomyMulti="true" ma:sspId="29f62856-1543-49d4-a736-4569d363f533" ma:termSetId="09814cd3-568e-fe90-9814-8d621ff8fb84" ma:anchorId="fba54fb3-c3e1-fe81-a776-ca4b69148c4d" ma:open="true" ma:isKeyword="false">
      <xsd:complexType>
        <xsd:sequence>
          <xsd:element ref="pc:Terms" minOccurs="0" maxOccurs="1"/>
        </xsd:sequence>
      </xsd:complexType>
    </xsd:element>
    <xsd:element name="MediaLengthInSeconds" ma:index="46"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Content Type"/>
        <xsd:element ref="dc:title" minOccurs="0" maxOccurs="1" ma:index="1" ma:displayName="Title"/>
        <xsd:element ref="dc:subject" minOccurs="0" maxOccurs="1"/>
        <xsd:element ref="dc:description" minOccurs="0" maxOccurs="1"/>
        <xsd:element name="keywords" minOccurs="0" maxOccurs="1" type="xsd:string" ma:index="43"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Source xmlns="http://schemas.microsoft.com/sharepoint/v3/fields" xsi:nil="true"/>
    <Language xmlns="http://schemas.microsoft.com/sharepoint/v3">English</Language>
    <Email xmlns="36da3351-d291-4784-ac12-c313449a254c" xsi:nil="true"/>
    <Provided_x0020_by xmlns="36da3351-d291-4784-ac12-c313449a254c" xsi:nil="true"/>
    <j747ac98061d40f0aa7bd47e1db5675d xmlns="4ffa91fb-a0ff-4ac5-b2db-65c790d184a4">
      <Terms xmlns="http://schemas.microsoft.com/office/infopath/2007/PartnerControls"/>
    </j747ac98061d40f0aa7bd47e1db5675d>
    <lcf76f155ced4ddcb4097134ff3c332f xmlns="36da3351-d291-4784-ac12-c313449a254c">
      <Terms xmlns="http://schemas.microsoft.com/office/infopath/2007/PartnerControls"/>
    </lcf76f155ced4ddcb4097134ff3c332f>
    <External_x0020_Contributor xmlns="4ffa91fb-a0ff-4ac5-b2db-65c790d184a4" xsi:nil="true"/>
    <KpiDescription xmlns="http://schemas.microsoft.com/sharepoint/v3" xsi:nil="true"/>
    <TaxKeywordTaxHTField xmlns="4ffa91fb-a0ff-4ac5-b2db-65c790d184a4">
      <Terms xmlns="http://schemas.microsoft.com/office/infopath/2007/PartnerControls"/>
    </TaxKeywordTaxHTField>
    <Record xmlns="4ffa91fb-a0ff-4ac5-b2db-65c790d184a4">Shared</Record>
    <Rights xmlns="4ffa91fb-a0ff-4ac5-b2db-65c790d184a4" xsi:nil="true"/>
    <Document_x0020_Creation_x0020_Date xmlns="4ffa91fb-a0ff-4ac5-b2db-65c790d184a4">2023-04-12T13:31:54+00:00</Document_x0020_Creation_x0020_Date>
    <EPA_x0020_Office xmlns="4ffa91fb-a0ff-4ac5-b2db-65c790d184a4" xsi:nil="true"/>
    <e3f09c3df709400db2417a7161762d62 xmlns="770616d2-97d1-4359-9fe0-fce270a195bc">
      <Terms xmlns="http://schemas.microsoft.com/office/infopath/2007/PartnerControls"/>
    </e3f09c3df709400db2417a7161762d62>
    <CategoryDescription xmlns="http://schemas.microsoft.com/sharepoint.v3" xsi:nil="true"/>
    <Identifier xmlns="4ffa91fb-a0ff-4ac5-b2db-65c790d184a4" xsi:nil="true"/>
    <_Coverage xmlns="http://schemas.microsoft.com/sharepoint/v3/fields" xsi:nil="true"/>
    <Creator xmlns="4ffa91fb-a0ff-4ac5-b2db-65c790d184a4">
      <UserInfo>
        <DisplayName/>
        <AccountId xsi:nil="true"/>
        <AccountType/>
      </UserInfo>
    </Creator>
    <EPA_x0020_Related_x0020_Documents xmlns="4ffa91fb-a0ff-4ac5-b2db-65c790d184a4" xsi:nil="true"/>
    <EPA_x0020_Contributor xmlns="4ffa91fb-a0ff-4ac5-b2db-65c790d184a4">
      <UserInfo>
        <DisplayName/>
        <AccountId xsi:nil="true"/>
        <AccountType/>
      </UserInfo>
    </EPA_x0020_Contributor>
    <TaxCatchAll xmlns="4ffa91fb-a0ff-4ac5-b2db-65c790d184a4" xsi:nil="true"/>
    <URL xmlns="36da3351-d291-4784-ac12-c313449a254c">
      <Url xsi:nil="true"/>
      <Description xsi:nil="true"/>
    </URL>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haredContentType xmlns="Microsoft.SharePoint.Taxonomy.ContentTypeSync" SourceId="29f62856-1543-49d4-a736-4569d363f533" ContentTypeId="0x0101" PreviousValue="false"/>
</file>

<file path=customXml/itemProps1.xml><?xml version="1.0" encoding="utf-8"?>
<ds:datastoreItem xmlns:ds="http://schemas.openxmlformats.org/officeDocument/2006/customXml" ds:itemID="{FA7C3143-CA73-43C1-8A34-3535CC88162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ffa91fb-a0ff-4ac5-b2db-65c790d184a4"/>
    <ds:schemaRef ds:uri="http://schemas.microsoft.com/sharepoint.v3"/>
    <ds:schemaRef ds:uri="http://schemas.microsoft.com/sharepoint/v3/fields"/>
    <ds:schemaRef ds:uri="770616d2-97d1-4359-9fe0-fce270a195bc"/>
    <ds:schemaRef ds:uri="36da3351-d291-4784-ac12-c313449a254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8726F7A-055B-4C51-BE36-8ECFE78E059A}">
  <ds:schemaRefs>
    <ds:schemaRef ds:uri="http://schemas.microsoft.com/office/2006/metadata/properties"/>
    <ds:schemaRef ds:uri="http://schemas.microsoft.com/office/infopath/2007/PartnerControls"/>
    <ds:schemaRef ds:uri="http://schemas.microsoft.com/sharepoint/v3/fields"/>
    <ds:schemaRef ds:uri="http://schemas.microsoft.com/sharepoint/v3"/>
    <ds:schemaRef ds:uri="36da3351-d291-4784-ac12-c313449a254c"/>
    <ds:schemaRef ds:uri="4ffa91fb-a0ff-4ac5-b2db-65c790d184a4"/>
    <ds:schemaRef ds:uri="770616d2-97d1-4359-9fe0-fce270a195bc"/>
    <ds:schemaRef ds:uri="http://schemas.microsoft.com/sharepoint.v3"/>
  </ds:schemaRefs>
</ds:datastoreItem>
</file>

<file path=customXml/itemProps3.xml><?xml version="1.0" encoding="utf-8"?>
<ds:datastoreItem xmlns:ds="http://schemas.openxmlformats.org/officeDocument/2006/customXml" ds:itemID="{E5D25A57-01CB-4F53-98DA-18E974A17509}">
  <ds:schemaRefs>
    <ds:schemaRef ds:uri="http://schemas.microsoft.com/sharepoint/v3/contenttype/forms"/>
  </ds:schemaRefs>
</ds:datastoreItem>
</file>

<file path=customXml/itemProps4.xml><?xml version="1.0" encoding="utf-8"?>
<ds:datastoreItem xmlns:ds="http://schemas.openxmlformats.org/officeDocument/2006/customXml" ds:itemID="{72DB48BC-9C0E-4511-A74B-853C816F8F2D}">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otalTime>14342</TotalTime>
  <Words>1267</Words>
  <Application>Microsoft Office PowerPoint</Application>
  <PresentationFormat>Widescreen</PresentationFormat>
  <Paragraphs>135</Paragraphs>
  <Slides>17</Slides>
  <Notes>11</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2020 NEI – PM2.5 from Residential Wood Combustion</vt:lpstr>
      <vt:lpstr>Outline</vt:lpstr>
      <vt:lpstr>EPA’s National Emissions Inventory (NEI) </vt:lpstr>
      <vt:lpstr>Emissions Sources</vt:lpstr>
      <vt:lpstr>Multiple types of pollutants</vt:lpstr>
      <vt:lpstr>Residential Wood Combustion (RWC) Sector in NEI</vt:lpstr>
      <vt:lpstr>Overall approach- to generate county level emissions for each pollutant for RWC </vt:lpstr>
      <vt:lpstr>2020 RWC Data updates and State/local/tribal emissions submissions</vt:lpstr>
      <vt:lpstr>2020 vs 2017 PM2.5 Sectoral Composition</vt:lpstr>
      <vt:lpstr>RWC PM2.5 emissions by Region and State</vt:lpstr>
      <vt:lpstr>PowerPoint Presentation</vt:lpstr>
      <vt:lpstr>PowerPoint Presentation</vt:lpstr>
      <vt:lpstr>PowerPoint Presentation</vt:lpstr>
      <vt:lpstr>PowerPoint Presentation</vt:lpstr>
      <vt:lpstr>What’s Next?</vt:lpstr>
      <vt:lpstr>Preview – Easy Data Download Tool for 2020 NEI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2020 NEI – PM2.5 from RWC</dc:title>
  <dc:creator>Strum, Madeleine</dc:creator>
  <cp:lastModifiedBy>Strum, Madeleine</cp:lastModifiedBy>
  <cp:revision>15</cp:revision>
  <dcterms:created xsi:type="dcterms:W3CDTF">2023-03-17T00:15:58Z</dcterms:created>
  <dcterms:modified xsi:type="dcterms:W3CDTF">2023-04-12T14:08:22Z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0x01010039324D9731FF3C4BA934045586E15B15</vt:lpwstr>
  </property>
  <property fmtid="{D5CDD505-2E9C-101B-9397-08002B2CF9AE}" pid="3" name="TaxKeyword">
    <vt:lpwstr/>
  </property>
  <property fmtid="{D5CDD505-2E9C-101B-9397-08002B2CF9AE}" pid="4" name="Document Type">
    <vt:lpwstr/>
  </property>
  <property fmtid="{D5CDD505-2E9C-101B-9397-08002B2CF9AE}" pid="5" name="MediaServiceImageTags">
    <vt:lpwstr/>
  </property>
  <property fmtid="{D5CDD505-2E9C-101B-9397-08002B2CF9AE}" pid="6" name="EPA Subject">
    <vt:lpwstr/>
  </property>
</Properties>
</file>