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94" r:id="rId3"/>
    <p:sldId id="758" r:id="rId4"/>
    <p:sldId id="289" r:id="rId5"/>
    <p:sldId id="759" r:id="rId6"/>
    <p:sldId id="29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7C1B1-EB93-4DEE-A567-BFCE2F447D1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4BE0B-1A6B-4A9C-A52C-9A3F0CDA1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4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6" y="1139480"/>
            <a:ext cx="9773924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3328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2498C88-7CD5-4095-BA14-98283164DF55}" type="datetime1">
              <a:rPr lang="en-GB" smtClean="0"/>
              <a:t>24/02/2021</a:t>
            </a:fld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7" y="6158174"/>
            <a:ext cx="2826826" cy="2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9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8" y="409474"/>
            <a:ext cx="9773923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463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0E17BB00-CAE6-4291-8E34-2DA1B8F5656E}" type="datetime1">
              <a:rPr lang="en-GB" smtClean="0"/>
              <a:t>24/02/2021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185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2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922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F4925D27-9145-466C-BC88-0B3F1105C8BA}" type="datetime1">
              <a:rPr lang="en-GB" smtClean="0"/>
              <a:t>24/02/2021</a:t>
            </a:fld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8225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7330441" cy="5254627"/>
          </a:xfrm>
        </p:spPr>
        <p:txBody>
          <a:bodyPr/>
          <a:lstStyle>
            <a:lvl1pPr>
              <a:defRPr sz="4799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89CB3B02-1E9A-49C6-8621-CF0ADB7D6570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46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4886960" cy="5254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00951B21-EB2B-4955-98B1-FD1F4058370F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749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618" y="1633160"/>
            <a:ext cx="10590003" cy="4086866"/>
          </a:xfrm>
        </p:spPr>
        <p:txBody>
          <a:bodyPr/>
          <a:lstStyle>
            <a:lvl1pPr marL="361878" indent="-361878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6938" indent="-265060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22897B16-2746-440D-BA0A-84450612C78A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12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0559ACE-2718-4C91-870A-26660558D45F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243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88696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00071" y="1644651"/>
            <a:ext cx="4888549" cy="4062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04E9A44-63FB-4062-84F0-F182208538C0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16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5578" y="1644651"/>
            <a:ext cx="5703042" cy="4062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A247C3F-FE61-456C-B51A-4745344270FD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492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4565" y="1644651"/>
            <a:ext cx="4074055" cy="4062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F6E5A40-E7A5-48BD-AAFA-DDBF18BFB522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252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8959428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9" y="452439"/>
            <a:ext cx="801068" cy="800779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0FAC8A6-904E-4FE2-BF23-767FA94AE460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017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89594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8" y="1644652"/>
            <a:ext cx="818272" cy="817976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3464BFE-4154-4364-9740-A2CEA0358D56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508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651594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9058" y="1644653"/>
            <a:ext cx="3259562" cy="323994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7085D8D-84D5-450F-A7B9-852CD59751A2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51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4566" y="1644268"/>
            <a:ext cx="4074055" cy="40627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215E6B7-EF90-4112-BF92-8AD0892740B2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852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733044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4991259"/>
            <a:ext cx="2445068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E599BDF-C27D-44DE-ABEC-D86AB2A957CE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727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6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5579" y="1644390"/>
            <a:ext cx="244347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1644390"/>
            <a:ext cx="2445068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55E6C34-9538-46BA-A691-696852F405F2}" type="datetime1">
              <a:rPr lang="en-GB" smtClean="0"/>
              <a:t>24/02/2021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2F1A21-DB0B-44A1-8EBE-E26897290FD2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A6B9EE2-783B-41AA-AC77-4DB0F5ED032D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01B83249-39D6-4252-BB3B-A6D96E90F9B0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1B093AE-E011-42FE-AB95-66C9BFBDFA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F1A727-495B-4982-B3C7-671F9B44F5C2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E0B471-FCB7-47D8-9FB4-678E9DA02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6547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618" y="1644390"/>
            <a:ext cx="2443480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4991259"/>
            <a:ext cx="2443479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40038B0-6BC1-48E5-9BE3-E2EFAD9AC116}" type="datetime1">
              <a:rPr lang="en-GB" smtClean="0"/>
              <a:t>24/02/2021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08E95C-A108-449E-AA24-2989A4642A1B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7BA9E9-E6FD-43CD-9C63-CB59B98DE9F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4ED11A2-1FA8-4D5C-95DC-296255DA7DE6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5E16663-E9F6-4D4C-9422-559BC29D6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F9199-7D6F-4B6A-AF35-F75259366BE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77BCF0F-D12B-4ADD-B578-30EC974B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6713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2438"/>
            <a:ext cx="4072466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536905"/>
            <a:ext cx="5703042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943D954-1A64-4172-BD3F-EDF7B45BB92B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05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2443480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2443480" cy="406109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592" y="5388899"/>
            <a:ext cx="7332029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592" y="536905"/>
            <a:ext cx="7332029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B870D36-A9BD-42C1-AE38-DF6D30D54CF0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146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80" y="1644652"/>
            <a:ext cx="570304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89F35E1-F849-4A14-8495-E4EF327AD4C5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911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2443480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9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244506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26CB71-0181-4C0B-8844-739BE890DE1D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266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536905"/>
            <a:ext cx="10590002" cy="4851993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3110" y="906489"/>
            <a:ext cx="3257974" cy="2157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1059159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FF6370E-888B-4265-BED4-F8049D28C41C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3438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7029" y="5387834"/>
            <a:ext cx="407405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5578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618" y="1644652"/>
            <a:ext cx="4072467" cy="3743181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97323AF-3144-455A-960B-03B9B451DB8F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0872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8144935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814493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CA0A3A9-69EF-4F09-911E-7DA57C2828EC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524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1084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5" y="1644650"/>
            <a:ext cx="3257973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71B737C-0F9E-4CB0-A1C8-D4ADA3601B03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2909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4886961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00070" y="5387835"/>
            <a:ext cx="2443482" cy="317908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488696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00071" y="1644650"/>
            <a:ext cx="2443480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FCC2A45-99BB-42EA-81AE-AFA69C16EB13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5081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7" y="5387835"/>
            <a:ext cx="5701454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5387835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7029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0"/>
            <a:ext cx="1628988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58F40E3-ABE6-47F4-8254-FB17FB028881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4289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835"/>
            <a:ext cx="5703041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5" y="5387835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3144372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6" y="1644650"/>
            <a:ext cx="1628987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6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E977444-5210-4DF8-9AD0-1A5F956B933E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4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5672"/>
            <a:ext cx="407405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4074056" cy="1483525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6" y="5387835"/>
            <a:ext cx="1628987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5387835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4" y="3905375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AFDD926-B5A2-4CCB-AD66-AF42B5650A1E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4094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8899"/>
            <a:ext cx="5703042" cy="316843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4193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4" y="5387953"/>
            <a:ext cx="1628988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314419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8044" y="538795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4" y="3905374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4" y="1644652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113F3BC-5F7D-42D3-905A-DCFC6E7CFA3B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7885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953"/>
            <a:ext cx="325956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849" y="3145672"/>
            <a:ext cx="64867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085" y="5387953"/>
            <a:ext cx="1625812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4566" y="5387953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8046" y="5387953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4" y="1644651"/>
            <a:ext cx="651753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1085" y="3905096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1580BF1-5A6F-45EF-ACB5-E6A6AD8DECE7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6611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452439"/>
            <a:ext cx="10556574" cy="1056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3E0B5754-546E-443D-BE9E-C15286D11F00}" type="datetime1">
              <a:rPr lang="en-GB" smtClean="0"/>
              <a:t>24/02/2021</a:t>
            </a:fld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857328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F674B9E7-B5D3-4F51-967A-FD1E0066AE4C}" type="datetime1">
              <a:rPr lang="en-GB" smtClean="0"/>
              <a:t>24/02/2021</a:t>
            </a:fld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9736571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1945915"/>
            <a:ext cx="7330441" cy="2768684"/>
          </a:xfrm>
        </p:spPr>
        <p:txBody>
          <a:bodyPr/>
          <a:lstStyle>
            <a:lvl1pPr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6072" y="5018936"/>
            <a:ext cx="7332990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541" y="2249830"/>
            <a:ext cx="1671855" cy="282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2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697" marR="0" indent="-25395" algn="l" defTabSz="457109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896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C90392C-BA13-447C-BF21-C2A91A63301E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73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D007B78-DAFD-423D-AEEC-030958996FA5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7392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E194F06-29EE-4AAC-AE91-2890D5B09103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440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617" y="452440"/>
            <a:ext cx="10590003" cy="1196444"/>
          </a:xfrm>
        </p:spPr>
        <p:txBody>
          <a:bodyPr tIns="0"/>
          <a:lstStyle>
            <a:lvl1pPr>
              <a:defRPr sz="3199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D2512349-87EF-40EB-8143-FB24A93B2087}" type="datetime1">
              <a:rPr lang="en-GB" smtClean="0"/>
              <a:t>24/02/2021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499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9"/>
            <a:ext cx="4886960" cy="44319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4970200"/>
            <a:ext cx="4886960" cy="365370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8" y="5332765"/>
            <a:ext cx="4886960" cy="42431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5921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055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1680C1E-4FF7-4157-8E4A-B48C8D67A317}" type="datetime1">
              <a:rPr lang="en-GB" smtClean="0"/>
              <a:t>24/02/2021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7" y="6158174"/>
            <a:ext cx="2826825" cy="2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19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240"/>
            <a:ext cx="12192000" cy="6855521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397077E7-AFA2-47E0-8419-9CDD3DFC762E}" type="datetime1">
              <a:rPr lang="en-GB" smtClean="0"/>
              <a:t>24/02/2021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623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image" Target="../media/image3.emf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618" y="312767"/>
            <a:ext cx="10590003" cy="74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0546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617" y="1647826"/>
            <a:ext cx="10590003" cy="405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671985E-63AC-4B41-82B5-421BB9A4E218}" type="datetime1">
              <a:rPr lang="en-GB" smtClean="0"/>
              <a:t>24/02/2021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350" y="522085"/>
            <a:ext cx="1797025" cy="2906915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617" y="6158174"/>
            <a:ext cx="2826826" cy="25554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2092" y="6141510"/>
            <a:ext cx="1573352" cy="272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616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hf hdr="0" ftr="0" dt="0"/>
  <p:txStyles>
    <p:titleStyle>
      <a:lvl1pPr algn="l" defTabSz="457098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09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194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292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38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195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787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004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098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799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098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098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9">
          <p15:clr>
            <a:srgbClr val="F26B43"/>
          </p15:clr>
        </p15:guide>
        <p15:guide id="2" pos="7173">
          <p15:clr>
            <a:srgbClr val="F26B43"/>
          </p15:clr>
        </p15:guide>
        <p15:guide id="3" orient="horz" pos="1036">
          <p15:clr>
            <a:srgbClr val="F26B43"/>
          </p15:clr>
        </p15:guide>
        <p15:guide id="4" orient="horz" pos="3595">
          <p15:clr>
            <a:srgbClr val="F26B43"/>
          </p15:clr>
        </p15:guide>
        <p15:guide id="5" pos="6146">
          <p15:clr>
            <a:srgbClr val="F26B43"/>
          </p15:clr>
        </p15:guide>
        <p15:guide id="6" pos="5633">
          <p15:clr>
            <a:srgbClr val="F26B43"/>
          </p15:clr>
        </p15:guide>
        <p15:guide id="7" pos="5120">
          <p15:clr>
            <a:srgbClr val="F26B43"/>
          </p15:clr>
        </p15:guide>
        <p15:guide id="8" pos="4607">
          <p15:clr>
            <a:srgbClr val="F26B43"/>
          </p15:clr>
        </p15:guide>
        <p15:guide id="9" pos="4094">
          <p15:clr>
            <a:srgbClr val="F26B43"/>
          </p15:clr>
        </p15:guide>
        <p15:guide id="10" pos="3581">
          <p15:clr>
            <a:srgbClr val="F26B43"/>
          </p15:clr>
        </p15:guide>
        <p15:guide id="11" pos="3068">
          <p15:clr>
            <a:srgbClr val="F26B43"/>
          </p15:clr>
        </p15:guide>
        <p15:guide id="12" pos="2555">
          <p15:clr>
            <a:srgbClr val="F26B43"/>
          </p15:clr>
        </p15:guide>
        <p15:guide id="13" pos="2042">
          <p15:clr>
            <a:srgbClr val="F26B43"/>
          </p15:clr>
        </p15:guide>
        <p15:guide id="14" pos="1529">
          <p15:clr>
            <a:srgbClr val="F26B43"/>
          </p15:clr>
        </p15:guide>
        <p15:guide id="15" pos="1016">
          <p15:clr>
            <a:srgbClr val="F26B43"/>
          </p15:clr>
        </p15:guide>
        <p15:guide id="16" pos="5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039"/>
            <a:ext cx="10515600" cy="104303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RTOWG Update to TSC/WG, 2/24/21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279"/>
            <a:ext cx="10515600" cy="507768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Weekly coordination calls with Ramboll</a:t>
            </a:r>
          </a:p>
          <a:p>
            <a:r>
              <a:rPr lang="en-US" dirty="0"/>
              <a:t>Discussion with EPA OAQPS leads on Regional Haze and modeling on WESTAR-WRAP glide slope end-point adjustments – 2/16</a:t>
            </a:r>
          </a:p>
          <a:p>
            <a:r>
              <a:rPr lang="en-US" dirty="0"/>
              <a:t>Final draft of procedures document with options for visibility projections and glide slope end-point adjustments</a:t>
            </a:r>
            <a:endParaRPr lang="en-US" strike="sngStrike" dirty="0"/>
          </a:p>
          <a:p>
            <a:r>
              <a:rPr lang="en-US" dirty="0"/>
              <a:t>Upcoming meetings</a:t>
            </a:r>
          </a:p>
          <a:p>
            <a:endParaRPr lang="en-US" dirty="0"/>
          </a:p>
          <a:p>
            <a:pPr lvl="1"/>
            <a:r>
              <a:rPr lang="en-US" sz="2800" dirty="0"/>
              <a:t>RTOWG meeting on March 2nd at 130 pm MST to cover methodology and examples for:</a:t>
            </a:r>
          </a:p>
          <a:p>
            <a:pPr marL="914400" lvl="2" indent="0">
              <a:buNone/>
            </a:pPr>
            <a:r>
              <a:rPr lang="en-US" sz="2800" dirty="0"/>
              <a:t>a) 3 projections options for selecting a 2028 RPG,</a:t>
            </a:r>
          </a:p>
          <a:p>
            <a:pPr marL="914400" lvl="2" indent="0">
              <a:buNone/>
            </a:pPr>
            <a:r>
              <a:rPr lang="en-US" sz="2800" dirty="0"/>
              <a:t>b) End-of-Glidepath Adjustment options, and</a:t>
            </a:r>
          </a:p>
          <a:p>
            <a:pPr marL="914400" lvl="2" indent="0">
              <a:buNone/>
            </a:pPr>
            <a:r>
              <a:rPr lang="en-US" sz="2800" dirty="0"/>
              <a:t>c) Dynamic Modeling Evaluation and Modeling Glidepath</a:t>
            </a:r>
          </a:p>
          <a:p>
            <a:pPr lvl="1"/>
            <a:endParaRPr lang="en-US" sz="3200" dirty="0"/>
          </a:p>
          <a:p>
            <a:pPr lvl="1"/>
            <a:r>
              <a:rPr lang="en-US" sz="2800" dirty="0"/>
              <a:t>March 9</a:t>
            </a:r>
            <a:r>
              <a:rPr lang="en-US" sz="2800" baseline="30000" dirty="0"/>
              <a:t>th</a:t>
            </a:r>
            <a:r>
              <a:rPr lang="en-US" sz="2800" dirty="0"/>
              <a:t> at 200 pm MST - Results meeting to review 2028 projections and end-of-glidepath adjustment display tools and options on TSS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End of March – Results meeting for TSS displays of Future Fire Scenarios, Dynamic Modeling Evaluation, and Low-Level Source Apportionment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410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039"/>
            <a:ext cx="10515600" cy="10430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Modeling Status and Schedule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1CB93D-E0C4-4E06-A2B1-D49B170228CB}"/>
              </a:ext>
            </a:extLst>
          </p:cNvPr>
          <p:cNvSpPr/>
          <p:nvPr/>
        </p:nvSpPr>
        <p:spPr>
          <a:xfrm>
            <a:off x="747584" y="1582341"/>
            <a:ext cx="104599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 to complete with TSS delivery/display: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2002-RepBase2-2028OTBa2 Dynamic Evaluation and Modeling Glidepath of U.S. Anthropogenic reductions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Future Fire Scenarios 1 (climate change-forced wildfire activity) and 2 (implementation of FLM scenario of wildland Rx fire activity)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 to complete both modeling and TSS delivery/display: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Low-Level 2028OTBa2 Source Apportionment (state by source sector for WESTAR-WRAP region)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 to complete for TSS tools and results: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cleanup efforts through April</a:t>
            </a:r>
            <a:endParaRPr lang="en-US" sz="26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82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E86E1A2-8B16-4280-B4D3-2C5D1C53B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71263"/>
            <a:ext cx="6364574" cy="309343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911F3A4-9CA1-4681-96E1-5EF3442E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99879" cy="616731"/>
          </a:xfrm>
        </p:spPr>
        <p:txBody>
          <a:bodyPr>
            <a:noAutofit/>
          </a:bodyPr>
          <a:lstStyle/>
          <a:p>
            <a:r>
              <a:rPr lang="en-US" sz="3600" dirty="0"/>
              <a:t>WRAP Glidepath Adjustments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A56179-3FC9-4598-9981-DFDCD18A1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174" y="3222885"/>
            <a:ext cx="6583116" cy="33264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058F62-4A71-48A6-BC6D-41C8C6195383}"/>
              </a:ext>
            </a:extLst>
          </p:cNvPr>
          <p:cNvSpPr txBox="1"/>
          <p:nvPr/>
        </p:nvSpPr>
        <p:spPr>
          <a:xfrm>
            <a:off x="7542552" y="1366077"/>
            <a:ext cx="42771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At Cabinet Mountain WA and Sawtooth WA, </a:t>
            </a:r>
          </a:p>
          <a:p>
            <a:r>
              <a:rPr lang="en-US" sz="1600" dirty="0"/>
              <a:t>adjustment for Wildland Prescribed fire adds to</a:t>
            </a:r>
          </a:p>
          <a:p>
            <a:r>
              <a:rPr lang="en-US" sz="1600" dirty="0"/>
              <a:t>International contributions.  </a:t>
            </a:r>
          </a:p>
        </p:txBody>
      </p:sp>
    </p:spTree>
    <p:extLst>
      <p:ext uri="{BB962C8B-B14F-4D97-AF65-F5344CB8AC3E}">
        <p14:creationId xmlns:p14="http://schemas.microsoft.com/office/powerpoint/2010/main" val="6539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618" y="30241"/>
            <a:ext cx="11145295" cy="51796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2002DE,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RepBase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2028OTB NOx and SO2 emissions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358F4F-250B-4909-858A-133B46353E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8535" y="590147"/>
            <a:ext cx="3515910" cy="2830267"/>
          </a:xfrm>
          <a:prstGeom prst="rect">
            <a:avLst/>
          </a:prstGeom>
        </p:spPr>
      </p:pic>
      <p:sp>
        <p:nvSpPr>
          <p:cNvPr id="6" name="TextBox 13">
            <a:extLst>
              <a:ext uri="{FF2B5EF4-FFF2-40B4-BE49-F238E27FC236}">
                <a16:creationId xmlns:a16="http://schemas.microsoft.com/office/drawing/2014/main" id="{C7DCFEF7-325E-4109-B9F7-32FE56E841ED}"/>
              </a:ext>
            </a:extLst>
          </p:cNvPr>
          <p:cNvSpPr txBox="1"/>
          <p:nvPr/>
        </p:nvSpPr>
        <p:spPr bwMode="auto">
          <a:xfrm>
            <a:off x="1234734" y="3370714"/>
            <a:ext cx="19826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eaLnBrk="0" hangingPunct="0"/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Total: 2,849,996 tpy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72D322-BEC3-4E09-A018-29376FC61C7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555149" y="590148"/>
            <a:ext cx="3453022" cy="28428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D69178-CC52-485A-8D55-6EA5726CF1B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84445" y="563044"/>
            <a:ext cx="3470704" cy="2857371"/>
          </a:xfrm>
          <a:prstGeom prst="rect">
            <a:avLst/>
          </a:prstGeom>
        </p:spPr>
      </p:pic>
      <p:sp>
        <p:nvSpPr>
          <p:cNvPr id="9" name="TextBox 14">
            <a:extLst>
              <a:ext uri="{FF2B5EF4-FFF2-40B4-BE49-F238E27FC236}">
                <a16:creationId xmlns:a16="http://schemas.microsoft.com/office/drawing/2014/main" id="{CD31E082-0BFD-4A0F-BE70-13B4A09372B7}"/>
              </a:ext>
            </a:extLst>
          </p:cNvPr>
          <p:cNvSpPr txBox="1"/>
          <p:nvPr/>
        </p:nvSpPr>
        <p:spPr bwMode="auto">
          <a:xfrm>
            <a:off x="4630145" y="3322170"/>
            <a:ext cx="19826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eaLnBrk="0" hangingPunct="0"/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Total: 1,791,227 tpy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2B8BE434-B000-423E-9008-1B930C4141E3}"/>
              </a:ext>
            </a:extLst>
          </p:cNvPr>
          <p:cNvSpPr txBox="1"/>
          <p:nvPr/>
        </p:nvSpPr>
        <p:spPr bwMode="auto">
          <a:xfrm>
            <a:off x="8209983" y="3298981"/>
            <a:ext cx="19826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eaLnBrk="0" hangingPunct="0"/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Total: </a:t>
            </a:r>
            <a:r>
              <a:rPr lang="en-GB" sz="1500" spc="0" dirty="0"/>
              <a:t>1,027,530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 tpy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09967568-9319-47A9-BA26-3B8E579198C9}"/>
              </a:ext>
            </a:extLst>
          </p:cNvPr>
          <p:cNvSpPr txBox="1"/>
          <p:nvPr/>
        </p:nvSpPr>
        <p:spPr bwMode="auto">
          <a:xfrm>
            <a:off x="10436119" y="2275730"/>
            <a:ext cx="1641176" cy="104644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200" spc="0" dirty="0"/>
              <a:t>2002DE NOx 47% higher than 2014v2</a:t>
            </a:r>
          </a:p>
          <a:p>
            <a:pPr marR="0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Point 57%</a:t>
            </a:r>
          </a:p>
          <a:p>
            <a:pPr marR="0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200" spc="0" dirty="0"/>
              <a:t>On-Road 50%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D358F4F-250B-4909-858A-133B46353E2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65583" y="3593784"/>
            <a:ext cx="3511627" cy="2830267"/>
          </a:xfrm>
          <a:prstGeom prst="rect">
            <a:avLst/>
          </a:prstGeom>
        </p:spPr>
      </p:pic>
      <p:sp>
        <p:nvSpPr>
          <p:cNvPr id="13" name="TextBox 13">
            <a:extLst>
              <a:ext uri="{FF2B5EF4-FFF2-40B4-BE49-F238E27FC236}">
                <a16:creationId xmlns:a16="http://schemas.microsoft.com/office/drawing/2014/main" id="{C7DCFEF7-325E-4109-B9F7-32FE56E841ED}"/>
              </a:ext>
            </a:extLst>
          </p:cNvPr>
          <p:cNvSpPr txBox="1"/>
          <p:nvPr/>
        </p:nvSpPr>
        <p:spPr bwMode="auto">
          <a:xfrm>
            <a:off x="1086031" y="6462218"/>
            <a:ext cx="18727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eaLnBrk="0" hangingPunct="0"/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Total: 957,878 tpy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572D322-BEC3-4E09-A018-29376FC61C7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547914" y="3586726"/>
            <a:ext cx="3453022" cy="28443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CD69178-CC52-485A-8D55-6EA5726CF1B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4077210" y="3593784"/>
            <a:ext cx="3470704" cy="2861376"/>
          </a:xfrm>
          <a:prstGeom prst="rect">
            <a:avLst/>
          </a:prstGeom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CD31E082-0BFD-4A0F-BE70-13B4A09372B7}"/>
              </a:ext>
            </a:extLst>
          </p:cNvPr>
          <p:cNvSpPr txBox="1"/>
          <p:nvPr/>
        </p:nvSpPr>
        <p:spPr bwMode="auto">
          <a:xfrm>
            <a:off x="4681257" y="6462218"/>
            <a:ext cx="179029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eaLnBrk="0" hangingPunct="0"/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Total: 280,127 tpy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2B8BE434-B000-423E-9008-1B930C4141E3}"/>
              </a:ext>
            </a:extLst>
          </p:cNvPr>
          <p:cNvSpPr txBox="1"/>
          <p:nvPr/>
        </p:nvSpPr>
        <p:spPr bwMode="auto">
          <a:xfrm>
            <a:off x="8379276" y="6455160"/>
            <a:ext cx="179029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eaLnBrk="0" hangingPunct="0"/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Total: 239,546 tpy</a:t>
            </a:r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064C00BD-1D88-4901-A0A7-F8B6D48B8F90}"/>
              </a:ext>
            </a:extLst>
          </p:cNvPr>
          <p:cNvSpPr txBox="1"/>
          <p:nvPr/>
        </p:nvSpPr>
        <p:spPr bwMode="auto">
          <a:xfrm>
            <a:off x="10383894" y="5428579"/>
            <a:ext cx="1693401" cy="104644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kern="1200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Verdana" pitchFamily="34" charset="0"/>
              </a:defRPr>
            </a:lvl1pPr>
            <a:lvl2pPr marL="252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8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2pPr>
            <a:lvl3pPr marL="6480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itchFamily="34" charset="0"/>
              <a:buChar char="•"/>
              <a:defRPr sz="16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3pPr>
            <a:lvl4pPr marL="979200" indent="-252000" algn="l" defTabSz="457189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Verdana" panose="020B0604030504040204" pitchFamily="34" charset="0"/>
              <a:buChar char="•"/>
              <a:defRPr sz="1400" kern="1200" spc="-5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4pPr>
            <a:lvl5pPr marL="0" indent="0" algn="l" defTabSz="457189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4800" b="1" kern="1200" cap="all" spc="-50" baseline="0">
                <a:solidFill>
                  <a:schemeClr val="tx1"/>
                </a:solidFill>
                <a:latin typeface="Verdana"/>
                <a:ea typeface="Verdana" pitchFamily="34" charset="0"/>
                <a:cs typeface="+mn-cs"/>
              </a:defRPr>
            </a:lvl5pPr>
            <a:lvl6pPr marL="0" indent="0" algn="l" defTabSz="457189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sz="1800" b="1" kern="1200" cap="all" spc="-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189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800" i="1" kern="1200" spc="-5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rabi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8000" indent="-252000" algn="l" defTabSz="457189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+mj-lt"/>
              <a:buAutoNum type="alphaUcPeriod"/>
              <a:defRPr sz="1600" kern="1200" spc="-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2002DE SO2 177% higher than 2014v2</a:t>
            </a:r>
          </a:p>
          <a:p>
            <a:pPr marR="0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lang="en-US" sz="1200" spc="0" dirty="0"/>
              <a:t>Point 253%</a:t>
            </a:r>
          </a:p>
          <a:p>
            <a:pPr marR="0" defTabSz="457200" rtl="0" eaLnBrk="0" fontAlgn="base" latinLnBrk="0" hangingPunct="0">
              <a:spcBef>
                <a:spcPct val="0"/>
              </a:spcBef>
              <a:buClrTx/>
              <a:buSzTx/>
              <a:tabLst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CMV 749%</a:t>
            </a:r>
          </a:p>
        </p:txBody>
      </p:sp>
    </p:spTree>
    <p:extLst>
      <p:ext uri="{BB962C8B-B14F-4D97-AF65-F5344CB8AC3E}">
        <p14:creationId xmlns:p14="http://schemas.microsoft.com/office/powerpoint/2010/main" val="43259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BDC4-B35E-4E6C-B5F8-8D7DBEA7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USAnthro Extinction Glidepath Calculation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129C21-C195-4D07-AB88-6A760A6FF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6" y="2893701"/>
            <a:ext cx="2932888" cy="3656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A1961B-6B43-419F-B495-F3DAF32B6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420" y="2893701"/>
            <a:ext cx="2975169" cy="36567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4A195E-7E42-4BF1-9CE0-8A6E006A8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043" y="2893701"/>
            <a:ext cx="5028480" cy="365675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60BAC28-BD07-4C57-934B-A9B6657D57CA}"/>
              </a:ext>
            </a:extLst>
          </p:cNvPr>
          <p:cNvGraphicFramePr>
            <a:graphicFrameLocks noGrp="1"/>
          </p:cNvGraphicFramePr>
          <p:nvPr/>
        </p:nvGraphicFramePr>
        <p:xfrm>
          <a:off x="3115174" y="1320177"/>
          <a:ext cx="6210176" cy="1106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5896">
                  <a:extLst>
                    <a:ext uri="{9D8B030D-6E8A-4147-A177-3AD203B41FA5}">
                      <a16:colId xmlns:a16="http://schemas.microsoft.com/office/drawing/2014/main" val="2562093782"/>
                    </a:ext>
                  </a:extLst>
                </a:gridCol>
                <a:gridCol w="784569">
                  <a:extLst>
                    <a:ext uri="{9D8B030D-6E8A-4147-A177-3AD203B41FA5}">
                      <a16:colId xmlns:a16="http://schemas.microsoft.com/office/drawing/2014/main" val="211233622"/>
                    </a:ext>
                  </a:extLst>
                </a:gridCol>
                <a:gridCol w="638351">
                  <a:extLst>
                    <a:ext uri="{9D8B030D-6E8A-4147-A177-3AD203B41FA5}">
                      <a16:colId xmlns:a16="http://schemas.microsoft.com/office/drawing/2014/main" val="2316023942"/>
                    </a:ext>
                  </a:extLst>
                </a:gridCol>
                <a:gridCol w="776272">
                  <a:extLst>
                    <a:ext uri="{9D8B030D-6E8A-4147-A177-3AD203B41FA5}">
                      <a16:colId xmlns:a16="http://schemas.microsoft.com/office/drawing/2014/main" val="1047643417"/>
                    </a:ext>
                  </a:extLst>
                </a:gridCol>
                <a:gridCol w="776272">
                  <a:extLst>
                    <a:ext uri="{9D8B030D-6E8A-4147-A177-3AD203B41FA5}">
                      <a16:colId xmlns:a16="http://schemas.microsoft.com/office/drawing/2014/main" val="2810712925"/>
                    </a:ext>
                  </a:extLst>
                </a:gridCol>
                <a:gridCol w="776272">
                  <a:extLst>
                    <a:ext uri="{9D8B030D-6E8A-4147-A177-3AD203B41FA5}">
                      <a16:colId xmlns:a16="http://schemas.microsoft.com/office/drawing/2014/main" val="491957417"/>
                    </a:ext>
                  </a:extLst>
                </a:gridCol>
                <a:gridCol w="776272">
                  <a:extLst>
                    <a:ext uri="{9D8B030D-6E8A-4147-A177-3AD203B41FA5}">
                      <a16:colId xmlns:a16="http://schemas.microsoft.com/office/drawing/2014/main" val="845439353"/>
                    </a:ext>
                  </a:extLst>
                </a:gridCol>
                <a:gridCol w="776272">
                  <a:extLst>
                    <a:ext uri="{9D8B030D-6E8A-4147-A177-3AD203B41FA5}">
                      <a16:colId xmlns:a16="http://schemas.microsoft.com/office/drawing/2014/main" val="706629385"/>
                    </a:ext>
                  </a:extLst>
                </a:gridCol>
              </a:tblGrid>
              <a:tr h="344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USAnthro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CMV-US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SOAA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BC-US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Ag-US</a:t>
                      </a: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Tot-US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2028</a:t>
                      </a:r>
                    </a:p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Glidepath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970659"/>
                  </a:ext>
                </a:extLst>
              </a:tr>
              <a:tr h="190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47.60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extLst>
                  <a:ext uri="{0D108BD9-81ED-4DB2-BD59-A6C34878D82A}">
                    <a16:rowId xmlns:a16="http://schemas.microsoft.com/office/drawing/2014/main" val="3486090410"/>
                  </a:ext>
                </a:extLst>
              </a:tr>
              <a:tr h="190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RepBase2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36.85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extLst>
                  <a:ext uri="{0D108BD9-81ED-4DB2-BD59-A6C34878D82A}">
                    <a16:rowId xmlns:a16="http://schemas.microsoft.com/office/drawing/2014/main" val="35419429"/>
                  </a:ext>
                </a:extLst>
              </a:tr>
              <a:tr h="190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2028OTBa2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8.06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11.80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extLst>
                  <a:ext uri="{0D108BD9-81ED-4DB2-BD59-A6C34878D82A}">
                    <a16:rowId xmlns:a16="http://schemas.microsoft.com/office/drawing/2014/main" val="3176178863"/>
                  </a:ext>
                </a:extLst>
              </a:tr>
              <a:tr h="190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3" marB="0" anchor="b"/>
                </a:tc>
                <a:extLst>
                  <a:ext uri="{0D108BD9-81ED-4DB2-BD59-A6C34878D82A}">
                    <a16:rowId xmlns:a16="http://schemas.microsoft.com/office/drawing/2014/main" val="305924783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942D96B-4F24-45E8-9129-3F06A818BC51}"/>
              </a:ext>
            </a:extLst>
          </p:cNvPr>
          <p:cNvSpPr txBox="1"/>
          <p:nvPr/>
        </p:nvSpPr>
        <p:spPr bwMode="auto">
          <a:xfrm>
            <a:off x="800534" y="1371283"/>
            <a:ext cx="2227949" cy="113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45710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en-US" dirty="0">
                <a:solidFill>
                  <a:srgbClr val="333333"/>
                </a:solidFill>
                <a:latin typeface="Verdana"/>
                <a:ea typeface="Verdana" pitchFamily="34" charset="0"/>
                <a:cs typeface="Verdana" pitchFamily="34" charset="0"/>
              </a:rPr>
              <a:t>Mount Rainier, WA</a:t>
            </a:r>
          </a:p>
          <a:p>
            <a:pPr algn="ctr" defTabSz="45710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r>
              <a:rPr lang="en-US" dirty="0">
                <a:solidFill>
                  <a:srgbClr val="333333"/>
                </a:solidFill>
                <a:latin typeface="Verdana"/>
                <a:ea typeface="Verdana" pitchFamily="34" charset="0"/>
              </a:rPr>
              <a:t>Coastal State</a:t>
            </a:r>
            <a:endParaRPr lang="en-US" dirty="0">
              <a:solidFill>
                <a:srgbClr val="333333"/>
              </a:solidFill>
              <a:latin typeface="Verdana"/>
              <a:ea typeface="Verdana" pitchFamily="34" charset="0"/>
              <a:cs typeface="Verdana" pitchFamily="34" charset="0"/>
            </a:endParaRPr>
          </a:p>
          <a:p>
            <a:pPr defTabSz="457109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endParaRPr lang="en-US" dirty="0">
              <a:solidFill>
                <a:srgbClr val="333333"/>
              </a:solidFill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6A9A55-8FCC-4344-8EFB-4B8A02B5B1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098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​"/>
            </a:pPr>
            <a:fld id="{31421AFA-3AE7-4CEA-BC9B-447859BED57B}" type="slidenum">
              <a:rPr lang="en-GB" spc="-50">
                <a:solidFill>
                  <a:srgbClr val="333333"/>
                </a:solidFill>
                <a:latin typeface="Verdana"/>
                <a:ea typeface="Verdana" pitchFamily="34" charset="0"/>
              </a:rPr>
              <a:pPr defTabSz="457098" fontAlgn="base">
                <a:spcBef>
                  <a:spcPct val="0"/>
                </a:spcBef>
                <a:spcAft>
                  <a:spcPts val="1200"/>
                </a:spcAft>
                <a:buFont typeface="Arial" panose="020B0604020202020204" pitchFamily="34" charset="0"/>
                <a:buChar char="​"/>
              </a:pPr>
              <a:t>5</a:t>
            </a:fld>
            <a:endParaRPr lang="en-GB" spc="-50" dirty="0">
              <a:solidFill>
                <a:srgbClr val="333333"/>
              </a:solidFill>
              <a:latin typeface="Verdana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30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Blank.potx" id="{CC34BEB4-56BE-4C35-B3C1-ED2770E08490}" vid="{5E58AF69-3E00-4BE6-9424-5697BE04CE9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5951</TotalTime>
  <Words>354</Words>
  <Application>Microsoft Office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Blank</vt:lpstr>
      <vt:lpstr>RTOWG Update to TSC/WG, 2/24/21</vt:lpstr>
      <vt:lpstr>Overview of Modeling Status and Schedule</vt:lpstr>
      <vt:lpstr>WRAP Glidepath Adjustments</vt:lpstr>
      <vt:lpstr>2002DE, RepBase, and 2028OTB NOx and SO2 emissions</vt:lpstr>
      <vt:lpstr>Example USAnthro Extinction Glidepath Calculation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Barna,Mike</cp:lastModifiedBy>
  <cp:revision>117</cp:revision>
  <cp:lastPrinted>2019-01-16T15:47:08Z</cp:lastPrinted>
  <dcterms:created xsi:type="dcterms:W3CDTF">2018-06-28T00:25:46Z</dcterms:created>
  <dcterms:modified xsi:type="dcterms:W3CDTF">2021-02-24T17:43:34Z</dcterms:modified>
</cp:coreProperties>
</file>