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94" r:id="rId2"/>
    <p:sldId id="264" r:id="rId3"/>
    <p:sldId id="296" r:id="rId4"/>
    <p:sldId id="297" r:id="rId5"/>
    <p:sldId id="272" r:id="rId6"/>
    <p:sldId id="265" r:id="rId7"/>
    <p:sldId id="267" r:id="rId8"/>
    <p:sldId id="527" r:id="rId9"/>
    <p:sldId id="530" r:id="rId1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BA5A3-1381-4C0D-9D81-1163DAA9EB9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D7BBE5-F40A-456D-93BC-D8D6E91B9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/>
</inkml:ink>
</file>

<file path=ppt/ink/ink2.xml><?xml version="1.0" encoding="utf-8"?>
<inkml:ink xmlns:inkml="http://www.w3.org/2003/InkML">
  <inkml:definitions/>
</inkml:ink>
</file>

<file path=ppt/ink/ink3.xml><?xml version="1.0" encoding="utf-8"?>
<inkml:ink xmlns:inkml="http://www.w3.org/2003/InkML">
  <inkml:definitions/>
</inkml:ink>
</file>

<file path=ppt/ink/ink4.xml><?xml version="1.0" encoding="utf-8"?>
<inkml:ink xmlns:inkml="http://www.w3.org/2003/InkML">
  <inkml:definitions/>
</inkml:ink>
</file>

<file path=ppt/ink/ink5.xml><?xml version="1.0" encoding="utf-8"?>
<inkml:ink xmlns:inkml="http://www.w3.org/2003/InkML">
  <inkml:definitions/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617" y="452438"/>
            <a:ext cx="10590003" cy="74862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00071" y="1644651"/>
            <a:ext cx="4888549" cy="4062413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615D111-2CC1-477A-80F8-CEC67BAAA4B5}" type="datetime1">
              <a:rPr lang="en-GB" smtClean="0"/>
              <a:t>16/11/2020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4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C88A-E03D-47CD-83C6-E30E657EB8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40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5.emf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5.xml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Modeling schedule</a:t>
            </a:r>
          </a:p>
          <a:p>
            <a:pPr lvl="1"/>
            <a:r>
              <a:rPr lang="en-US" dirty="0"/>
              <a:t>Processing updated emissions (Task A&amp;B)</a:t>
            </a:r>
          </a:p>
          <a:p>
            <a:pPr lvl="1"/>
            <a:r>
              <a:rPr lang="en-US" dirty="0"/>
              <a:t>Source apportionment runs (Task C&amp;D)</a:t>
            </a:r>
          </a:p>
          <a:p>
            <a:pPr lvl="1"/>
            <a:r>
              <a:rPr lang="en-US" dirty="0"/>
              <a:t>Visibility projection and glidepath adjustment (Task E)</a:t>
            </a:r>
          </a:p>
          <a:p>
            <a:r>
              <a:rPr lang="en-US" dirty="0"/>
              <a:t>Example graphics for TSS</a:t>
            </a:r>
          </a:p>
          <a:p>
            <a:pPr lvl="1"/>
            <a:r>
              <a:rPr lang="en-US" dirty="0"/>
              <a:t>Model projections for future visibility</a:t>
            </a:r>
          </a:p>
          <a:p>
            <a:pPr lvl="1"/>
            <a:r>
              <a:rPr lang="en-US" dirty="0"/>
              <a:t>Glideslope adjustments</a:t>
            </a:r>
          </a:p>
          <a:p>
            <a:pPr lvl="1"/>
            <a:r>
              <a:rPr lang="en-US" dirty="0"/>
              <a:t>Dynamic model evaluation</a:t>
            </a:r>
          </a:p>
          <a:p>
            <a:r>
              <a:rPr lang="en-US" dirty="0"/>
              <a:t>Model verification study</a:t>
            </a:r>
          </a:p>
          <a:p>
            <a:pPr lvl="1"/>
            <a:r>
              <a:rPr lang="en-US" dirty="0"/>
              <a:t>Confirm that all components of modeling platform are transferred to IWDW and that simulation can be replicated</a:t>
            </a:r>
          </a:p>
        </p:txBody>
      </p:sp>
    </p:spTree>
    <p:extLst>
      <p:ext uri="{BB962C8B-B14F-4D97-AF65-F5344CB8AC3E}">
        <p14:creationId xmlns:p14="http://schemas.microsoft.com/office/powerpoint/2010/main" val="229410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modeling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68D7E-44B7-4FCC-A7D0-49DF0FB10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2" t="24745" r="25901" b="28048"/>
          <a:stretch/>
        </p:blipFill>
        <p:spPr>
          <a:xfrm>
            <a:off x="1754659" y="1710727"/>
            <a:ext cx="8303741" cy="51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modeling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0E4DB-19ED-4521-A2C6-9E875256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6" t="38799" r="25976" b="17718"/>
          <a:stretch/>
        </p:blipFill>
        <p:spPr>
          <a:xfrm>
            <a:off x="2010122" y="1729946"/>
            <a:ext cx="8128835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modeling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BE102-0036-4163-844B-FBF5CA8E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2" t="33394" r="25826" b="28168"/>
          <a:stretch/>
        </p:blipFill>
        <p:spPr>
          <a:xfrm>
            <a:off x="2059459" y="1762895"/>
            <a:ext cx="8057018" cy="40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27567E1-3976-4B1E-A1BD-FEA5888B3F3C}"/>
              </a:ext>
            </a:extLst>
          </p:cNvPr>
          <p:cNvSpPr/>
          <p:nvPr/>
        </p:nvSpPr>
        <p:spPr>
          <a:xfrm>
            <a:off x="737419" y="4420766"/>
            <a:ext cx="6353606" cy="946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203757318">
            <a:extLst>
              <a:ext uri="{FF2B5EF4-FFF2-40B4-BE49-F238E27FC236}">
                <a16:creationId xmlns:a16="http://schemas.microsoft.com/office/drawing/2014/main" id="{4BB22403-9420-4DA6-9A07-FB80000E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0" y="876387"/>
            <a:ext cx="10335029" cy="4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Ink 1203757582">
            <a:extLst>
              <a:ext uri="{FF2B5EF4-FFF2-40B4-BE49-F238E27FC236}">
                <a16:creationId xmlns:a16="http://schemas.microsoft.com/office/drawing/2014/main" id="{2431C7E8-B710-4EC9-B218-5C41BF04A5D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77681" y="1092360"/>
            <a:ext cx="1195862" cy="373472"/>
          </a:xfrm>
          <a:prstGeom prst="rect">
            <a:avLst/>
          </a:prstGeom>
          <a:noFill/>
          <a:ln w="18000" cap="rnd" algn="ctr">
            <a:solidFill>
              <a:srgbClr val="E712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203757877">
                <a:extLst>
                  <a:ext uri="{FF2B5EF4-FFF2-40B4-BE49-F238E27FC236}">
                    <a16:creationId xmlns:a16="http://schemas.microsoft.com/office/drawing/2014/main" id="{64E16E94-028A-4EFC-A63D-29692FD6CF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0863" y="689424"/>
              <a:ext cx="547687" cy="184150"/>
            </p14:xfrm>
          </p:contentPart>
        </mc:Choice>
        <mc:Fallback xmlns="">
          <p:pic>
            <p:nvPicPr>
              <p:cNvPr id="2055" name="Ink 1203757877">
                <a:extLst>
                  <a:ext uri="{FF2B5EF4-FFF2-40B4-BE49-F238E27FC236}">
                    <a16:creationId xmlns:a16="http://schemas.microsoft.com/office/drawing/2014/main" id="{64E16E94-028A-4EFC-A63D-29692FD6CF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4EDE8DC-4616-4381-ABA8-CC95FCA02FFB}"/>
              </a:ext>
            </a:extLst>
          </p:cNvPr>
          <p:cNvGrpSpPr/>
          <p:nvPr/>
        </p:nvGrpSpPr>
        <p:grpSpPr>
          <a:xfrm>
            <a:off x="1069243" y="1452345"/>
            <a:ext cx="8389813" cy="4579126"/>
            <a:chOff x="890114" y="625333"/>
            <a:chExt cx="8389813" cy="45791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848138-3A3A-4F39-9B40-0536A8429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115" y="625333"/>
              <a:ext cx="5681765" cy="457912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FE716EC-D891-4089-BF4F-51683B3F385F}"/>
                </a:ext>
              </a:extLst>
            </p:cNvPr>
            <p:cNvGrpSpPr/>
            <p:nvPr/>
          </p:nvGrpSpPr>
          <p:grpSpPr>
            <a:xfrm>
              <a:off x="890114" y="855406"/>
              <a:ext cx="8389813" cy="3412092"/>
              <a:chOff x="890114" y="855406"/>
              <a:chExt cx="8389813" cy="341209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01876E-4E58-4BC3-8706-73015B013F4F}"/>
                  </a:ext>
                </a:extLst>
              </p:cNvPr>
              <p:cNvSpPr/>
              <p:nvPr/>
            </p:nvSpPr>
            <p:spPr>
              <a:xfrm>
                <a:off x="1463040" y="1675417"/>
                <a:ext cx="112088" cy="471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C6FC2B-B13A-4A46-A20D-07866FE8ACA7}"/>
                  </a:ext>
                </a:extLst>
              </p:cNvPr>
              <p:cNvSpPr/>
              <p:nvPr/>
            </p:nvSpPr>
            <p:spPr>
              <a:xfrm>
                <a:off x="2294849" y="1846991"/>
                <a:ext cx="5211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76B502-BAAC-49C6-8A21-6E2ED37F8FA9}"/>
                  </a:ext>
                </a:extLst>
              </p:cNvPr>
              <p:cNvSpPr/>
              <p:nvPr/>
            </p:nvSpPr>
            <p:spPr>
              <a:xfrm>
                <a:off x="2394155" y="1855591"/>
                <a:ext cx="112088" cy="471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FD984-6A3B-4D21-B7D1-2F40E6F28E34}"/>
                  </a:ext>
                </a:extLst>
              </p:cNvPr>
              <p:cNvSpPr/>
              <p:nvPr/>
            </p:nvSpPr>
            <p:spPr>
              <a:xfrm>
                <a:off x="890114" y="855406"/>
                <a:ext cx="8389813" cy="341209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1BBF3C-6146-42A9-A614-D99CA1958079}"/>
                  </a:ext>
                </a:extLst>
              </p:cNvPr>
              <p:cNvSpPr/>
              <p:nvPr/>
            </p:nvSpPr>
            <p:spPr>
              <a:xfrm flipV="1">
                <a:off x="1460087" y="2995887"/>
                <a:ext cx="150435" cy="953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AAE6B1-7C20-4C39-8033-F76ABE8B7BDF}"/>
                  </a:ext>
                </a:extLst>
              </p:cNvPr>
              <p:cNvSpPr/>
              <p:nvPr/>
            </p:nvSpPr>
            <p:spPr>
              <a:xfrm>
                <a:off x="2318447" y="3301178"/>
                <a:ext cx="112088" cy="471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23F0C8-9EE2-4509-A7DC-6315F9A07145}"/>
                  </a:ext>
                </a:extLst>
              </p:cNvPr>
              <p:cNvSpPr txBox="1"/>
              <p:nvPr/>
            </p:nvSpPr>
            <p:spPr>
              <a:xfrm>
                <a:off x="6822203" y="1566404"/>
                <a:ext cx="2457724" cy="235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2000-2004 </a:t>
                </a:r>
                <a:r>
                  <a:rPr lang="en-US" sz="1050" dirty="0" err="1"/>
                  <a:t>ave</a:t>
                </a:r>
                <a:r>
                  <a:rPr lang="en-US" sz="1050" dirty="0"/>
                  <a:t> </a:t>
                </a:r>
                <a:r>
                  <a:rPr lang="en-US" sz="1050" dirty="0" err="1"/>
                  <a:t>obs</a:t>
                </a:r>
                <a:endParaRPr lang="en-US" sz="1050" dirty="0"/>
              </a:p>
              <a:p>
                <a:r>
                  <a:rPr lang="en-US" sz="1050" dirty="0"/>
                  <a:t>2014-2018 </a:t>
                </a:r>
                <a:r>
                  <a:rPr lang="en-US" sz="1050" dirty="0" err="1"/>
                  <a:t>ave</a:t>
                </a:r>
                <a:r>
                  <a:rPr lang="en-US" sz="1050" dirty="0"/>
                  <a:t> </a:t>
                </a:r>
                <a:r>
                  <a:rPr lang="en-US" sz="1050" dirty="0" err="1"/>
                  <a:t>obs</a:t>
                </a:r>
                <a:endParaRPr lang="en-US" sz="1050" dirty="0"/>
              </a:p>
              <a:p>
                <a:r>
                  <a:rPr lang="en-US" sz="1050" dirty="0"/>
                  <a:t>Annual </a:t>
                </a:r>
                <a:r>
                  <a:rPr lang="en-US" sz="1050" dirty="0" err="1"/>
                  <a:t>ave</a:t>
                </a:r>
                <a:r>
                  <a:rPr lang="en-US" sz="1050" dirty="0"/>
                  <a:t> MID </a:t>
                </a:r>
                <a:r>
                  <a:rPr lang="en-US" sz="1050" dirty="0" err="1"/>
                  <a:t>obs</a:t>
                </a:r>
                <a:endParaRPr lang="en-US" sz="1050" dirty="0"/>
              </a:p>
              <a:p>
                <a:r>
                  <a:rPr lang="en-US" sz="1050" dirty="0"/>
                  <a:t>2028OTBa2 (EPA projection MID)</a:t>
                </a:r>
              </a:p>
              <a:p>
                <a:r>
                  <a:rPr lang="en-US" sz="1050" dirty="0"/>
                  <a:t>2028OTBa2 (EPA without fire MID)</a:t>
                </a:r>
              </a:p>
              <a:p>
                <a:r>
                  <a:rPr lang="en-US" sz="1050" dirty="0"/>
                  <a:t>2028OTBa2 (Modeled MID)</a:t>
                </a:r>
              </a:p>
              <a:p>
                <a:r>
                  <a:rPr lang="en-US" sz="1050" dirty="0"/>
                  <a:t>2028OTBa2+PAC2 (EPA projection MID)</a:t>
                </a:r>
              </a:p>
              <a:p>
                <a:r>
                  <a:rPr lang="en-US" sz="1050" dirty="0"/>
                  <a:t>2028OTBa2+PAC2 (EPA without fire MID)</a:t>
                </a:r>
              </a:p>
              <a:p>
                <a:r>
                  <a:rPr lang="en-US" sz="1050" dirty="0"/>
                  <a:t>2028OTBa2+PAC2 (Modeled MID)</a:t>
                </a:r>
              </a:p>
              <a:p>
                <a:endParaRPr lang="en-US" sz="1050" dirty="0"/>
              </a:p>
              <a:p>
                <a:r>
                  <a:rPr lang="en-US" sz="1050" dirty="0"/>
                  <a:t>Annual </a:t>
                </a:r>
                <a:r>
                  <a:rPr lang="en-US" sz="1050" dirty="0" err="1"/>
                  <a:t>ave</a:t>
                </a:r>
                <a:r>
                  <a:rPr lang="en-US" sz="1050" dirty="0"/>
                  <a:t> Clearest days </a:t>
                </a:r>
                <a:r>
                  <a:rPr lang="en-US" sz="1050" dirty="0" err="1"/>
                  <a:t>obs</a:t>
                </a:r>
                <a:endParaRPr lang="en-US" sz="1050" dirty="0"/>
              </a:p>
              <a:p>
                <a:r>
                  <a:rPr lang="en-US" sz="1050" dirty="0"/>
                  <a:t>2028OTBa2 – EPA projection method</a:t>
                </a:r>
              </a:p>
              <a:p>
                <a:r>
                  <a:rPr lang="en-US" sz="1050" dirty="0"/>
                  <a:t>2028OTBa2+PAC2 – EPA method</a:t>
                </a:r>
              </a:p>
              <a:p>
                <a:endParaRPr lang="en-US" sz="1050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549BF7C-1B33-4464-AF6F-B9057221D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2674" y="1696308"/>
                <a:ext cx="212376" cy="0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D78DF57-7657-476E-ABCE-F41E78B7D0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2674" y="1861000"/>
                <a:ext cx="212376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200A5D9-4A22-44FB-A52D-8FB7A4FCC87F}"/>
                  </a:ext>
                </a:extLst>
              </p:cNvPr>
              <p:cNvSpPr/>
              <p:nvPr/>
            </p:nvSpPr>
            <p:spPr>
              <a:xfrm>
                <a:off x="6748862" y="196395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2145AA9-B439-4846-AC7F-5E6CC4F6BAB3}"/>
                  </a:ext>
                </a:extLst>
              </p:cNvPr>
              <p:cNvSpPr/>
              <p:nvPr/>
            </p:nvSpPr>
            <p:spPr>
              <a:xfrm>
                <a:off x="6777643" y="3298190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16950DC3-AA0B-4023-9C1F-A2C93467D9E3}"/>
                  </a:ext>
                </a:extLst>
              </p:cNvPr>
              <p:cNvSpPr/>
              <p:nvPr/>
            </p:nvSpPr>
            <p:spPr>
              <a:xfrm>
                <a:off x="6758847" y="2638229"/>
                <a:ext cx="64008" cy="64008"/>
              </a:xfrm>
              <a:prstGeom prst="diamond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iamond 28">
                <a:extLst>
                  <a:ext uri="{FF2B5EF4-FFF2-40B4-BE49-F238E27FC236}">
                    <a16:creationId xmlns:a16="http://schemas.microsoft.com/office/drawing/2014/main" id="{4F363754-D1B6-4BEC-8E19-CFBF59637F53}"/>
                  </a:ext>
                </a:extLst>
              </p:cNvPr>
              <p:cNvSpPr/>
              <p:nvPr/>
            </p:nvSpPr>
            <p:spPr>
              <a:xfrm>
                <a:off x="6750734" y="2119925"/>
                <a:ext cx="64008" cy="64008"/>
              </a:xfrm>
              <a:prstGeom prst="diamond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0ED89EC4-DE3D-49A8-8E6B-455AD8F0DA77}"/>
                  </a:ext>
                </a:extLst>
              </p:cNvPr>
              <p:cNvSpPr/>
              <p:nvPr/>
            </p:nvSpPr>
            <p:spPr>
              <a:xfrm>
                <a:off x="3584511" y="2030530"/>
                <a:ext cx="64008" cy="64008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BCDD2EFC-0254-427B-AB15-E996245FA6C6}"/>
                  </a:ext>
                </a:extLst>
              </p:cNvPr>
              <p:cNvSpPr/>
              <p:nvPr/>
            </p:nvSpPr>
            <p:spPr>
              <a:xfrm>
                <a:off x="6753044" y="2307220"/>
                <a:ext cx="54864" cy="54864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0A14D2-7892-497D-8EFE-B02F43477C25}"/>
                  </a:ext>
                </a:extLst>
              </p:cNvPr>
              <p:cNvSpPr/>
              <p:nvPr/>
            </p:nvSpPr>
            <p:spPr>
              <a:xfrm>
                <a:off x="6762091" y="2457995"/>
                <a:ext cx="54864" cy="5486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AE81E236-066F-411C-9518-9C781642E67E}"/>
                  </a:ext>
                </a:extLst>
              </p:cNvPr>
              <p:cNvSpPr/>
              <p:nvPr/>
            </p:nvSpPr>
            <p:spPr>
              <a:xfrm>
                <a:off x="6771638" y="2785246"/>
                <a:ext cx="54864" cy="54864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E21BB4A-F495-4EE7-9E6F-0A62936916A5}"/>
                  </a:ext>
                </a:extLst>
              </p:cNvPr>
              <p:cNvSpPr/>
              <p:nvPr/>
            </p:nvSpPr>
            <p:spPr>
              <a:xfrm>
                <a:off x="6777590" y="2946942"/>
                <a:ext cx="54864" cy="5486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F81BF906-A4FF-456A-A84F-5358DCF83BB8}"/>
                  </a:ext>
                </a:extLst>
              </p:cNvPr>
              <p:cNvSpPr/>
              <p:nvPr/>
            </p:nvSpPr>
            <p:spPr>
              <a:xfrm>
                <a:off x="3583535" y="2212425"/>
                <a:ext cx="64008" cy="64008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iamond 40">
                <a:extLst>
                  <a:ext uri="{FF2B5EF4-FFF2-40B4-BE49-F238E27FC236}">
                    <a16:creationId xmlns:a16="http://schemas.microsoft.com/office/drawing/2014/main" id="{2D021FED-9627-49B6-9037-B5815FF0278F}"/>
                  </a:ext>
                </a:extLst>
              </p:cNvPr>
              <p:cNvSpPr/>
              <p:nvPr/>
            </p:nvSpPr>
            <p:spPr>
              <a:xfrm>
                <a:off x="6774790" y="3428410"/>
                <a:ext cx="64008" cy="64008"/>
              </a:xfrm>
              <a:prstGeom prst="diamon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iamond 42">
                <a:extLst>
                  <a:ext uri="{FF2B5EF4-FFF2-40B4-BE49-F238E27FC236}">
                    <a16:creationId xmlns:a16="http://schemas.microsoft.com/office/drawing/2014/main" id="{DFCA4DB0-6A41-4079-93F8-59B6AA6C5C2C}"/>
                  </a:ext>
                </a:extLst>
              </p:cNvPr>
              <p:cNvSpPr/>
              <p:nvPr/>
            </p:nvSpPr>
            <p:spPr>
              <a:xfrm>
                <a:off x="6780476" y="3587985"/>
                <a:ext cx="64008" cy="64008"/>
              </a:xfrm>
              <a:prstGeom prst="diamond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051" name="Ink 1203757879">
                    <a:extLst>
                      <a:ext uri="{FF2B5EF4-FFF2-40B4-BE49-F238E27FC236}">
                        <a16:creationId xmlns:a16="http://schemas.microsoft.com/office/drawing/2014/main" id="{0BF46180-6874-4EE0-AD89-554DB384BCF0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4516438" y="963613"/>
                  <a:ext cx="581025" cy="161925"/>
                </p14:xfrm>
              </p:contentPart>
            </mc:Choice>
            <mc:Fallback xmlns="">
              <p:pic>
                <p:nvPicPr>
                  <p:cNvPr id="2051" name="Ink 1203757879">
                    <a:extLst>
                      <a:ext uri="{FF2B5EF4-FFF2-40B4-BE49-F238E27FC236}">
                        <a16:creationId xmlns:a16="http://schemas.microsoft.com/office/drawing/2014/main" id="{0BF46180-6874-4EE0-AD89-554DB384BCF0}"/>
                      </a:ext>
                    </a:extLst>
                  </p:cNvPr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0" y="0"/>
                    <a:ext cx="0" cy="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4" name="Ink 85">
                <a:extLst>
                  <a:ext uri="{FF2B5EF4-FFF2-40B4-BE49-F238E27FC236}">
                    <a16:creationId xmlns:a16="http://schemas.microsoft.com/office/drawing/2014/main" id="{7A47B88D-900A-4318-8206-A82E389D22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689424"/>
              <a:ext cx="606425" cy="285750"/>
            </p14:xfrm>
          </p:contentPart>
        </mc:Choice>
        <mc:Fallback xmlns="">
          <p:pic>
            <p:nvPicPr>
              <p:cNvPr id="2054" name="Ink 85">
                <a:extLst>
                  <a:ext uri="{FF2B5EF4-FFF2-40B4-BE49-F238E27FC236}">
                    <a16:creationId xmlns:a16="http://schemas.microsoft.com/office/drawing/2014/main" id="{7A47B88D-900A-4318-8206-A82E389D22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Ink 103">
            <a:extLst>
              <a:ext uri="{FF2B5EF4-FFF2-40B4-BE49-F238E27FC236}">
                <a16:creationId xmlns:a16="http://schemas.microsoft.com/office/drawing/2014/main" id="{E24BC7E4-60AD-4697-A2B0-EC758B7EA57B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64251" y="1092360"/>
            <a:ext cx="1074149" cy="518846"/>
          </a:xfrm>
          <a:prstGeom prst="rect">
            <a:avLst/>
          </a:prstGeom>
          <a:noFill/>
          <a:ln w="18000" cap="rnd" algn="ctr">
            <a:solidFill>
              <a:srgbClr val="E712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F62A59E8-195A-4AC1-9D68-9E3649986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86" y="452251"/>
            <a:ext cx="4783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Modeling Data Analysis Chart 4 selection menu: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1C118E-C64A-41CD-934D-FE55A1AA6486}"/>
              </a:ext>
            </a:extLst>
          </p:cNvPr>
          <p:cNvSpPr/>
          <p:nvPr/>
        </p:nvSpPr>
        <p:spPr>
          <a:xfrm>
            <a:off x="1069242" y="4873869"/>
            <a:ext cx="5752560" cy="106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29F451-A4A9-4BCA-929C-563A7409CF2F}"/>
              </a:ext>
            </a:extLst>
          </p:cNvPr>
          <p:cNvSpPr txBox="1"/>
          <p:nvPr/>
        </p:nvSpPr>
        <p:spPr>
          <a:xfrm>
            <a:off x="6733461" y="851421"/>
            <a:ext cx="130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Scenario:</a:t>
            </a:r>
            <a:r>
              <a:rPr lang="en-US" sz="1200" dirty="0"/>
              <a:t> 1 or 2</a:t>
            </a:r>
          </a:p>
          <a:p>
            <a:r>
              <a:rPr lang="en-US" sz="1200" dirty="0"/>
              <a:t>2028OTBa2</a:t>
            </a:r>
          </a:p>
          <a:p>
            <a:r>
              <a:rPr lang="en-US" sz="1200" dirty="0"/>
              <a:t>2028OTBa2+PAC2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5D6F2D-1A8C-45DB-891D-BF76048294E3}"/>
              </a:ext>
            </a:extLst>
          </p:cNvPr>
          <p:cNvSpPr txBox="1"/>
          <p:nvPr/>
        </p:nvSpPr>
        <p:spPr>
          <a:xfrm>
            <a:off x="8018897" y="851421"/>
            <a:ext cx="1983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Projection method: </a:t>
            </a:r>
            <a:r>
              <a:rPr lang="en-US" sz="1200" dirty="0"/>
              <a:t>1, 2, or 3</a:t>
            </a:r>
          </a:p>
          <a:p>
            <a:r>
              <a:rPr lang="en-US" sz="1200" dirty="0"/>
              <a:t>EPA </a:t>
            </a:r>
          </a:p>
          <a:p>
            <a:r>
              <a:rPr lang="en-US" sz="1200" dirty="0"/>
              <a:t>EPA without fire</a:t>
            </a:r>
          </a:p>
          <a:p>
            <a:r>
              <a:rPr lang="en-US" sz="1200" dirty="0"/>
              <a:t>Modeled MID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FEEADD-C464-4CB9-9687-6062F712FEC4}"/>
              </a:ext>
            </a:extLst>
          </p:cNvPr>
          <p:cNvSpPr txBox="1"/>
          <p:nvPr/>
        </p:nvSpPr>
        <p:spPr>
          <a:xfrm>
            <a:off x="1094850" y="4792692"/>
            <a:ext cx="5336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Yellowstone (YELL2) also represents Grand Teton NP, Teton WA, and Red Rocks Lake NWR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47787C-EC38-44DF-A77C-5795D5389BAD}"/>
              </a:ext>
            </a:extLst>
          </p:cNvPr>
          <p:cNvSpPr txBox="1"/>
          <p:nvPr/>
        </p:nvSpPr>
        <p:spPr>
          <a:xfrm>
            <a:off x="1094850" y="1757034"/>
            <a:ext cx="724262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Uniform Rate of Progress Glidepath and 2028 Projections – Most Impaired and Clearest Days – </a:t>
            </a:r>
            <a:r>
              <a:rPr lang="en-US" sz="1400" dirty="0" err="1"/>
              <a:t>Deciview</a:t>
            </a:r>
            <a:r>
              <a:rPr lang="en-US" sz="1400" dirty="0"/>
              <a:t> – Yellowstone NP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11FE3-9015-4C73-907E-9AB6DA751B06}"/>
              </a:ext>
            </a:extLst>
          </p:cNvPr>
          <p:cNvSpPr txBox="1"/>
          <p:nvPr/>
        </p:nvSpPr>
        <p:spPr>
          <a:xfrm>
            <a:off x="5603046" y="830602"/>
            <a:ext cx="110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Group:</a:t>
            </a:r>
            <a:r>
              <a:rPr lang="en-US" sz="1200" dirty="0"/>
              <a:t> 1 or 2</a:t>
            </a:r>
          </a:p>
          <a:p>
            <a:r>
              <a:rPr lang="en-US" sz="1200" dirty="0"/>
              <a:t>Most Impaired</a:t>
            </a:r>
          </a:p>
          <a:p>
            <a:r>
              <a:rPr lang="en-US" sz="1200" dirty="0"/>
              <a:t>Clearest</a:t>
            </a:r>
          </a:p>
        </p:txBody>
      </p:sp>
      <p:sp>
        <p:nvSpPr>
          <p:cNvPr id="5" name="Ink 1203757582">
            <a:extLst>
              <a:ext uri="{FF2B5EF4-FFF2-40B4-BE49-F238E27FC236}">
                <a16:creationId xmlns:a16="http://schemas.microsoft.com/office/drawing/2014/main" id="{CD3AABF3-D280-44EA-9073-9839CCA3C5A8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0253" y="1080799"/>
            <a:ext cx="1012414" cy="338819"/>
          </a:xfrm>
          <a:prstGeom prst="rect">
            <a:avLst/>
          </a:prstGeom>
          <a:noFill/>
          <a:ln w="18000" cap="rnd" algn="ctr">
            <a:solidFill>
              <a:srgbClr val="E712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55F5D-DB9E-45EE-B404-86DEA8041C43}"/>
              </a:ext>
            </a:extLst>
          </p:cNvPr>
          <p:cNvSpPr txBox="1"/>
          <p:nvPr/>
        </p:nvSpPr>
        <p:spPr>
          <a:xfrm>
            <a:off x="5276592" y="393893"/>
            <a:ext cx="598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User Selection sets what data is graphed and listed in labels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B5654-4AD6-4425-B1C9-FC0A299B738D}"/>
              </a:ext>
            </a:extLst>
          </p:cNvPr>
          <p:cNvSpPr/>
          <p:nvPr/>
        </p:nvSpPr>
        <p:spPr>
          <a:xfrm>
            <a:off x="4078619" y="2437234"/>
            <a:ext cx="1420938" cy="678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68B24F-7DF0-4B67-9615-1820CD4BA8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6746"/>
          <a:stretch/>
        </p:blipFill>
        <p:spPr>
          <a:xfrm>
            <a:off x="7621344" y="5224734"/>
            <a:ext cx="2915384" cy="15636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0C9384-E6C1-4400-BEED-EAD6E50072A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6798"/>
          <a:stretch/>
        </p:blipFill>
        <p:spPr>
          <a:xfrm>
            <a:off x="4281517" y="5204506"/>
            <a:ext cx="2752661" cy="15636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4BBC86-E7C7-4928-8CDC-A0AFA7848AC5}"/>
              </a:ext>
            </a:extLst>
          </p:cNvPr>
          <p:cNvSpPr txBox="1"/>
          <p:nvPr/>
        </p:nvSpPr>
        <p:spPr>
          <a:xfrm>
            <a:off x="9394350" y="5405425"/>
            <a:ext cx="1147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Organic Carbon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72BEB-85A5-4F68-8EB1-D65CCADF937F}"/>
              </a:ext>
            </a:extLst>
          </p:cNvPr>
          <p:cNvSpPr txBox="1"/>
          <p:nvPr/>
        </p:nvSpPr>
        <p:spPr>
          <a:xfrm>
            <a:off x="6060265" y="5372152"/>
            <a:ext cx="95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B050"/>
                </a:solidFill>
              </a:rPr>
              <a:t>AmmNitrate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AABA9A-E2BD-4E9C-AB1F-79DCF9C4C8D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0722"/>
          <a:stretch/>
        </p:blipFill>
        <p:spPr>
          <a:xfrm>
            <a:off x="916710" y="5135479"/>
            <a:ext cx="2635636" cy="1573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2F141B-8AD3-4424-BBF8-2519EF6AA583}"/>
              </a:ext>
            </a:extLst>
          </p:cNvPr>
          <p:cNvSpPr txBox="1"/>
          <p:nvPr/>
        </p:nvSpPr>
        <p:spPr>
          <a:xfrm>
            <a:off x="2609664" y="5287728"/>
            <a:ext cx="949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B050"/>
                </a:solidFill>
              </a:rPr>
              <a:t>AmmSulfate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7F7A4-AA64-4970-8DF1-5873A3F34093}"/>
              </a:ext>
            </a:extLst>
          </p:cNvPr>
          <p:cNvSpPr/>
          <p:nvPr/>
        </p:nvSpPr>
        <p:spPr>
          <a:xfrm>
            <a:off x="0" y="0"/>
            <a:ext cx="12192000" cy="1665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Example 2028 visibility projections accounting for fire impacts</a:t>
            </a:r>
          </a:p>
        </p:txBody>
      </p:sp>
    </p:spTree>
    <p:extLst>
      <p:ext uri="{BB962C8B-B14F-4D97-AF65-F5344CB8AC3E}">
        <p14:creationId xmlns:p14="http://schemas.microsoft.com/office/powerpoint/2010/main" val="21808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803E667-87C2-4D03-BD57-01A4F866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60" y="167567"/>
            <a:ext cx="4783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Modeling Data Analysis Chart 5 selection menu: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555957-6177-4F1A-8E9B-0490F0E49297}"/>
              </a:ext>
            </a:extLst>
          </p:cNvPr>
          <p:cNvGrpSpPr/>
          <p:nvPr/>
        </p:nvGrpSpPr>
        <p:grpSpPr>
          <a:xfrm>
            <a:off x="1221769" y="1819825"/>
            <a:ext cx="10569600" cy="4609775"/>
            <a:chOff x="1324800" y="1819825"/>
            <a:chExt cx="10569600" cy="46097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B6C43A-4DF7-4694-B98E-1AD35D721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594" y="1819825"/>
              <a:ext cx="6841717" cy="433203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9884CF-57C2-49BB-82BC-71C74482F4A6}"/>
                </a:ext>
              </a:extLst>
            </p:cNvPr>
            <p:cNvSpPr/>
            <p:nvPr/>
          </p:nvSpPr>
          <p:spPr>
            <a:xfrm>
              <a:off x="1324800" y="1819825"/>
              <a:ext cx="10569600" cy="46097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6A3E5F-A5C0-4F93-A788-E034B30F36D2}"/>
                </a:ext>
              </a:extLst>
            </p:cNvPr>
            <p:cNvSpPr txBox="1"/>
            <p:nvPr/>
          </p:nvSpPr>
          <p:spPr>
            <a:xfrm>
              <a:off x="8640834" y="2922134"/>
              <a:ext cx="23535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Annual </a:t>
              </a:r>
              <a:r>
                <a:rPr lang="en-US" sz="1400" dirty="0" err="1"/>
                <a:t>ave</a:t>
              </a:r>
              <a:r>
                <a:rPr lang="en-US" sz="1400" dirty="0"/>
                <a:t> MID observations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5610FC-D625-4EFA-8E0A-D77930918423}"/>
                </a:ext>
              </a:extLst>
            </p:cNvPr>
            <p:cNvSpPr/>
            <p:nvPr/>
          </p:nvSpPr>
          <p:spPr>
            <a:xfrm>
              <a:off x="8555191" y="305736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00ED1C4-19F6-43F8-8259-891FB3BE3D0A}"/>
                </a:ext>
              </a:extLst>
            </p:cNvPr>
            <p:cNvSpPr/>
            <p:nvPr/>
          </p:nvSpPr>
          <p:spPr>
            <a:xfrm>
              <a:off x="3166739" y="3084310"/>
              <a:ext cx="36576" cy="365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CFAF62-E19A-4288-AE4C-658D271453C4}"/>
                </a:ext>
              </a:extLst>
            </p:cNvPr>
            <p:cNvCxnSpPr>
              <a:cxnSpLocks/>
            </p:cNvCxnSpPr>
            <p:nvPr/>
          </p:nvCxnSpPr>
          <p:spPr>
            <a:xfrm>
              <a:off x="2958399" y="3102598"/>
              <a:ext cx="14779" cy="681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149CBDB-FC26-4B33-938A-E550EA9F6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5199" y="3127592"/>
              <a:ext cx="5940" cy="431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2E5709-CA4A-4106-B800-6EEC7730E4BD}"/>
                </a:ext>
              </a:extLst>
            </p:cNvPr>
            <p:cNvSpPr txBox="1"/>
            <p:nvPr/>
          </p:nvSpPr>
          <p:spPr>
            <a:xfrm>
              <a:off x="8686202" y="3185624"/>
              <a:ext cx="3158420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2000-2004 5-yr </a:t>
              </a:r>
              <a:r>
                <a:rPr lang="en-US" sz="1400" dirty="0" err="1"/>
                <a:t>ave</a:t>
              </a:r>
              <a:r>
                <a:rPr lang="en-US" sz="1400" dirty="0"/>
                <a:t> MID observations</a:t>
              </a:r>
            </a:p>
            <a:p>
              <a:r>
                <a:rPr lang="en-US" sz="1400" dirty="0"/>
                <a:t>2000-2018 observation trend</a:t>
              </a:r>
            </a:p>
            <a:p>
              <a:r>
                <a:rPr lang="en-US" sz="1400" dirty="0"/>
                <a:t>Uniform Rate of Progress glidepath</a:t>
              </a:r>
            </a:p>
            <a:p>
              <a:r>
                <a:rPr lang="en-US" sz="1400" dirty="0"/>
                <a:t>Glidepath adjustment </a:t>
              </a:r>
              <a:r>
                <a:rPr lang="en-US" sz="1400" dirty="0">
                  <a:ln>
                    <a:solidFill>
                      <a:schemeClr val="accent2"/>
                    </a:solidFill>
                  </a:ln>
                  <a:solidFill>
                    <a:schemeClr val="accent2"/>
                  </a:solidFill>
                </a:rPr>
                <a:t>A</a:t>
              </a:r>
            </a:p>
            <a:p>
              <a:r>
                <a:rPr lang="en-US" sz="1400" dirty="0"/>
                <a:t>Glidepath adjustment </a:t>
              </a:r>
              <a:r>
                <a:rPr lang="en-US" sz="1400" dirty="0">
                  <a:solidFill>
                    <a:srgbClr val="00B050"/>
                  </a:solidFill>
                </a:rPr>
                <a:t>B</a:t>
              </a:r>
              <a:endParaRPr lang="en-US" sz="1400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</a:endParaRPr>
            </a:p>
            <a:p>
              <a:r>
                <a:rPr lang="en-US" sz="1400" dirty="0"/>
                <a:t>Glidepath adjustment C</a:t>
              </a:r>
              <a:endParaRPr lang="en-US" sz="1400" dirty="0">
                <a:ln>
                  <a:solidFill>
                    <a:schemeClr val="accent2"/>
                  </a:solidFill>
                </a:ln>
              </a:endParaRPr>
            </a:p>
            <a:p>
              <a:r>
                <a:rPr lang="en-US" sz="1400" dirty="0"/>
                <a:t>Glidepath adjustment </a:t>
              </a:r>
              <a:r>
                <a:rPr lang="en-US" sz="1400" dirty="0">
                  <a:solidFill>
                    <a:schemeClr val="accent1"/>
                  </a:solidFill>
                </a:rPr>
                <a:t>D</a:t>
              </a:r>
              <a:endParaRPr lang="en-US" sz="14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67321D-9BB4-4F50-B5C1-76D609535883}"/>
                </a:ext>
              </a:extLst>
            </p:cNvPr>
            <p:cNvCxnSpPr>
              <a:cxnSpLocks/>
            </p:cNvCxnSpPr>
            <p:nvPr/>
          </p:nvCxnSpPr>
          <p:spPr>
            <a:xfrm>
              <a:off x="8413003" y="3329720"/>
              <a:ext cx="212376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9BD1D1-73CE-46B7-8996-D392FC8BC3F0}"/>
                </a:ext>
              </a:extLst>
            </p:cNvPr>
            <p:cNvCxnSpPr>
              <a:cxnSpLocks/>
            </p:cNvCxnSpPr>
            <p:nvPr/>
          </p:nvCxnSpPr>
          <p:spPr>
            <a:xfrm>
              <a:off x="8421258" y="3971074"/>
              <a:ext cx="212376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8BE397-F46C-4BBD-A7F6-81D4D454F77E}"/>
                </a:ext>
              </a:extLst>
            </p:cNvPr>
            <p:cNvCxnSpPr>
              <a:cxnSpLocks/>
            </p:cNvCxnSpPr>
            <p:nvPr/>
          </p:nvCxnSpPr>
          <p:spPr>
            <a:xfrm>
              <a:off x="8429783" y="3769420"/>
              <a:ext cx="2123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363F776-9871-4C3E-900A-BEB1A5737AF3}"/>
                </a:ext>
              </a:extLst>
            </p:cNvPr>
            <p:cNvCxnSpPr>
              <a:cxnSpLocks/>
            </p:cNvCxnSpPr>
            <p:nvPr/>
          </p:nvCxnSpPr>
          <p:spPr>
            <a:xfrm>
              <a:off x="8421794" y="3549546"/>
              <a:ext cx="21237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A6C0DAA-EE46-4BA1-A68C-73CABAFA5E8F}"/>
                </a:ext>
              </a:extLst>
            </p:cNvPr>
            <p:cNvSpPr/>
            <p:nvPr/>
          </p:nvSpPr>
          <p:spPr>
            <a:xfrm>
              <a:off x="1800000" y="5666400"/>
              <a:ext cx="5918400" cy="425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C7994A2-50DC-47B3-AA4B-865F046C04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8851" y="2896556"/>
              <a:ext cx="5474516" cy="9824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A2E0455-E39E-4E2B-AA71-ECB9B8C85AD6}"/>
                </a:ext>
              </a:extLst>
            </p:cNvPr>
            <p:cNvCxnSpPr>
              <a:cxnSpLocks/>
            </p:cNvCxnSpPr>
            <p:nvPr/>
          </p:nvCxnSpPr>
          <p:spPr>
            <a:xfrm>
              <a:off x="8424049" y="4202674"/>
              <a:ext cx="21237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6CDAF42-5C84-49B5-A35B-3117D84BE097}"/>
                </a:ext>
              </a:extLst>
            </p:cNvPr>
            <p:cNvCxnSpPr>
              <a:cxnSpLocks/>
            </p:cNvCxnSpPr>
            <p:nvPr/>
          </p:nvCxnSpPr>
          <p:spPr>
            <a:xfrm>
              <a:off x="8430858" y="4398274"/>
              <a:ext cx="21237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2012B55-A1BD-4365-B2DB-904B5EC99CAF}"/>
                </a:ext>
              </a:extLst>
            </p:cNvPr>
            <p:cNvCxnSpPr>
              <a:cxnSpLocks/>
            </p:cNvCxnSpPr>
            <p:nvPr/>
          </p:nvCxnSpPr>
          <p:spPr>
            <a:xfrm>
              <a:off x="8432058" y="4612924"/>
              <a:ext cx="21237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8510EC8-C76F-4FFA-9241-AA1F4C6AC83B}"/>
                </a:ext>
              </a:extLst>
            </p:cNvPr>
            <p:cNvGrpSpPr/>
            <p:nvPr/>
          </p:nvGrpSpPr>
          <p:grpSpPr>
            <a:xfrm>
              <a:off x="2188800" y="2664000"/>
              <a:ext cx="5843535" cy="1461600"/>
              <a:chOff x="2188800" y="2664000"/>
              <a:chExt cx="5843535" cy="1461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735BA2-69D4-4644-99F5-8FF846BB2188}"/>
                  </a:ext>
                </a:extLst>
              </p:cNvPr>
              <p:cNvSpPr/>
              <p:nvPr/>
            </p:nvSpPr>
            <p:spPr>
              <a:xfrm>
                <a:off x="2239200" y="2664000"/>
                <a:ext cx="194400" cy="13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59E993-1926-4CE4-9D35-3A15089E756E}"/>
                  </a:ext>
                </a:extLst>
              </p:cNvPr>
              <p:cNvSpPr/>
              <p:nvPr/>
            </p:nvSpPr>
            <p:spPr>
              <a:xfrm>
                <a:off x="3040462" y="2868133"/>
                <a:ext cx="134737" cy="134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651542-54F0-4E3F-B244-30A168DA84FE}"/>
                  </a:ext>
                </a:extLst>
              </p:cNvPr>
              <p:cNvSpPr/>
              <p:nvPr/>
            </p:nvSpPr>
            <p:spPr>
              <a:xfrm>
                <a:off x="3498150" y="2901502"/>
                <a:ext cx="194400" cy="13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8592DCE-D63E-4B03-ACC3-AB88D576A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2213" y="3124688"/>
                <a:ext cx="42258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A0843D7-9BA1-4167-9F01-CC297EA89E1B}"/>
                  </a:ext>
                </a:extLst>
              </p:cNvPr>
              <p:cNvCxnSpPr/>
              <p:nvPr/>
            </p:nvCxnSpPr>
            <p:spPr>
              <a:xfrm>
                <a:off x="2188800" y="2868133"/>
                <a:ext cx="1641600" cy="361778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A123AB6-4978-40BE-AB49-39642C042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5429" y="2890487"/>
                <a:ext cx="5466906" cy="90385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0378A3E-CF2B-4A07-8BE2-5C8643F16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9143" y="2896556"/>
                <a:ext cx="5503192" cy="1229044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04EF91F-83AC-4AB5-8A1E-D002891C1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9143" y="2884418"/>
                <a:ext cx="5503192" cy="115145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C558F04-649B-4B15-8B91-96EA9FC07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0400" y="3229911"/>
                <a:ext cx="1078150" cy="262398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3405891-6804-4489-90E5-49D2EC83C2AC}"/>
                </a:ext>
              </a:extLst>
            </p:cNvPr>
            <p:cNvSpPr txBox="1"/>
            <p:nvPr/>
          </p:nvSpPr>
          <p:spPr>
            <a:xfrm>
              <a:off x="1553880" y="5754242"/>
              <a:ext cx="5823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Yellowstone (YELL2) also represents Grand Tetons NP, Teton WA, and Red Rocks Lake NWR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E02123-6D2F-4295-8D09-79602D9810F4}"/>
                </a:ext>
              </a:extLst>
            </p:cNvPr>
            <p:cNvSpPr txBox="1"/>
            <p:nvPr/>
          </p:nvSpPr>
          <p:spPr>
            <a:xfrm>
              <a:off x="7609184" y="385474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D240B16-CEA6-48F2-87CB-3CC7AC21D327}"/>
                </a:ext>
              </a:extLst>
            </p:cNvPr>
            <p:cNvSpPr txBox="1"/>
            <p:nvPr/>
          </p:nvSpPr>
          <p:spPr>
            <a:xfrm>
              <a:off x="7599787" y="357167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A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B1C7DBD-37A2-4698-B2CA-8FAE4CDC5B0B}"/>
                </a:ext>
              </a:extLst>
            </p:cNvPr>
            <p:cNvCxnSpPr>
              <a:cxnSpLocks/>
            </p:cNvCxnSpPr>
            <p:nvPr/>
          </p:nvCxnSpPr>
          <p:spPr>
            <a:xfrm>
              <a:off x="8032335" y="3765752"/>
              <a:ext cx="0" cy="3861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DF9C46-55FC-478F-8ABE-20F20B619357}"/>
                </a:ext>
              </a:extLst>
            </p:cNvPr>
            <p:cNvSpPr txBox="1"/>
            <p:nvPr/>
          </p:nvSpPr>
          <p:spPr>
            <a:xfrm>
              <a:off x="7731217" y="3864340"/>
              <a:ext cx="32570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414C930-F8FF-48B9-A59B-E750EC174AB4}"/>
                </a:ext>
              </a:extLst>
            </p:cNvPr>
            <p:cNvSpPr txBox="1"/>
            <p:nvPr/>
          </p:nvSpPr>
          <p:spPr>
            <a:xfrm>
              <a:off x="7738992" y="3714973"/>
              <a:ext cx="32570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D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9B6A0E-605D-487A-B521-CC5DB7E90EE5}"/>
              </a:ext>
            </a:extLst>
          </p:cNvPr>
          <p:cNvGrpSpPr/>
          <p:nvPr/>
        </p:nvGrpSpPr>
        <p:grpSpPr>
          <a:xfrm>
            <a:off x="299381" y="589566"/>
            <a:ext cx="10335029" cy="1085799"/>
            <a:chOff x="428170" y="589566"/>
            <a:chExt cx="10335029" cy="1085799"/>
          </a:xfrm>
        </p:grpSpPr>
        <p:pic>
          <p:nvPicPr>
            <p:cNvPr id="3" name="Picture 1203757318">
              <a:extLst>
                <a:ext uri="{FF2B5EF4-FFF2-40B4-BE49-F238E27FC236}">
                  <a16:creationId xmlns:a16="http://schemas.microsoft.com/office/drawing/2014/main" id="{9A328ABA-FCB2-40EC-B693-12AE76EF6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70" y="624263"/>
              <a:ext cx="10335029" cy="464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Ink 1203757582">
              <a:extLst>
                <a:ext uri="{FF2B5EF4-FFF2-40B4-BE49-F238E27FC236}">
                  <a16:creationId xmlns:a16="http://schemas.microsoft.com/office/drawing/2014/main" id="{608B86D1-3E7F-406E-8963-2BD56688F58A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643168" y="826759"/>
              <a:ext cx="1138967" cy="328155"/>
            </a:xfrm>
            <a:prstGeom prst="rect">
              <a:avLst/>
            </a:prstGeom>
            <a:noFill/>
            <a:ln w="18000" cap="rnd" algn="ctr">
              <a:solidFill>
                <a:srgbClr val="E712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1203757877">
                  <a:extLst>
                    <a:ext uri="{FF2B5EF4-FFF2-40B4-BE49-F238E27FC236}">
                      <a16:creationId xmlns:a16="http://schemas.microsoft.com/office/drawing/2014/main" id="{0CC763D1-ECD2-40F8-99F9-E7E84974BB1A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90863" y="689424"/>
                <a:ext cx="547687" cy="184150"/>
              </p14:xfrm>
            </p:contentPart>
          </mc:Choice>
          <mc:Fallback xmlns="">
            <p:pic>
              <p:nvPicPr>
                <p:cNvPr id="5" name="Ink 1203757877">
                  <a:extLst>
                    <a:ext uri="{FF2B5EF4-FFF2-40B4-BE49-F238E27FC236}">
                      <a16:creationId xmlns:a16="http://schemas.microsoft.com/office/drawing/2014/main" id="{0CC763D1-ECD2-40F8-99F9-E7E84974BB1A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/>
                <a:stretch>
                  <a:fillRect/>
                </a:stretch>
              </p:blipFill>
              <p:spPr>
                <a:xfrm>
                  <a:off x="0" y="0"/>
                  <a:ext cx="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85">
                  <a:extLst>
                    <a:ext uri="{FF2B5EF4-FFF2-40B4-BE49-F238E27FC236}">
                      <a16:creationId xmlns:a16="http://schemas.microsoft.com/office/drawing/2014/main" id="{A3CC17D0-9CB1-4919-A0E4-AF75C6895666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84625" y="689424"/>
                <a:ext cx="606425" cy="285750"/>
              </p14:xfrm>
            </p:contentPart>
          </mc:Choice>
          <mc:Fallback xmlns="">
            <p:pic>
              <p:nvPicPr>
                <p:cNvPr id="6" name="Ink 85">
                  <a:extLst>
                    <a:ext uri="{FF2B5EF4-FFF2-40B4-BE49-F238E27FC236}">
                      <a16:creationId xmlns:a16="http://schemas.microsoft.com/office/drawing/2014/main" id="{A3CC17D0-9CB1-4919-A0E4-AF75C6895666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/>
                <a:stretch>
                  <a:fillRect/>
                </a:stretch>
              </p:blipFill>
              <p:spPr>
                <a:xfrm>
                  <a:off x="0" y="0"/>
                  <a:ext cx="0" cy="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" name="Ink 103">
              <a:extLst>
                <a:ext uri="{FF2B5EF4-FFF2-40B4-BE49-F238E27FC236}">
                  <a16:creationId xmlns:a16="http://schemas.microsoft.com/office/drawing/2014/main" id="{952ABAC2-4CD2-4058-81A6-D53C6468DF82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8065174" y="802236"/>
              <a:ext cx="2612045" cy="802940"/>
            </a:xfrm>
            <a:prstGeom prst="rect">
              <a:avLst/>
            </a:prstGeom>
            <a:noFill/>
            <a:ln w="18000" cap="rnd" algn="ctr">
              <a:solidFill>
                <a:srgbClr val="E712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9F4FEA-88E2-4DCD-A9A0-B20CA39C8721}"/>
                </a:ext>
              </a:extLst>
            </p:cNvPr>
            <p:cNvSpPr txBox="1"/>
            <p:nvPr/>
          </p:nvSpPr>
          <p:spPr>
            <a:xfrm>
              <a:off x="5591572" y="597630"/>
              <a:ext cx="12891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Scenario:</a:t>
              </a:r>
            </a:p>
            <a:p>
              <a:r>
                <a:rPr lang="en-US" sz="1100" dirty="0"/>
                <a:t>2028OTBa2</a:t>
              </a:r>
            </a:p>
            <a:p>
              <a:r>
                <a:rPr lang="en-US" sz="1100" dirty="0">
                  <a:solidFill>
                    <a:srgbClr val="00B050"/>
                  </a:solidFill>
                </a:rPr>
                <a:t>2028OTBa2+PAC2?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68465-7840-412B-8FBC-5599CE4E10EB}"/>
                </a:ext>
              </a:extLst>
            </p:cNvPr>
            <p:cNvSpPr txBox="1"/>
            <p:nvPr/>
          </p:nvSpPr>
          <p:spPr>
            <a:xfrm>
              <a:off x="2024119" y="765957"/>
              <a:ext cx="1404359" cy="292388"/>
            </a:xfrm>
            <a:prstGeom prst="rect">
              <a:avLst/>
            </a:prstGeom>
            <a:solidFill>
              <a:srgbClr val="DEECFE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2064 adjustments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CF625C-D403-4C8E-874F-F063BDD625E1}"/>
                </a:ext>
              </a:extLst>
            </p:cNvPr>
            <p:cNvSpPr txBox="1"/>
            <p:nvPr/>
          </p:nvSpPr>
          <p:spPr>
            <a:xfrm>
              <a:off x="8019674" y="613536"/>
              <a:ext cx="2286203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u="sng" dirty="0"/>
                <a:t>2064 Adjustment:</a:t>
              </a:r>
            </a:p>
            <a:p>
              <a:r>
                <a:rPr lang="en-US" sz="1050" dirty="0"/>
                <a:t>EPA Default</a:t>
              </a:r>
            </a:p>
            <a:p>
              <a:r>
                <a:rPr lang="en-US" sz="1050" dirty="0"/>
                <a:t>A) Relative </a:t>
              </a:r>
              <a:r>
                <a:rPr lang="en-US" sz="1050" dirty="0" err="1"/>
                <a:t>Intntl+RxFire+EPANatural</a:t>
              </a:r>
              <a:endParaRPr lang="en-US" sz="1050" dirty="0"/>
            </a:p>
            <a:p>
              <a:r>
                <a:rPr lang="en-US" sz="1050" dirty="0"/>
                <a:t>B) Relative </a:t>
              </a:r>
              <a:r>
                <a:rPr lang="en-US" sz="1050" dirty="0" err="1"/>
                <a:t>Intntl+RxFire+ModNatural</a:t>
              </a:r>
              <a:endParaRPr lang="en-US" sz="1050" dirty="0"/>
            </a:p>
            <a:p>
              <a:r>
                <a:rPr lang="en-US" sz="1050" dirty="0"/>
                <a:t>C) Absolute </a:t>
              </a:r>
              <a:r>
                <a:rPr lang="en-US" sz="1050" dirty="0" err="1"/>
                <a:t>Intntl+RxFire+EPANatural</a:t>
              </a:r>
              <a:endParaRPr lang="en-US" sz="1050" dirty="0"/>
            </a:p>
            <a:p>
              <a:r>
                <a:rPr lang="en-US" sz="1050" dirty="0"/>
                <a:t>D) Absolute </a:t>
              </a:r>
              <a:r>
                <a:rPr lang="en-US" sz="1050" dirty="0" err="1"/>
                <a:t>Intntl+RxFire+ModNatural</a:t>
              </a:r>
              <a:endParaRPr lang="en-US" sz="1200" dirty="0"/>
            </a:p>
          </p:txBody>
        </p:sp>
        <p:sp>
          <p:nvSpPr>
            <p:cNvPr id="63" name="Ink 1203757582">
              <a:extLst>
                <a:ext uri="{FF2B5EF4-FFF2-40B4-BE49-F238E27FC236}">
                  <a16:creationId xmlns:a16="http://schemas.microsoft.com/office/drawing/2014/main" id="{6B2AA3AC-184B-4986-8CA4-9D50B0385679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854909" y="808884"/>
              <a:ext cx="985790" cy="507807"/>
            </a:xfrm>
            <a:prstGeom prst="rect">
              <a:avLst/>
            </a:prstGeom>
            <a:noFill/>
            <a:ln w="18000" cap="rnd" algn="ctr">
              <a:solidFill>
                <a:srgbClr val="E712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683F306-38A0-437E-AB33-5E85E162519E}"/>
                </a:ext>
              </a:extLst>
            </p:cNvPr>
            <p:cNvSpPr txBox="1"/>
            <p:nvPr/>
          </p:nvSpPr>
          <p:spPr>
            <a:xfrm>
              <a:off x="6782135" y="589566"/>
              <a:ext cx="13227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u="sng" dirty="0"/>
                <a:t>Projection method: </a:t>
              </a:r>
            </a:p>
            <a:p>
              <a:r>
                <a:rPr lang="en-US" sz="1100" dirty="0"/>
                <a:t>EPA </a:t>
              </a:r>
            </a:p>
            <a:p>
              <a:r>
                <a:rPr lang="en-US" sz="1100" dirty="0"/>
                <a:t>EPA without fire</a:t>
              </a:r>
            </a:p>
            <a:p>
              <a:r>
                <a:rPr lang="en-US" sz="1100" dirty="0"/>
                <a:t>Modeled MID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3E8B2-F502-4538-950A-E29D549EE12B}"/>
              </a:ext>
            </a:extLst>
          </p:cNvPr>
          <p:cNvSpPr/>
          <p:nvPr/>
        </p:nvSpPr>
        <p:spPr>
          <a:xfrm>
            <a:off x="0" y="0"/>
            <a:ext cx="12192000" cy="1665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Example glideslope adjustments</a:t>
            </a:r>
          </a:p>
        </p:txBody>
      </p:sp>
    </p:spTree>
    <p:extLst>
      <p:ext uri="{BB962C8B-B14F-4D97-AF65-F5344CB8AC3E}">
        <p14:creationId xmlns:p14="http://schemas.microsoft.com/office/powerpoint/2010/main" val="399799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898F93-482B-4AF7-B7F9-509E8EC53883}"/>
              </a:ext>
            </a:extLst>
          </p:cNvPr>
          <p:cNvSpPr/>
          <p:nvPr/>
        </p:nvSpPr>
        <p:spPr>
          <a:xfrm>
            <a:off x="0" y="0"/>
            <a:ext cx="12192000" cy="1665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Example dynamic model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84F9C-A0A8-4866-BB8D-FFFAAF038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7" t="37305" r="41371" b="25816"/>
          <a:stretch/>
        </p:blipFill>
        <p:spPr>
          <a:xfrm>
            <a:off x="3114471" y="2018488"/>
            <a:ext cx="5963057" cy="45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435F70-50EF-428E-A5EA-786F843B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on days of Maximum differences: PNO3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149A1-28A9-440D-B0BE-F07FC42B6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15316-D12E-44C1-ACC5-C5863C61504D}"/>
              </a:ext>
            </a:extLst>
          </p:cNvPr>
          <p:cNvSpPr txBox="1"/>
          <p:nvPr/>
        </p:nvSpPr>
        <p:spPr bwMode="auto">
          <a:xfrm>
            <a:off x="1798694" y="1227993"/>
            <a:ext cx="1552669" cy="5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latin typeface="Verdana"/>
                <a:ea typeface="Verdana" pitchFamily="34" charset="0"/>
                <a:cs typeface="Verdana" pitchFamily="34" charset="0"/>
              </a:rPr>
              <a:t>CSU Modeling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26E8C-C8A8-42FB-8CC2-6AB71E989F09}"/>
              </a:ext>
            </a:extLst>
          </p:cNvPr>
          <p:cNvSpPr txBox="1"/>
          <p:nvPr/>
        </p:nvSpPr>
        <p:spPr bwMode="auto">
          <a:xfrm>
            <a:off x="5437425" y="1227993"/>
            <a:ext cx="1552669" cy="5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latin typeface="Verdana"/>
                <a:ea typeface="Verdana" pitchFamily="34" charset="0"/>
                <a:cs typeface="Verdana" pitchFamily="34" charset="0"/>
              </a:rPr>
              <a:t>Ramboll 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44D1F-52D2-443B-8567-C2F753F85A25}"/>
              </a:ext>
            </a:extLst>
          </p:cNvPr>
          <p:cNvSpPr txBox="1"/>
          <p:nvPr/>
        </p:nvSpPr>
        <p:spPr bwMode="auto">
          <a:xfrm>
            <a:off x="9123044" y="1074141"/>
            <a:ext cx="1873389" cy="5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latin typeface="Verdana"/>
                <a:ea typeface="Verdana" pitchFamily="34" charset="0"/>
                <a:cs typeface="Verdana" pitchFamily="34" charset="0"/>
              </a:rPr>
              <a:t>Difference</a:t>
            </a:r>
          </a:p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/>
              <a:t>CSU - Ramboll</a:t>
            </a:r>
            <a:endParaRPr lang="en-US" b="1" dirty="0">
              <a:latin typeface="Verdana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1611E-AFC1-47A2-A447-DB36B2E3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01" y="1936669"/>
            <a:ext cx="4260118" cy="4113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C71AAA-9D2C-43D7-8A4B-3E2A5269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9" y="1936669"/>
            <a:ext cx="4260118" cy="4113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9C6574-52B3-481D-9386-B1BE2174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678" y="1936669"/>
            <a:ext cx="4260118" cy="4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435F70-50EF-428E-A5EA-786F843B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on days of Maximum differences: PSO4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149A1-28A9-440D-B0BE-F07FC42B6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15316-D12E-44C1-ACC5-C5863C61504D}"/>
              </a:ext>
            </a:extLst>
          </p:cNvPr>
          <p:cNvSpPr txBox="1"/>
          <p:nvPr/>
        </p:nvSpPr>
        <p:spPr bwMode="auto">
          <a:xfrm>
            <a:off x="1798694" y="1227993"/>
            <a:ext cx="1552669" cy="5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latin typeface="Verdana"/>
                <a:ea typeface="Verdana" pitchFamily="34" charset="0"/>
                <a:cs typeface="Verdana" pitchFamily="34" charset="0"/>
              </a:rPr>
              <a:t>CSU Modeling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26E8C-C8A8-42FB-8CC2-6AB71E989F09}"/>
              </a:ext>
            </a:extLst>
          </p:cNvPr>
          <p:cNvSpPr txBox="1"/>
          <p:nvPr/>
        </p:nvSpPr>
        <p:spPr bwMode="auto">
          <a:xfrm>
            <a:off x="5437425" y="1227993"/>
            <a:ext cx="1552669" cy="5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latin typeface="Verdana"/>
                <a:ea typeface="Verdana" pitchFamily="34" charset="0"/>
                <a:cs typeface="Verdana" pitchFamily="34" charset="0"/>
              </a:rPr>
              <a:t>Ramboll 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44D1F-52D2-443B-8567-C2F753F85A25}"/>
              </a:ext>
            </a:extLst>
          </p:cNvPr>
          <p:cNvSpPr txBox="1"/>
          <p:nvPr/>
        </p:nvSpPr>
        <p:spPr bwMode="auto">
          <a:xfrm>
            <a:off x="9123044" y="1074141"/>
            <a:ext cx="1873389" cy="5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>
                <a:latin typeface="Verdana"/>
                <a:ea typeface="Verdana" pitchFamily="34" charset="0"/>
                <a:cs typeface="Verdana" pitchFamily="34" charset="0"/>
              </a:rPr>
              <a:t>Difference</a:t>
            </a:r>
          </a:p>
          <a:p>
            <a:pPr algn="ctr" defTabSz="457109" eaLnBrk="0" fontAlgn="base" hangingPunct="0">
              <a:spcBef>
                <a:spcPct val="0"/>
              </a:spcBef>
            </a:pPr>
            <a:r>
              <a:rPr lang="en-US" b="1" dirty="0"/>
              <a:t>CSU - Ramboll</a:t>
            </a:r>
            <a:endParaRPr lang="en-US" b="1" dirty="0">
              <a:latin typeface="Verdana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1611E-AFC1-47A2-A447-DB36B2E3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3701" y="1936669"/>
            <a:ext cx="4260118" cy="4113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C71AAA-9D2C-43D7-8A4B-3E2A5269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4969" y="1936669"/>
            <a:ext cx="4260118" cy="4113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9C6574-52B3-481D-9386-B1BE2174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29678" y="1936669"/>
            <a:ext cx="4260118" cy="4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2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393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RTOWG</vt:lpstr>
      <vt:lpstr>modeling timeline</vt:lpstr>
      <vt:lpstr>modeling timeline</vt:lpstr>
      <vt:lpstr>modeling timeline</vt:lpstr>
      <vt:lpstr>PowerPoint Presentation</vt:lpstr>
      <vt:lpstr>PowerPoint Presentation</vt:lpstr>
      <vt:lpstr>PowerPoint Presentation</vt:lpstr>
      <vt:lpstr>Comparison on days of Maximum differences: PNO3</vt:lpstr>
      <vt:lpstr>Comparison on days of Maximum differences: PSO4</vt:lpstr>
    </vt:vector>
  </TitlesOfParts>
  <Company>Nevada Division of 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</dc:title>
  <dc:creator>Frank Forsgren</dc:creator>
  <cp:lastModifiedBy>maj</cp:lastModifiedBy>
  <cp:revision>92</cp:revision>
  <cp:lastPrinted>2019-01-16T15:47:08Z</cp:lastPrinted>
  <dcterms:created xsi:type="dcterms:W3CDTF">2018-06-28T00:25:46Z</dcterms:created>
  <dcterms:modified xsi:type="dcterms:W3CDTF">2020-11-16T23:11:33Z</dcterms:modified>
</cp:coreProperties>
</file>