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83" r:id="rId3"/>
    <p:sldId id="284" r:id="rId4"/>
    <p:sldId id="285" r:id="rId5"/>
    <p:sldId id="286" r:id="rId6"/>
    <p:sldId id="287" r:id="rId7"/>
    <p:sldId id="289" r:id="rId8"/>
    <p:sldId id="260" r:id="rId9"/>
    <p:sldId id="264" r:id="rId10"/>
    <p:sldId id="262" r:id="rId11"/>
    <p:sldId id="266" r:id="rId12"/>
    <p:sldId id="267" r:id="rId13"/>
    <p:sldId id="268" r:id="rId14"/>
    <p:sldId id="276" r:id="rId15"/>
    <p:sldId id="277" r:id="rId16"/>
    <p:sldId id="278" r:id="rId17"/>
    <p:sldId id="280" r:id="rId18"/>
    <p:sldId id="279" r:id="rId19"/>
    <p:sldId id="288"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0" autoAdjust="0"/>
    <p:restoredTop sz="94660"/>
  </p:normalViewPr>
  <p:slideViewPr>
    <p:cSldViewPr snapToGrid="0">
      <p:cViewPr varScale="1">
        <p:scale>
          <a:sx n="100" d="100"/>
          <a:sy n="100" d="100"/>
        </p:scale>
        <p:origin x="9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18C31-C164-4C00-9E67-F5902BB9C682}" type="datetimeFigureOut">
              <a:rPr lang="en-US" smtClean="0"/>
              <a:t>7/23/2020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ECD74-08A0-4EE4-B195-C688215225AA}" type="slidenum">
              <a:rPr lang="en-US" smtClean="0"/>
              <a:t>‹#›</a:t>
            </a:fld>
            <a:endParaRPr lang="en-US" dirty="0"/>
          </a:p>
        </p:txBody>
      </p:sp>
    </p:spTree>
    <p:extLst>
      <p:ext uri="{BB962C8B-B14F-4D97-AF65-F5344CB8AC3E}">
        <p14:creationId xmlns:p14="http://schemas.microsoft.com/office/powerpoint/2010/main" val="95299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B39E5-7BDB-4162-B9C2-5CA869F09BC0}" type="slidenum">
              <a:rPr lang="en-US" smtClean="0"/>
              <a:t>14</a:t>
            </a:fld>
            <a:endParaRPr lang="en-US" dirty="0"/>
          </a:p>
        </p:txBody>
      </p:sp>
    </p:spTree>
    <p:extLst>
      <p:ext uri="{BB962C8B-B14F-4D97-AF65-F5344CB8AC3E}">
        <p14:creationId xmlns:p14="http://schemas.microsoft.com/office/powerpoint/2010/main" val="383535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B39E5-7BDB-4162-B9C2-5CA869F09BC0}" type="slidenum">
              <a:rPr lang="en-US" smtClean="0"/>
              <a:t>15</a:t>
            </a:fld>
            <a:endParaRPr lang="en-US" dirty="0"/>
          </a:p>
        </p:txBody>
      </p:sp>
    </p:spTree>
    <p:extLst>
      <p:ext uri="{BB962C8B-B14F-4D97-AF65-F5344CB8AC3E}">
        <p14:creationId xmlns:p14="http://schemas.microsoft.com/office/powerpoint/2010/main" val="1537698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B39E5-7BDB-4162-B9C2-5CA869F09BC0}" type="slidenum">
              <a:rPr lang="en-US" smtClean="0"/>
              <a:t>16</a:t>
            </a:fld>
            <a:endParaRPr lang="en-US" dirty="0"/>
          </a:p>
        </p:txBody>
      </p:sp>
    </p:spTree>
    <p:extLst>
      <p:ext uri="{BB962C8B-B14F-4D97-AF65-F5344CB8AC3E}">
        <p14:creationId xmlns:p14="http://schemas.microsoft.com/office/powerpoint/2010/main" val="38130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3670478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1509700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1589298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8" name="FLD_PresentationTitle">
            <a:extLst>
              <a:ext uri="{FF2B5EF4-FFF2-40B4-BE49-F238E27FC236}">
                <a16:creationId xmlns:a16="http://schemas.microsoft.com/office/drawing/2014/main" id="{B1DAA5DF-5AA7-49EC-ACBF-10E8A1971277}"/>
              </a:ext>
            </a:extLst>
          </p:cNvPr>
          <p:cNvSpPr>
            <a:spLocks noGrp="1"/>
          </p:cNvSpPr>
          <p:nvPr>
            <p:ph type="ctrTitle" hasCustomPrompt="1"/>
          </p:nvPr>
        </p:nvSpPr>
        <p:spPr>
          <a:xfrm>
            <a:off x="798617" y="409474"/>
            <a:ext cx="9774384" cy="681390"/>
          </a:xfrm>
        </p:spPr>
        <p:txBody>
          <a:bodyPr tIns="0" anchor="t" anchorCtr="0"/>
          <a:lstStyle>
            <a:lvl1pPr>
              <a:defRPr sz="4799" cap="all" spc="-150" baseline="0" smtClean="0">
                <a:solidFill>
                  <a:schemeClr val="tx1"/>
                </a:solidFill>
                <a:latin typeface="Verdana" pitchFamily="34" charset="0"/>
              </a:defRPr>
            </a:lvl1pPr>
          </a:lstStyle>
          <a:p>
            <a:r>
              <a:rPr lang="en-GB" noProof="0" dirty="0"/>
              <a:t>Headline</a:t>
            </a:r>
          </a:p>
        </p:txBody>
      </p:sp>
      <p:sp>
        <p:nvSpPr>
          <p:cNvPr id="19" name="FLD_PresentationTitle_2">
            <a:extLst>
              <a:ext uri="{FF2B5EF4-FFF2-40B4-BE49-F238E27FC236}">
                <a16:creationId xmlns:a16="http://schemas.microsoft.com/office/drawing/2014/main" id="{5B27253C-39D7-4448-BD0F-A9FC3677BCBD}"/>
              </a:ext>
            </a:extLst>
          </p:cNvPr>
          <p:cNvSpPr>
            <a:spLocks noGrp="1" noChangeArrowheads="1"/>
          </p:cNvSpPr>
          <p:nvPr>
            <p:ph type="subTitle" sz="quarter" idx="1" hasCustomPrompt="1"/>
          </p:nvPr>
        </p:nvSpPr>
        <p:spPr>
          <a:xfrm>
            <a:off x="798616" y="1139480"/>
            <a:ext cx="9773924" cy="1254272"/>
          </a:xfrm>
        </p:spPr>
        <p:txBody>
          <a:bodyPr lIns="0"/>
          <a:lstStyle>
            <a:lvl1pPr marL="0" indent="0">
              <a:lnSpc>
                <a:spcPct val="100000"/>
              </a:lnSpc>
              <a:spcAft>
                <a:spcPts val="0"/>
              </a:spcAft>
              <a:buFontTx/>
              <a:buNone/>
              <a:defRPr sz="4799" b="1" cap="all" spc="-150" baseline="0" smtClean="0">
                <a:solidFill>
                  <a:schemeClr val="tx2"/>
                </a:solidFill>
                <a:latin typeface="Verdana"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618" y="5018936"/>
            <a:ext cx="8137938" cy="1084011"/>
          </a:xfrm>
        </p:spPr>
        <p:txBody>
          <a:bodyPr lIns="0"/>
          <a:lstStyle>
            <a:lvl1pPr marL="0" indent="0">
              <a:buFont typeface="Arial" panose="020B0604020202020204" pitchFamily="34" charset="0"/>
              <a:buChar char="​"/>
              <a:defRPr sz="1600"/>
            </a:lvl1pPr>
          </a:lstStyle>
          <a:p>
            <a:pPr lvl="0"/>
            <a:r>
              <a:rPr lang="en-GB"/>
              <a:t>Subtitle</a:t>
            </a:r>
            <a:endParaRPr lang="en-GB" dirty="0"/>
          </a:p>
        </p:txBody>
      </p:sp>
      <p:sp>
        <p:nvSpPr>
          <p:cNvPr id="9" name="Slide Number Placeholder 5"/>
          <p:cNvSpPr>
            <a:spLocks noGrp="1"/>
          </p:cNvSpPr>
          <p:nvPr>
            <p:ph type="sldNum" sz="quarter" idx="4"/>
          </p:nvPr>
        </p:nvSpPr>
        <p:spPr>
          <a:xfrm>
            <a:off x="10908620" y="6283328"/>
            <a:ext cx="480000" cy="155575"/>
          </a:xfrm>
          <a:prstGeom prst="rect">
            <a:avLst/>
          </a:prstGeom>
        </p:spPr>
        <p:txBody>
          <a:bodyPr vert="horz" wrap="square" lIns="0" tIns="0" rIns="0" bIns="0" numCol="1" anchor="ctr" anchorCtr="0" compatLnSpc="1">
            <a:prstTxWarp prst="textNoShape">
              <a:avLst/>
            </a:prstTxWarp>
          </a:bodyPr>
          <a:lstStyle>
            <a:lvl1pPr algn="r">
              <a:defRPr sz="800">
                <a:solidFill>
                  <a:schemeClr val="tx1"/>
                </a:solidFill>
              </a:defRPr>
            </a:lvl1pPr>
          </a:lstStyle>
          <a:p>
            <a:fld id="{31421AFA-3AE7-4CEA-BC9B-447859BED57B}" type="slidenum">
              <a:rPr lang="en-GB" smtClean="0"/>
              <a:pPr/>
              <a:t>‹#›</a:t>
            </a:fld>
            <a:endParaRPr lang="en-GB" dirty="0"/>
          </a:p>
        </p:txBody>
      </p:sp>
      <p:sp>
        <p:nvSpPr>
          <p:cNvPr id="11" name="Footer Placeholder 4">
            <a:extLst>
              <a:ext uri="{FF2B5EF4-FFF2-40B4-BE49-F238E27FC236}">
                <a16:creationId xmlns:a16="http://schemas.microsoft.com/office/drawing/2014/main" id="{FC6EA742-E999-426B-9F1C-33524D47AEA4}"/>
              </a:ext>
            </a:extLst>
          </p:cNvPr>
          <p:cNvSpPr>
            <a:spLocks noGrp="1"/>
          </p:cNvSpPr>
          <p:nvPr>
            <p:ph type="ftr" sz="quarter" idx="3"/>
          </p:nvPr>
        </p:nvSpPr>
        <p:spPr>
          <a:xfrm>
            <a:off x="4056591" y="6280502"/>
            <a:ext cx="6515949"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2" name="Date_DateCustomA">
            <a:extLst>
              <a:ext uri="{FF2B5EF4-FFF2-40B4-BE49-F238E27FC236}">
                <a16:creationId xmlns:a16="http://schemas.microsoft.com/office/drawing/2014/main" id="{09BA1C59-AB8D-4ACE-A4C9-3A97AB0B83EC}"/>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A13F78D9-42B8-43DD-B9D4-11FA41011F45}" type="datetime1">
              <a:rPr lang="en-GB" smtClean="0"/>
              <a:t>23/07/2020</a:t>
            </a:fld>
            <a:endParaRPr lang="en-GB" dirty="0"/>
          </a:p>
        </p:txBody>
      </p:sp>
      <p:pic>
        <p:nvPicPr>
          <p:cNvPr id="24" name="Picture 23">
            <a:extLst>
              <a:ext uri="{FF2B5EF4-FFF2-40B4-BE49-F238E27FC236}">
                <a16:creationId xmlns:a16="http://schemas.microsoft.com/office/drawing/2014/main" id="{BB368B35-1A95-4DB8-9489-9493B9DFE5DC}"/>
              </a:ext>
            </a:extLst>
          </p:cNvPr>
          <p:cNvPicPr>
            <a:picLocks noChangeAspect="1"/>
          </p:cNvPicPr>
          <p:nvPr userDrawn="1"/>
        </p:nvPicPr>
        <p:blipFill>
          <a:blip r:embed="rId2"/>
          <a:stretch>
            <a:fillRect/>
          </a:stretch>
        </p:blipFill>
        <p:spPr>
          <a:xfrm>
            <a:off x="798617" y="6158174"/>
            <a:ext cx="2826826" cy="255541"/>
          </a:xfrm>
          <a:prstGeom prst="rect">
            <a:avLst/>
          </a:prstGeom>
        </p:spPr>
      </p:pic>
    </p:spTree>
    <p:extLst>
      <p:ext uri="{BB962C8B-B14F-4D97-AF65-F5344CB8AC3E}">
        <p14:creationId xmlns:p14="http://schemas.microsoft.com/office/powerpoint/2010/main" val="1748840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8" name="FLD_PresentationTitle">
            <a:extLst>
              <a:ext uri="{FF2B5EF4-FFF2-40B4-BE49-F238E27FC236}">
                <a16:creationId xmlns:a16="http://schemas.microsoft.com/office/drawing/2014/main" id="{B1DAA5DF-5AA7-49EC-ACBF-10E8A1971277}"/>
              </a:ext>
            </a:extLst>
          </p:cNvPr>
          <p:cNvSpPr>
            <a:spLocks noGrp="1"/>
          </p:cNvSpPr>
          <p:nvPr>
            <p:ph type="ctrTitle" hasCustomPrompt="1"/>
          </p:nvPr>
        </p:nvSpPr>
        <p:spPr>
          <a:xfrm>
            <a:off x="798617" y="409474"/>
            <a:ext cx="9774384" cy="681390"/>
          </a:xfrm>
        </p:spPr>
        <p:txBody>
          <a:bodyPr tIns="0" anchor="t" anchorCtr="0"/>
          <a:lstStyle>
            <a:lvl1pPr>
              <a:defRPr sz="4799" cap="all" spc="-150" baseline="0" smtClean="0">
                <a:solidFill>
                  <a:schemeClr val="tx1"/>
                </a:solidFill>
                <a:latin typeface="Verdana" pitchFamily="34" charset="0"/>
              </a:defRPr>
            </a:lvl1pPr>
          </a:lstStyle>
          <a:p>
            <a:r>
              <a:rPr lang="en-GB" noProof="0" dirty="0"/>
              <a:t>Headline</a:t>
            </a:r>
          </a:p>
        </p:txBody>
      </p:sp>
      <p:sp>
        <p:nvSpPr>
          <p:cNvPr id="19" name="FLD_PresentationTitle_2">
            <a:extLst>
              <a:ext uri="{FF2B5EF4-FFF2-40B4-BE49-F238E27FC236}">
                <a16:creationId xmlns:a16="http://schemas.microsoft.com/office/drawing/2014/main" id="{5B27253C-39D7-4448-BD0F-A9FC3677BCBD}"/>
              </a:ext>
            </a:extLst>
          </p:cNvPr>
          <p:cNvSpPr>
            <a:spLocks noGrp="1" noChangeArrowheads="1"/>
          </p:cNvSpPr>
          <p:nvPr>
            <p:ph type="subTitle" sz="quarter" idx="1" hasCustomPrompt="1"/>
          </p:nvPr>
        </p:nvSpPr>
        <p:spPr>
          <a:xfrm>
            <a:off x="798616" y="1139480"/>
            <a:ext cx="9773924" cy="1254272"/>
          </a:xfrm>
        </p:spPr>
        <p:txBody>
          <a:bodyPr lIns="0"/>
          <a:lstStyle>
            <a:lvl1pPr marL="0" indent="0">
              <a:lnSpc>
                <a:spcPct val="100000"/>
              </a:lnSpc>
              <a:spcAft>
                <a:spcPts val="0"/>
              </a:spcAft>
              <a:buFontTx/>
              <a:buNone/>
              <a:defRPr sz="4799" b="1" cap="all" spc="-150" baseline="0" smtClean="0">
                <a:solidFill>
                  <a:schemeClr val="tx2"/>
                </a:solidFill>
                <a:latin typeface="Verdana"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618" y="5018936"/>
            <a:ext cx="8137938" cy="1084011"/>
          </a:xfrm>
        </p:spPr>
        <p:txBody>
          <a:bodyPr lIns="0"/>
          <a:lstStyle>
            <a:lvl1pPr marL="0" indent="0">
              <a:buFont typeface="Arial" panose="020B0604020202020204" pitchFamily="34" charset="0"/>
              <a:buChar char="​"/>
              <a:defRPr sz="1600"/>
            </a:lvl1pPr>
          </a:lstStyle>
          <a:p>
            <a:pPr lvl="0"/>
            <a:r>
              <a:rPr lang="en-GB"/>
              <a:t>Subtitle</a:t>
            </a:r>
            <a:endParaRPr lang="en-GB" dirty="0"/>
          </a:p>
        </p:txBody>
      </p:sp>
      <p:sp>
        <p:nvSpPr>
          <p:cNvPr id="9" name="Slide Number Placeholder 5"/>
          <p:cNvSpPr>
            <a:spLocks noGrp="1"/>
          </p:cNvSpPr>
          <p:nvPr>
            <p:ph type="sldNum" sz="quarter" idx="4"/>
          </p:nvPr>
        </p:nvSpPr>
        <p:spPr>
          <a:xfrm>
            <a:off x="10908620" y="6283328"/>
            <a:ext cx="480000" cy="155575"/>
          </a:xfrm>
          <a:prstGeom prst="rect">
            <a:avLst/>
          </a:prstGeom>
        </p:spPr>
        <p:txBody>
          <a:bodyPr vert="horz" wrap="square" lIns="0" tIns="0" rIns="0" bIns="0" numCol="1" anchor="ctr" anchorCtr="0" compatLnSpc="1">
            <a:prstTxWarp prst="textNoShape">
              <a:avLst/>
            </a:prstTxWarp>
          </a:bodyPr>
          <a:lstStyle>
            <a:lvl1pPr algn="r">
              <a:defRPr sz="800">
                <a:solidFill>
                  <a:schemeClr val="tx1"/>
                </a:solidFill>
              </a:defRPr>
            </a:lvl1pPr>
          </a:lstStyle>
          <a:p>
            <a:fld id="{31421AFA-3AE7-4CEA-BC9B-447859BED57B}" type="slidenum">
              <a:rPr lang="en-GB" smtClean="0"/>
              <a:pPr/>
              <a:t>‹#›</a:t>
            </a:fld>
            <a:endParaRPr lang="en-GB" dirty="0"/>
          </a:p>
        </p:txBody>
      </p:sp>
      <p:sp>
        <p:nvSpPr>
          <p:cNvPr id="11" name="Footer Placeholder 4">
            <a:extLst>
              <a:ext uri="{FF2B5EF4-FFF2-40B4-BE49-F238E27FC236}">
                <a16:creationId xmlns:a16="http://schemas.microsoft.com/office/drawing/2014/main" id="{FC6EA742-E999-426B-9F1C-33524D47AEA4}"/>
              </a:ext>
            </a:extLst>
          </p:cNvPr>
          <p:cNvSpPr>
            <a:spLocks noGrp="1"/>
          </p:cNvSpPr>
          <p:nvPr>
            <p:ph type="ftr" sz="quarter" idx="3"/>
          </p:nvPr>
        </p:nvSpPr>
        <p:spPr>
          <a:xfrm>
            <a:off x="4056591" y="6280502"/>
            <a:ext cx="6515949"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2" name="Date_DateCustomA">
            <a:extLst>
              <a:ext uri="{FF2B5EF4-FFF2-40B4-BE49-F238E27FC236}">
                <a16:creationId xmlns:a16="http://schemas.microsoft.com/office/drawing/2014/main" id="{09BA1C59-AB8D-4ACE-A4C9-3A97AB0B83EC}"/>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DF2481C3-780B-41A6-889E-75AB10037642}" type="datetime1">
              <a:rPr lang="en-GB" smtClean="0"/>
              <a:t>23/07/2020</a:t>
            </a:fld>
            <a:endParaRPr lang="en-GB" dirty="0"/>
          </a:p>
        </p:txBody>
      </p:sp>
      <p:pic>
        <p:nvPicPr>
          <p:cNvPr id="24" name="Picture 23">
            <a:extLst>
              <a:ext uri="{FF2B5EF4-FFF2-40B4-BE49-F238E27FC236}">
                <a16:creationId xmlns:a16="http://schemas.microsoft.com/office/drawing/2014/main" id="{BB368B35-1A95-4DB8-9489-9493B9DFE5DC}"/>
              </a:ext>
            </a:extLst>
          </p:cNvPr>
          <p:cNvPicPr>
            <a:picLocks noChangeAspect="1"/>
          </p:cNvPicPr>
          <p:nvPr userDrawn="1"/>
        </p:nvPicPr>
        <p:blipFill>
          <a:blip r:embed="rId2"/>
          <a:stretch>
            <a:fillRect/>
          </a:stretch>
        </p:blipFill>
        <p:spPr>
          <a:xfrm>
            <a:off x="798617" y="6158174"/>
            <a:ext cx="2826826" cy="255541"/>
          </a:xfrm>
          <a:prstGeom prst="rect">
            <a:avLst/>
          </a:prstGeom>
        </p:spPr>
      </p:pic>
    </p:spTree>
    <p:extLst>
      <p:ext uri="{BB962C8B-B14F-4D97-AF65-F5344CB8AC3E}">
        <p14:creationId xmlns:p14="http://schemas.microsoft.com/office/powerpoint/2010/main" val="3003692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A)">
    <p:spTree>
      <p:nvGrpSpPr>
        <p:cNvPr id="1" name=""/>
        <p:cNvGrpSpPr/>
        <p:nvPr/>
      </p:nvGrpSpPr>
      <p:grpSpPr>
        <a:xfrm>
          <a:off x="0" y="0"/>
          <a:ext cx="0" cy="0"/>
          <a:chOff x="0" y="0"/>
          <a:chExt cx="0" cy="0"/>
        </a:xfrm>
      </p:grpSpPr>
      <p:sp>
        <p:nvSpPr>
          <p:cNvPr id="4" name="Title 1"/>
          <p:cNvSpPr>
            <a:spLocks noGrp="1"/>
          </p:cNvSpPr>
          <p:nvPr>
            <p:ph type="title"/>
          </p:nvPr>
        </p:nvSpPr>
        <p:spPr>
          <a:xfrm>
            <a:off x="798617" y="452438"/>
            <a:ext cx="10590003" cy="748627"/>
          </a:xfrm>
        </p:spPr>
        <p:txBody>
          <a:bodyPr/>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618" y="1644652"/>
            <a:ext cx="4886961" cy="4062413"/>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49478155-5C9E-4D4A-AA75-125DF35A1CB8}"/>
              </a:ext>
            </a:extLst>
          </p:cNvPr>
          <p:cNvSpPr>
            <a:spLocks noGrp="1"/>
          </p:cNvSpPr>
          <p:nvPr>
            <p:ph sz="quarter" idx="16"/>
          </p:nvPr>
        </p:nvSpPr>
        <p:spPr>
          <a:xfrm>
            <a:off x="6500071" y="1644651"/>
            <a:ext cx="4888549" cy="4062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1B842E0E-6D91-4141-882C-6C91050C6F25}"/>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8" name="Date_DateCustomA">
            <a:extLst>
              <a:ext uri="{FF2B5EF4-FFF2-40B4-BE49-F238E27FC236}">
                <a16:creationId xmlns:a16="http://schemas.microsoft.com/office/drawing/2014/main" id="{C64885CE-5A72-464C-A675-4AEA666E3E68}"/>
              </a:ext>
            </a:extLst>
          </p:cNvPr>
          <p:cNvSpPr>
            <a:spLocks noGrp="1"/>
          </p:cNvSpPr>
          <p:nvPr>
            <p:ph type="dt" sz="half" idx="2"/>
          </p:nvPr>
        </p:nvSpPr>
        <p:spPr>
          <a:xfrm>
            <a:off x="10683680" y="6141510"/>
            <a:ext cx="704941" cy="122327"/>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961E946C-1B1D-4F09-992E-CAAB74A4DD39}" type="datetime1">
              <a:rPr lang="en-GB" smtClean="0"/>
              <a:t>23/07/2020</a:t>
            </a:fld>
            <a:endParaRPr lang="en-GB" dirty="0"/>
          </a:p>
        </p:txBody>
      </p:sp>
    </p:spTree>
    <p:extLst>
      <p:ext uri="{BB962C8B-B14F-4D97-AF65-F5344CB8AC3E}">
        <p14:creationId xmlns:p14="http://schemas.microsoft.com/office/powerpoint/2010/main" val="131685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355711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250886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615477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43062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961842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2232962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2582681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038ECC-F812-4665-A8C0-9C74D8F5C9D4}" type="datetimeFigureOut">
              <a:rPr lang="en-US" smtClean="0"/>
              <a:t>7/23/2020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35B4CF-EB50-4683-9902-48A0C4513BEC}" type="slidenum">
              <a:rPr lang="en-US" smtClean="0"/>
              <a:t>‹#›</a:t>
            </a:fld>
            <a:endParaRPr lang="en-US" dirty="0"/>
          </a:p>
        </p:txBody>
      </p:sp>
    </p:spTree>
    <p:extLst>
      <p:ext uri="{BB962C8B-B14F-4D97-AF65-F5344CB8AC3E}">
        <p14:creationId xmlns:p14="http://schemas.microsoft.com/office/powerpoint/2010/main" val="385095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38ECC-F812-4665-A8C0-9C74D8F5C9D4}" type="datetimeFigureOut">
              <a:rPr lang="en-US" smtClean="0"/>
              <a:t>7/23/2020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5B4CF-EB50-4683-9902-48A0C4513BEC}" type="slidenum">
              <a:rPr lang="en-US" smtClean="0"/>
              <a:t>‹#›</a:t>
            </a:fld>
            <a:endParaRPr lang="en-US" dirty="0"/>
          </a:p>
        </p:txBody>
      </p:sp>
    </p:spTree>
    <p:extLst>
      <p:ext uri="{BB962C8B-B14F-4D97-AF65-F5344CB8AC3E}">
        <p14:creationId xmlns:p14="http://schemas.microsoft.com/office/powerpoint/2010/main" val="330938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hyperlink" Target="mailto:destroh@nd.gov" TargetMode="External"/><Relationship Id="rId3" Type="http://schemas.openxmlformats.org/officeDocument/2006/relationships/hyperlink" Target="mailto:Mike.Barna@colostate.edu" TargetMode="External"/><Relationship Id="rId7" Type="http://schemas.openxmlformats.org/officeDocument/2006/relationships/hyperlink" Target="mailto:amber.potts@wyo.gov" TargetMode="External"/><Relationship Id="rId2" Type="http://schemas.openxmlformats.org/officeDocument/2006/relationships/hyperlink" Target="mailto:mike_barna@nps.gov" TargetMode="External"/><Relationship Id="rId1" Type="http://schemas.openxmlformats.org/officeDocument/2006/relationships/slideLayout" Target="../slideLayouts/slideLayout2.xml"/><Relationship Id="rId6" Type="http://schemas.openxmlformats.org/officeDocument/2006/relationships/hyperlink" Target="mailto:jbaker@utah.gov" TargetMode="External"/><Relationship Id="rId5" Type="http://schemas.openxmlformats.org/officeDocument/2006/relationships/hyperlink" Target="mailto:Kevin.Briggs@state.co.us" TargetMode="External"/><Relationship Id="rId4" Type="http://schemas.openxmlformats.org/officeDocument/2006/relationships/hyperlink" Target="mailto:Tonnesen.Gail@epa.gov"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wrapair2.org/pdf/wrap_RBFFS_scope.pdf" TargetMode="External"/><Relationship Id="rId3" Type="http://schemas.openxmlformats.org/officeDocument/2006/relationships/hyperlink" Target="http://www.wrapair2.org/pdf/2017%20Annual%20WRAP%20Workplan%20March9_2017%20v3%20review%20draft.docx" TargetMode="External"/><Relationship Id="rId7" Type="http://schemas.openxmlformats.org/officeDocument/2006/relationships/hyperlink" Target="http://www.wrapair2.org/pdf/FireEIandFutureScenariosResults_to_regional_planners_20200520.pptx" TargetMode="External"/><Relationship Id="rId2" Type="http://schemas.openxmlformats.org/officeDocument/2006/relationships/hyperlink" Target="http://www.wrapair2.org/FSWG.aspx" TargetMode="External"/><Relationship Id="rId1" Type="http://schemas.openxmlformats.org/officeDocument/2006/relationships/slideLayout" Target="../slideLayouts/slideLayout2.xml"/><Relationship Id="rId6" Type="http://schemas.openxmlformats.org/officeDocument/2006/relationships/hyperlink" Target="http://www.wrapair2.org/pdf/fswg_rhp_fire-ei_final_report_20200519_FINAL.PDF" TargetMode="External"/><Relationship Id="rId5" Type="http://schemas.openxmlformats.org/officeDocument/2006/relationships/hyperlink" Target="http://www.wrapair2.org/Map.aspx" TargetMode="External"/><Relationship Id="rId4" Type="http://schemas.openxmlformats.org/officeDocument/2006/relationships/hyperlink" Target="http://www.wrapair2.org/pdf/EE%20demo%20key%20data.docx"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www.wrapair2.org/pdf/WRAP_OGWG_FY_OG_LowHigh_05Mar2020.pdf" TargetMode="External"/><Relationship Id="rId13" Type="http://schemas.openxmlformats.org/officeDocument/2006/relationships/hyperlink" Target="http://www.wrapair2.org/pdf/Colorado%20Projection%20of%202017%20Oil%20and%20Gas%20Emissions%20to%202023%20Final-02JAN2020.pdf" TargetMode="External"/><Relationship Id="rId3" Type="http://schemas.openxmlformats.org/officeDocument/2006/relationships/hyperlink" Target="http://www.wrapair2.org/pdf/WRAP_OGWG_20May2020.pdf" TargetMode="External"/><Relationship Id="rId7" Type="http://schemas.openxmlformats.org/officeDocument/2006/relationships/hyperlink" Target="http://www.wrapair2.org/pdf/WESTAR-WRAP_Regs_AgencyReview_Supplement_06Feb2020.xlsx" TargetMode="External"/><Relationship Id="rId12" Type="http://schemas.openxmlformats.org/officeDocument/2006/relationships/hyperlink" Target="http://www.wrapair2.org/pdf/WESTAR-WRAP_OGWG_Future_Emissions_Inventory_webdist_March05_2020_nolinks.xlsx" TargetMode="External"/><Relationship Id="rId2" Type="http://schemas.openxmlformats.org/officeDocument/2006/relationships/hyperlink" Target="http://www.wrapair2.org/OGWG.aspx" TargetMode="External"/><Relationship Id="rId16" Type="http://schemas.openxmlformats.org/officeDocument/2006/relationships/hyperlink" Target="http://www.wrapair2.org/pdf/WRAP_OGWG_GasComp_18Jul2019.pdf" TargetMode="External"/><Relationship Id="rId1" Type="http://schemas.openxmlformats.org/officeDocument/2006/relationships/slideLayout" Target="../slideLayouts/slideLayout2.xml"/><Relationship Id="rId6" Type="http://schemas.openxmlformats.org/officeDocument/2006/relationships/hyperlink" Target="http://www.wrapair2.org/pdf/Agency_Review_06Feb2020.pdf" TargetMode="External"/><Relationship Id="rId11" Type="http://schemas.openxmlformats.org/officeDocument/2006/relationships/hyperlink" Target="http://www.wrapair2.org/pdf/WRAP_OGWG_2028_OTB_RevFinalReport_05March2020.pdf" TargetMode="External"/><Relationship Id="rId5" Type="http://schemas.openxmlformats.org/officeDocument/2006/relationships/hyperlink" Target="http://www.wrapair2.org/pdf/ARCS_Table_06Feb2020.xlsx" TargetMode="External"/><Relationship Id="rId15" Type="http://schemas.openxmlformats.org/officeDocument/2006/relationships/hyperlink" Target="http://www.wrapair2.org/pdf/WESTAR_OGWG_Emissions_Inventory_2014_Webdistribution_090919_nolink.xlsx" TargetMode="External"/><Relationship Id="rId10" Type="http://schemas.openxmlformats.org/officeDocument/2006/relationships/hyperlink" Target="http://www.wrapair2.org/pdf/WESTAR_OGWG_Future_Emissions_Inventory_High_Scenario_webdist_121619_nolink.xlsx" TargetMode="External"/><Relationship Id="rId4" Type="http://schemas.openxmlformats.org/officeDocument/2006/relationships/hyperlink" Target="http://www.wrapair2.org/pdf/WRAP_OGWG_ARCS_Memo_23Mar2020.pdf" TargetMode="External"/><Relationship Id="rId9" Type="http://schemas.openxmlformats.org/officeDocument/2006/relationships/hyperlink" Target="http://www.wrapair2.org/pdf/WESTAR_OGWG_Future_Emissions_Inventory_Low_Scenario_webdist_121619_nolink.xlsx" TargetMode="External"/><Relationship Id="rId14" Type="http://schemas.openxmlformats.org/officeDocument/2006/relationships/hyperlink" Target="http://www.wrapair2.org/pdf/WRAP_OGWG_Report_Baseline_17Sep2019.pdf"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www.wrapair2.org/pdf/01102017_WRAPO&amp;GWorkgroup_Workplan.pdf" TargetMode="External"/><Relationship Id="rId3" Type="http://schemas.openxmlformats.org/officeDocument/2006/relationships/hyperlink" Target="http://www.wrapair2.org/pdf/WRAP_OGWG_Survey_ControlsOnly_08Jan2019.xlsx" TargetMode="External"/><Relationship Id="rId7" Type="http://schemas.openxmlformats.org/officeDocument/2006/relationships/hyperlink" Target="http://www.wrapair2.org/pdf/10172017_WRAPO&amp;GWorkgroup_EmissionsSources.pdf" TargetMode="External"/><Relationship Id="rId2" Type="http://schemas.openxmlformats.org/officeDocument/2006/relationships/hyperlink" Target="http://www.wrapair2.org/pdf/WRAP_OGWG_Survey_SelectSrc_08Jan2019.xlsx" TargetMode="External"/><Relationship Id="rId1" Type="http://schemas.openxmlformats.org/officeDocument/2006/relationships/slideLayout" Target="../slideLayouts/slideLayout2.xml"/><Relationship Id="rId6" Type="http://schemas.openxmlformats.org/officeDocument/2006/relationships/hyperlink" Target="http://www.wrapair2.org/pdf/11162017_WRAPO&amp;GWorkgroup_RoadMapSOW.pdf" TargetMode="External"/><Relationship Id="rId5" Type="http://schemas.openxmlformats.org/officeDocument/2006/relationships/hyperlink" Target="http://www.wrapair2.org/pdf/Item4_OGWG_WP_AppendixA.xlsx" TargetMode="External"/><Relationship Id="rId4" Type="http://schemas.openxmlformats.org/officeDocument/2006/relationships/hyperlink" Target="http://www.wrapair2.org/pdf/OGWG_Roadmap_FinalPhase1Report_Workplan_13Apr2018.pdf" TargetMode="External"/><Relationship Id="rId9" Type="http://schemas.openxmlformats.org/officeDocument/2006/relationships/hyperlink" Target="http://www.wrapair2.org/OGWG.aspx"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www.wrapair2.org/pdf/ADMS_Infrastructure_Overview_ITEP_Webinar_20191204_Final%20(002).pdf" TargetMode="External"/><Relationship Id="rId3" Type="http://schemas.openxmlformats.org/officeDocument/2006/relationships/hyperlink" Target="http://www.wrapair2.org/pdf/WESTAR-WRAP_Communication_Framework_Aug28_2019approved%20by%20RHPWG%20consensusSept3rd.pdf" TargetMode="External"/><Relationship Id="rId7" Type="http://schemas.openxmlformats.org/officeDocument/2006/relationships/hyperlink" Target="http://www.wrapair2.org/pdf/WESTAR-WRAP%20AQ%20CSU-CIRA_final.mp4" TargetMode="External"/><Relationship Id="rId2" Type="http://schemas.openxmlformats.org/officeDocument/2006/relationships/hyperlink" Target="http://www.wrapair2.org/TDWG.aspx" TargetMode="External"/><Relationship Id="rId1" Type="http://schemas.openxmlformats.org/officeDocument/2006/relationships/slideLayout" Target="../slideLayouts/slideLayout2.xml"/><Relationship Id="rId6" Type="http://schemas.openxmlformats.org/officeDocument/2006/relationships/hyperlink" Target="http://www.wrapair2.org/pdf/ITEP%20RH_PPT_Final%20April%2018_2019.pptx" TargetMode="External"/><Relationship Id="rId5" Type="http://schemas.openxmlformats.org/officeDocument/2006/relationships/hyperlink" Target="http://www.wrapair2.org/pdf/RegionalHazeWebinar.mp4" TargetMode="External"/><Relationship Id="rId4" Type="http://schemas.openxmlformats.org/officeDocument/2006/relationships/hyperlink" Target="http://www.wrapair2.org/Map.aspx"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www.wrapair2.org/pdf/WRAP%20Task%201.2%20Report_11-23-18.docx" TargetMode="External"/><Relationship Id="rId13" Type="http://schemas.openxmlformats.org/officeDocument/2006/relationships/hyperlink" Target="http://www.wrapair2.org/pdf/ITEP-EN3%20WRAP%20Task%201.4%20Emissions%20Inventories%20Evaluation%20final%20February%208%202020.pdf" TargetMode="External"/><Relationship Id="rId18" Type="http://schemas.openxmlformats.org/officeDocument/2006/relationships/hyperlink" Target="http://www.wrapair2.org/pdf/RegionalHazeWebinar.mp4" TargetMode="External"/><Relationship Id="rId3" Type="http://schemas.openxmlformats.org/officeDocument/2006/relationships/hyperlink" Target="http://www.wrapair2.org/pdf/Task1.1.1-RegionalHazeFactSheet_11.21.19final.pdf" TargetMode="External"/><Relationship Id="rId21" Type="http://schemas.openxmlformats.org/officeDocument/2006/relationships/hyperlink" Target="http://www.wrapair2.org/pdf/ADMS_Infrastructure_Overview_ITEP_Webinar_20191204_Final%20(002).pdf" TargetMode="External"/><Relationship Id="rId7" Type="http://schemas.openxmlformats.org/officeDocument/2006/relationships/hyperlink" Target="https://www.wrapair2.org/Map.aspx" TargetMode="External"/><Relationship Id="rId12" Type="http://schemas.openxmlformats.org/officeDocument/2006/relationships/hyperlink" Target="http://www.wrapair2.org/pdf/OG%20Tribes%20for%20Outreach.xlsx" TargetMode="External"/><Relationship Id="rId17" Type="http://schemas.openxmlformats.org/officeDocument/2006/relationships/hyperlink" Target="http://www.wrapair2.org/pdf/WESTAR-WRAP_Communication_Framework_Aug28_2019approved%20by%20RHPWG%20consensusSept3rd.pdf" TargetMode="External"/><Relationship Id="rId2" Type="http://schemas.openxmlformats.org/officeDocument/2006/relationships/hyperlink" Target="http://www.wrapair2.org/TDWG.aspx" TargetMode="External"/><Relationship Id="rId16" Type="http://schemas.openxmlformats.org/officeDocument/2006/relationships/hyperlink" Target="http://www.wrapair2.org/pdf/CC%20Notes%20for%20TDWG%20at%20SLC.docx" TargetMode="External"/><Relationship Id="rId20" Type="http://schemas.openxmlformats.org/officeDocument/2006/relationships/hyperlink" Target="http://www.wrapair2.org/pdf/WESTAR-WRAP%20AQ%20CSU-CIRA_final.mp4" TargetMode="External"/><Relationship Id="rId1" Type="http://schemas.openxmlformats.org/officeDocument/2006/relationships/slideLayout" Target="../slideLayouts/slideLayout2.xml"/><Relationship Id="rId6" Type="http://schemas.openxmlformats.org/officeDocument/2006/relationships/hyperlink" Target="http://www.wrapair2.org/pdf/Tribal%20Participation%20Presentation_12.14.18.pptx" TargetMode="External"/><Relationship Id="rId11" Type="http://schemas.openxmlformats.org/officeDocument/2006/relationships/hyperlink" Target="http://www.wrapair2.org/pdf/Copy%20of%20TribesWithPointSources.xlsx" TargetMode="External"/><Relationship Id="rId5" Type="http://schemas.openxmlformats.org/officeDocument/2006/relationships/hyperlink" Target="http://www.wrapair2.org/pdf/WRAP-Task%201.1.2-TribalFactSheet_3.26.19.pdf" TargetMode="External"/><Relationship Id="rId15" Type="http://schemas.openxmlformats.org/officeDocument/2006/relationships/hyperlink" Target="http://www.wrapair2.org/pdf/C-C_Framework_Nov30.docx" TargetMode="External"/><Relationship Id="rId10" Type="http://schemas.openxmlformats.org/officeDocument/2006/relationships/hyperlink" Target="http://www.wrapair2.org/pdf/WRAP%20Task%201.3%20Report_DRAFT_12.14.18.docx" TargetMode="External"/><Relationship Id="rId19" Type="http://schemas.openxmlformats.org/officeDocument/2006/relationships/hyperlink" Target="http://www.wrapair2.org/pdf/ITEP%20RH_PPT_Final%20April%2018_2019.pptx" TargetMode="External"/><Relationship Id="rId4" Type="http://schemas.openxmlformats.org/officeDocument/2006/relationships/hyperlink" Target="http://www.wrapair2.org/pdf/Task%201.1.1%20Regional%20Haze%20Presentation_Final_12.3.18.pptx" TargetMode="External"/><Relationship Id="rId9" Type="http://schemas.openxmlformats.org/officeDocument/2006/relationships/hyperlink" Target="http://www.wrapair2.org/pdf/Tribal%20AQ%20Monitoring%20Sites_11.21.18.xlsx" TargetMode="External"/><Relationship Id="rId14" Type="http://schemas.openxmlformats.org/officeDocument/2006/relationships/hyperlink" Target="http://www.wrapair2.org/pdf/WRAP%20TDWG%201.4%20inventory%20Aug2019draft%20report%20-%20eval%20comments%20Feb%208_2020.pdf"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wrapair2.org/pdf/Data%20File%205%20-%202028%20coal%20scenarios_1.xlsx" TargetMode="External"/><Relationship Id="rId13" Type="http://schemas.openxmlformats.org/officeDocument/2006/relationships/hyperlink" Target="http://www.wrapair2.org/pdf/Data%20File%2010%20-%20gas%202014-18_1.xlsx" TargetMode="External"/><Relationship Id="rId3" Type="http://schemas.openxmlformats.org/officeDocument/2006/relationships/hyperlink" Target="http://www.wrapair2.org/pdf/Final%20EGU%20Emissions%20Analysis%20Report.pdf" TargetMode="External"/><Relationship Id="rId7" Type="http://schemas.openxmlformats.org/officeDocument/2006/relationships/hyperlink" Target="http://www.wrapair2.org/pdf/Data%20File%204%20-%20Western%20Coal%20Units_1.xlsx" TargetMode="External"/><Relationship Id="rId12" Type="http://schemas.openxmlformats.org/officeDocument/2006/relationships/hyperlink" Target="http://www.wrapair2.org/pdf/Data%20File%209%20-%20scatter%20plots_1.xlsx" TargetMode="External"/><Relationship Id="rId2" Type="http://schemas.openxmlformats.org/officeDocument/2006/relationships/hyperlink" Target="http://www.wrapair2.org/EGU.aspx" TargetMode="External"/><Relationship Id="rId1" Type="http://schemas.openxmlformats.org/officeDocument/2006/relationships/slideLayout" Target="../slideLayouts/slideLayout2.xml"/><Relationship Id="rId6" Type="http://schemas.openxmlformats.org/officeDocument/2006/relationships/hyperlink" Target="http://www.wrapair2.org/pdf/Data%20File%203%20-%202018%20Charts_1.xlsx" TargetMode="External"/><Relationship Id="rId11" Type="http://schemas.openxmlformats.org/officeDocument/2006/relationships/hyperlink" Target="http://www.wrapair2.org/pdf/Data%20File%208%20-%202018%20and%202028%20by%20state%20(2)_1.xlsx" TargetMode="External"/><Relationship Id="rId5" Type="http://schemas.openxmlformats.org/officeDocument/2006/relationships/hyperlink" Target="http://www.wrapair2.org/pdf/Data%20File%202%20-%201998-2018%20CAMD_1.xlsx" TargetMode="External"/><Relationship Id="rId10" Type="http://schemas.openxmlformats.org/officeDocument/2006/relationships/hyperlink" Target="http://www.wrapair2.org/pdf/Data%20File%207%20-%20non-CAMD%20units_1.xlsx" TargetMode="External"/><Relationship Id="rId4" Type="http://schemas.openxmlformats.org/officeDocument/2006/relationships/hyperlink" Target="http://www.wrapair2.org/pdf/Data%20File%201%20%20-%20Net%20Generation_1.xlsx" TargetMode="External"/><Relationship Id="rId9" Type="http://schemas.openxmlformats.org/officeDocument/2006/relationships/hyperlink" Target="http://www.wrapair2.org/pdf/Data%20File%206%20-%202018%20and%202028%20gas%20units_1.xlsx"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279314"/>
          </a:xfrm>
        </p:spPr>
        <p:txBody>
          <a:bodyPr>
            <a:normAutofit/>
          </a:bodyPr>
          <a:lstStyle/>
          <a:p>
            <a:r>
              <a:rPr lang="en-US" sz="4000" dirty="0" smtClean="0">
                <a:latin typeface="Times New Roman" panose="02020603050405020304" pitchFamily="18" charset="0"/>
                <a:cs typeface="Times New Roman" panose="02020603050405020304" pitchFamily="18" charset="0"/>
              </a:rPr>
              <a:t>WRAP Workplan Deliverables</a:t>
            </a:r>
            <a:br>
              <a:rPr lang="en-US" sz="4000" dirty="0" smtClean="0">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for Regional </a:t>
            </a:r>
            <a:r>
              <a:rPr lang="en-US" sz="4000" dirty="0" smtClean="0">
                <a:latin typeface="Times New Roman" panose="02020603050405020304" pitchFamily="18" charset="0"/>
                <a:cs typeface="Times New Roman" panose="02020603050405020304" pitchFamily="18" charset="0"/>
              </a:rPr>
              <a:t>Haze Planning</a:t>
            </a:r>
            <a:endParaRPr lang="en-US" sz="4000"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424247" y="2734887"/>
            <a:ext cx="9144000" cy="710738"/>
          </a:xfrm>
        </p:spPr>
        <p:txBody>
          <a:bodyPr>
            <a:normAutofit/>
          </a:bodyPr>
          <a:lstStyle/>
          <a:p>
            <a:r>
              <a:rPr lang="en-US" sz="2800" dirty="0" smtClean="0">
                <a:latin typeface="Times New Roman" panose="02020603050405020304" pitchFamily="18" charset="0"/>
                <a:cs typeface="Times New Roman" panose="02020603050405020304" pitchFamily="18" charset="0"/>
              </a:rPr>
              <a:t>July 23, 2020 Results Meeting</a:t>
            </a:r>
            <a:endParaRPr lang="en-US" sz="2800" dirty="0" smtClean="0">
              <a:latin typeface="Times New Roman" panose="02020603050405020304" pitchFamily="18" charset="0"/>
              <a:cs typeface="Times New Roman" panose="02020603050405020304" pitchFamily="18" charset="0"/>
            </a:endParaRPr>
          </a:p>
        </p:txBody>
      </p:sp>
      <p:pic>
        <p:nvPicPr>
          <p:cNvPr id="4" name="Picture 3" descr="WRAP Logo updated July 2016 - No Border.jpg"/>
          <p:cNvPicPr>
            <a:picLocks noChangeAspect="1"/>
          </p:cNvPicPr>
          <p:nvPr/>
        </p:nvPicPr>
        <p:blipFill>
          <a:blip r:embed="rId2" cstate="print"/>
          <a:stretch>
            <a:fillRect/>
          </a:stretch>
        </p:blipFill>
        <p:spPr>
          <a:xfrm>
            <a:off x="9847361" y="5682915"/>
            <a:ext cx="2125723" cy="1053413"/>
          </a:xfrm>
          <a:prstGeom prst="rect">
            <a:avLst/>
          </a:prstGeom>
        </p:spPr>
      </p:pic>
      <p:pic>
        <p:nvPicPr>
          <p:cNvPr id="5" name="Picture 4" descr="WESTAR logo Oct31_2016.jpg"/>
          <p:cNvPicPr>
            <a:picLocks noChangeAspect="1"/>
          </p:cNvPicPr>
          <p:nvPr/>
        </p:nvPicPr>
        <p:blipFill>
          <a:blip r:embed="rId3" cstate="print"/>
          <a:stretch>
            <a:fillRect/>
          </a:stretch>
        </p:blipFill>
        <p:spPr>
          <a:xfrm>
            <a:off x="134375" y="5375718"/>
            <a:ext cx="1852103" cy="12838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237" y="4160907"/>
            <a:ext cx="4311526" cy="2429622"/>
          </a:xfrm>
          <a:prstGeom prst="rect">
            <a:avLst/>
          </a:prstGeom>
        </p:spPr>
      </p:pic>
    </p:spTree>
    <p:extLst>
      <p:ext uri="{BB962C8B-B14F-4D97-AF65-F5344CB8AC3E}">
        <p14:creationId xmlns:p14="http://schemas.microsoft.com/office/powerpoint/2010/main" val="2734641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46CB42-4770-42DC-9E69-0EA51A5DF18B}"/>
              </a:ext>
            </a:extLst>
          </p:cNvPr>
          <p:cNvSpPr>
            <a:spLocks noGrp="1"/>
          </p:cNvSpPr>
          <p:nvPr>
            <p:ph type="title"/>
          </p:nvPr>
        </p:nvSpPr>
        <p:spPr>
          <a:xfrm>
            <a:off x="838199" y="365126"/>
            <a:ext cx="10762561" cy="604230"/>
          </a:xfrm>
        </p:spPr>
        <p:txBody>
          <a:bodyPr>
            <a:normAutofit fontScale="90000"/>
          </a:bodyPr>
          <a:lstStyle/>
          <a:p>
            <a:r>
              <a:rPr lang="en-US" sz="3600" cap="none" dirty="0">
                <a:latin typeface="Times New Roman" panose="02020603050405020304" pitchFamily="18" charset="0"/>
                <a:cs typeface="Times New Roman" panose="02020603050405020304" pitchFamily="18" charset="0"/>
              </a:rPr>
              <a:t>CAMx Modeling Used to Make 2028 Visibility Projections</a:t>
            </a:r>
          </a:p>
        </p:txBody>
      </p:sp>
      <p:sp>
        <p:nvSpPr>
          <p:cNvPr id="8" name="Content Placeholder 7">
            <a:extLst>
              <a:ext uri="{FF2B5EF4-FFF2-40B4-BE49-F238E27FC236}">
                <a16:creationId xmlns:a16="http://schemas.microsoft.com/office/drawing/2014/main" id="{9AC5987B-0B1F-466A-B9F6-44C66C8CB7A3}"/>
              </a:ext>
            </a:extLst>
          </p:cNvPr>
          <p:cNvSpPr>
            <a:spLocks noGrp="1"/>
          </p:cNvSpPr>
          <p:nvPr>
            <p:ph idx="1"/>
          </p:nvPr>
        </p:nvSpPr>
        <p:spPr>
          <a:xfrm>
            <a:off x="648442" y="969356"/>
            <a:ext cx="5855535" cy="5519579"/>
          </a:xfrm>
        </p:spPr>
        <p:txBody>
          <a:bodyPr>
            <a:noAutofit/>
          </a:bodyPr>
          <a:lstStyle/>
          <a:p>
            <a:r>
              <a:rPr lang="en-US" sz="2000" u="sng" dirty="0">
                <a:latin typeface="Times New Roman" panose="02020603050405020304" pitchFamily="18" charset="0"/>
                <a:cs typeface="Times New Roman" panose="02020603050405020304" pitchFamily="18" charset="0"/>
              </a:rPr>
              <a:t>2014v2</a:t>
            </a:r>
            <a:r>
              <a:rPr lang="en-US" sz="2000" dirty="0">
                <a:latin typeface="Times New Roman" panose="02020603050405020304" pitchFamily="18" charset="0"/>
                <a:cs typeface="Times New Roman" panose="02020603050405020304" pitchFamily="18" charset="0"/>
              </a:rPr>
              <a:t>:  2014 actual base case simulation using actual 2014 fire emissions</a:t>
            </a:r>
          </a:p>
          <a:p>
            <a:pPr>
              <a:spcAft>
                <a:spcPts val="600"/>
              </a:spcAft>
            </a:pPr>
            <a:r>
              <a:rPr lang="en-US" sz="2000" u="sng" dirty="0">
                <a:latin typeface="Times New Roman" panose="02020603050405020304" pitchFamily="18" charset="0"/>
                <a:cs typeface="Times New Roman" panose="02020603050405020304" pitchFamily="18" charset="0"/>
              </a:rPr>
              <a:t>RepBase</a:t>
            </a:r>
            <a:r>
              <a:rPr lang="en-US" sz="2000" dirty="0">
                <a:latin typeface="Times New Roman" panose="02020603050405020304" pitchFamily="18" charset="0"/>
                <a:cs typeface="Times New Roman" panose="02020603050405020304" pitchFamily="18" charset="0"/>
              </a:rPr>
              <a:t>: Representative Baseline using anthropogenic emissions representative of 2014-2018 and RepBase fires.</a:t>
            </a:r>
          </a:p>
          <a:p>
            <a:pPr lvl="1">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Includes Source Apportionment (SA) modeling</a:t>
            </a:r>
          </a:p>
          <a:p>
            <a:r>
              <a:rPr lang="en-US" sz="2000" u="sng" dirty="0">
                <a:latin typeface="Times New Roman" panose="02020603050405020304" pitchFamily="18" charset="0"/>
                <a:cs typeface="Times New Roman" panose="02020603050405020304" pitchFamily="18" charset="0"/>
              </a:rPr>
              <a:t>2028OTBa</a:t>
            </a:r>
            <a:r>
              <a:rPr lang="en-US" sz="2000" dirty="0">
                <a:latin typeface="Times New Roman" panose="02020603050405020304" pitchFamily="18" charset="0"/>
                <a:cs typeface="Times New Roman" panose="02020603050405020304" pitchFamily="18" charset="0"/>
              </a:rPr>
              <a:t>:  2028 On-the-Books w/ RepBase fires</a:t>
            </a:r>
          </a:p>
          <a:p>
            <a:pPr lvl="1">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Will include Source Apportionment (SA)</a:t>
            </a:r>
          </a:p>
          <a:p>
            <a:r>
              <a:rPr lang="en-US" sz="2000" u="sng" dirty="0">
                <a:latin typeface="Times New Roman" panose="02020603050405020304" pitchFamily="18" charset="0"/>
                <a:cs typeface="Times New Roman" panose="02020603050405020304" pitchFamily="18" charset="0"/>
              </a:rPr>
              <a:t>2028OTBb</a:t>
            </a:r>
            <a:r>
              <a:rPr lang="en-US" sz="2000" dirty="0">
                <a:latin typeface="Times New Roman" panose="02020603050405020304" pitchFamily="18" charset="0"/>
                <a:cs typeface="Times New Roman" panose="02020603050405020304" pitchFamily="18" charset="0"/>
              </a:rPr>
              <a:t>: 2028 OTB using 2014 fires</a:t>
            </a:r>
          </a:p>
          <a:p>
            <a:r>
              <a:rPr lang="en-US" sz="2000" u="sng" dirty="0">
                <a:latin typeface="Times New Roman" panose="02020603050405020304" pitchFamily="18" charset="0"/>
                <a:cs typeface="Times New Roman" panose="02020603050405020304" pitchFamily="18" charset="0"/>
              </a:rPr>
              <a:t>PAC1</a:t>
            </a:r>
            <a:r>
              <a:rPr lang="en-US" sz="2000" dirty="0">
                <a:latin typeface="Times New Roman" panose="02020603050405020304" pitchFamily="18" charset="0"/>
                <a:cs typeface="Times New Roman" panose="02020603050405020304" pitchFamily="18" charset="0"/>
              </a:rPr>
              <a:t>:  Potential Additional Controls w/ 2028OTBa</a:t>
            </a:r>
          </a:p>
          <a:p>
            <a:pPr>
              <a:spcAft>
                <a:spcPts val="600"/>
              </a:spcAft>
            </a:pPr>
            <a:r>
              <a:rPr lang="en-US" sz="2000" dirty="0">
                <a:latin typeface="Times New Roman" panose="02020603050405020304" pitchFamily="18" charset="0"/>
                <a:cs typeface="Times New Roman" panose="02020603050405020304" pitchFamily="18" charset="0"/>
              </a:rPr>
              <a:t>Paired current/future simulations to make 2028 visibility projections:</a:t>
            </a:r>
          </a:p>
          <a:p>
            <a:pPr lvl="1">
              <a:spcAft>
                <a:spcPts val="600"/>
              </a:spcAft>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2014v2/2028OTBb w/ 2014 actual fires</a:t>
            </a:r>
          </a:p>
          <a:p>
            <a:pPr lvl="1">
              <a:spcAft>
                <a:spcPts val="600"/>
              </a:spcAft>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RepBase/2028OTBa w/ RepBase fires</a:t>
            </a:r>
          </a:p>
          <a:p>
            <a:pPr lvl="1">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RepBase/2028PAC1 w/ RepBase fires</a:t>
            </a:r>
          </a:p>
        </p:txBody>
      </p:sp>
      <p:pic>
        <p:nvPicPr>
          <p:cNvPr id="9" name="Picture 8">
            <a:extLst>
              <a:ext uri="{FF2B5EF4-FFF2-40B4-BE49-F238E27FC236}">
                <a16:creationId xmlns:a16="http://schemas.microsoft.com/office/drawing/2014/main" id="{AC231587-F1D9-4F99-A992-636F1022E3AC}"/>
              </a:ext>
            </a:extLst>
          </p:cNvPr>
          <p:cNvPicPr>
            <a:picLocks noChangeAspect="1"/>
          </p:cNvPicPr>
          <p:nvPr/>
        </p:nvPicPr>
        <p:blipFill>
          <a:blip r:embed="rId2"/>
          <a:stretch>
            <a:fillRect/>
          </a:stretch>
        </p:blipFill>
        <p:spPr>
          <a:xfrm>
            <a:off x="6625668" y="1295715"/>
            <a:ext cx="5472952" cy="4637991"/>
          </a:xfrm>
          <a:prstGeom prst="rect">
            <a:avLst/>
          </a:prstGeom>
        </p:spPr>
      </p:pic>
    </p:spTree>
    <p:extLst>
      <p:ext uri="{BB962C8B-B14F-4D97-AF65-F5344CB8AC3E}">
        <p14:creationId xmlns:p14="http://schemas.microsoft.com/office/powerpoint/2010/main" val="722169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LD_PresentationTitle">
            <a:extLst>
              <a:ext uri="{FF2B5EF4-FFF2-40B4-BE49-F238E27FC236}">
                <a16:creationId xmlns:a16="http://schemas.microsoft.com/office/drawing/2014/main" id="{762559F4-64D2-4777-B4A2-5B4FAFFDC7DB}"/>
              </a:ext>
            </a:extLst>
          </p:cNvPr>
          <p:cNvSpPr>
            <a:spLocks noGrp="1"/>
          </p:cNvSpPr>
          <p:nvPr>
            <p:ph type="ctrTitle"/>
          </p:nvPr>
        </p:nvSpPr>
        <p:spPr>
          <a:xfrm>
            <a:off x="798616" y="409474"/>
            <a:ext cx="10350453" cy="681390"/>
          </a:xfrm>
        </p:spPr>
        <p:txBody>
          <a:bodyPr>
            <a:normAutofit fontScale="90000"/>
          </a:bodyPr>
          <a:lstStyle/>
          <a:p>
            <a:r>
              <a:rPr lang="en-GB" sz="4400" cap="none" dirty="0" smtClean="0">
                <a:latin typeface="Times New Roman" panose="02020603050405020304" pitchFamily="18" charset="0"/>
                <a:cs typeface="Times New Roman" panose="02020603050405020304" pitchFamily="18" charset="0"/>
              </a:rPr>
              <a:t>Adjusting the Uniform Rate of Progress “Glidepath”</a:t>
            </a:r>
            <a:endParaRPr lang="en-GB" dirty="0"/>
          </a:p>
        </p:txBody>
      </p:sp>
      <p:sp>
        <p:nvSpPr>
          <p:cNvPr id="3" name="FLD_PresentationTitle_2">
            <a:extLst>
              <a:ext uri="{FF2B5EF4-FFF2-40B4-BE49-F238E27FC236}">
                <a16:creationId xmlns:a16="http://schemas.microsoft.com/office/drawing/2014/main" id="{2264CFE6-C3E4-4051-923B-0978D381C4F7}"/>
              </a:ext>
            </a:extLst>
          </p:cNvPr>
          <p:cNvSpPr>
            <a:spLocks noGrp="1"/>
          </p:cNvSpPr>
          <p:nvPr>
            <p:ph type="subTitle" sz="quarter" idx="1"/>
          </p:nvPr>
        </p:nvSpPr>
        <p:spPr>
          <a:xfrm>
            <a:off x="798617" y="2184509"/>
            <a:ext cx="10648233" cy="1254272"/>
          </a:xfrm>
        </p:spPr>
        <p:txBody>
          <a:bodyPr>
            <a:noAutofit/>
          </a:bodyPr>
          <a:lstStyle/>
          <a:p>
            <a:r>
              <a:rPr lang="en-GB" sz="2800" b="0" cap="none" dirty="0">
                <a:solidFill>
                  <a:schemeClr val="tx1"/>
                </a:solidFill>
                <a:latin typeface="Times New Roman" panose="02020603050405020304" pitchFamily="18" charset="0"/>
                <a:cs typeface="Times New Roman" panose="02020603050405020304" pitchFamily="18" charset="0"/>
              </a:rPr>
              <a:t>Procedures for Adjusting the URP Glidepath to Account for Anthropogenic International Emissions and Wildland Prescribed Fires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207" y="3618640"/>
            <a:ext cx="4311526" cy="242962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407" y="3618639"/>
            <a:ext cx="3382178" cy="2429622"/>
          </a:xfrm>
          <a:prstGeom prst="rect">
            <a:avLst/>
          </a:prstGeom>
        </p:spPr>
      </p:pic>
    </p:spTree>
    <p:extLst>
      <p:ext uri="{BB962C8B-B14F-4D97-AF65-F5344CB8AC3E}">
        <p14:creationId xmlns:p14="http://schemas.microsoft.com/office/powerpoint/2010/main" val="2440038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81EA69-9A80-4087-8B23-9980F6B027D7}"/>
              </a:ext>
            </a:extLst>
          </p:cNvPr>
          <p:cNvSpPr>
            <a:spLocks noGrp="1"/>
          </p:cNvSpPr>
          <p:nvPr>
            <p:ph type="title"/>
          </p:nvPr>
        </p:nvSpPr>
        <p:spPr>
          <a:xfrm>
            <a:off x="798617" y="452439"/>
            <a:ext cx="10590003" cy="583148"/>
          </a:xfrm>
        </p:spPr>
        <p:txBody>
          <a:bodyPr>
            <a:normAutofit fontScale="90000"/>
          </a:bodyPr>
          <a:lstStyle/>
          <a:p>
            <a:r>
              <a:rPr lang="en-US" sz="3600" cap="none" dirty="0">
                <a:latin typeface="Times New Roman" panose="02020603050405020304" pitchFamily="18" charset="0"/>
                <a:cs typeface="Times New Roman" panose="02020603050405020304" pitchFamily="18" charset="0"/>
              </a:rPr>
              <a:t>Background – Uniform Rate of Progress (URP) Glidepath</a:t>
            </a:r>
          </a:p>
        </p:txBody>
      </p:sp>
      <p:sp>
        <p:nvSpPr>
          <p:cNvPr id="9" name="Content Placeholder 8">
            <a:extLst>
              <a:ext uri="{FF2B5EF4-FFF2-40B4-BE49-F238E27FC236}">
                <a16:creationId xmlns:a16="http://schemas.microsoft.com/office/drawing/2014/main" id="{2F2E3C32-6B75-4AD1-B8E2-51AA613FD157}"/>
              </a:ext>
            </a:extLst>
          </p:cNvPr>
          <p:cNvSpPr>
            <a:spLocks noGrp="1"/>
          </p:cNvSpPr>
          <p:nvPr>
            <p:ph idx="12"/>
          </p:nvPr>
        </p:nvSpPr>
        <p:spPr>
          <a:xfrm>
            <a:off x="798617" y="1201287"/>
            <a:ext cx="4885194" cy="4739126"/>
          </a:xfrm>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Clean Air Act Section 169A</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Prevent and remedy any existing visibility impairment at Class I Areas (CIA) due to man-made air pollution</a:t>
            </a:r>
          </a:p>
          <a:p>
            <a:r>
              <a:rPr lang="en-US" dirty="0">
                <a:latin typeface="Times New Roman" panose="02020603050405020304" pitchFamily="18" charset="0"/>
                <a:cs typeface="Times New Roman" panose="02020603050405020304" pitchFamily="18" charset="0"/>
              </a:rPr>
              <a:t>Regional Haze Rule </a:t>
            </a:r>
            <a:r>
              <a:rPr lang="en-US" dirty="0" smtClean="0">
                <a:latin typeface="Times New Roman" panose="02020603050405020304" pitchFamily="18" charset="0"/>
                <a:cs typeface="Times New Roman" panose="02020603050405020304" pitchFamily="18" charset="0"/>
              </a:rPr>
              <a:t>Goals</a:t>
            </a:r>
            <a:r>
              <a:rPr lang="en-US" dirty="0">
                <a:latin typeface="Times New Roman" panose="02020603050405020304" pitchFamily="18" charset="0"/>
                <a:cs typeface="Times New Roman" panose="02020603050405020304" pitchFamily="18" charset="0"/>
              </a:rPr>
              <a:t>:</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Trend toward natural conditions on worst visibility impairment </a:t>
            </a:r>
            <a:r>
              <a:rPr lang="en-US" dirty="0" smtClean="0">
                <a:latin typeface="Times New Roman" panose="02020603050405020304" pitchFamily="18" charset="0"/>
                <a:cs typeface="Times New Roman" panose="02020603050405020304" pitchFamily="18" charset="0"/>
              </a:rPr>
              <a:t>days (called “Reasonable Progress”)</a:t>
            </a:r>
            <a:endParaRPr lang="en-US" dirty="0">
              <a:latin typeface="Times New Roman" panose="02020603050405020304" pitchFamily="18" charset="0"/>
              <a:cs typeface="Times New Roman" panose="02020603050405020304" pitchFamily="18" charset="0"/>
            </a:endParaRP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No worsening of visibility on clearest days</a:t>
            </a:r>
          </a:p>
          <a:p>
            <a:r>
              <a:rPr lang="en-US" dirty="0">
                <a:latin typeface="Times New Roman" panose="02020603050405020304" pitchFamily="18" charset="0"/>
                <a:cs typeface="Times New Roman" panose="02020603050405020304" pitchFamily="18" charset="0"/>
              </a:rPr>
              <a:t>Most Impaired Days (MID) visibility tracking metric</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Statistical technique to screen out days influenced by fires and dust</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20% MID assume to be primarily influenced by anthropogenic </a:t>
            </a:r>
            <a:r>
              <a:rPr lang="en-US" dirty="0" smtClean="0">
                <a:latin typeface="Times New Roman" panose="02020603050405020304" pitchFamily="18" charset="0"/>
                <a:cs typeface="Times New Roman" panose="02020603050405020304" pitchFamily="18" charset="0"/>
              </a:rPr>
              <a:t>emissions</a:t>
            </a:r>
            <a:endParaRPr lang="en-US" dirty="0"/>
          </a:p>
          <a:p>
            <a:pPr lvl="1"/>
            <a:endParaRPr lang="en-US" dirty="0"/>
          </a:p>
          <a:p>
            <a:pPr lvl="1"/>
            <a:endParaRPr lang="en-US" dirty="0"/>
          </a:p>
        </p:txBody>
      </p:sp>
      <p:sp>
        <p:nvSpPr>
          <p:cNvPr id="10" name="Content Placeholder 9">
            <a:extLst>
              <a:ext uri="{FF2B5EF4-FFF2-40B4-BE49-F238E27FC236}">
                <a16:creationId xmlns:a16="http://schemas.microsoft.com/office/drawing/2014/main" id="{19C7C27C-80A5-4E47-A316-F803A7E59227}"/>
              </a:ext>
            </a:extLst>
          </p:cNvPr>
          <p:cNvSpPr>
            <a:spLocks noGrp="1"/>
          </p:cNvSpPr>
          <p:nvPr>
            <p:ph sz="quarter" idx="16"/>
          </p:nvPr>
        </p:nvSpPr>
        <p:spPr>
          <a:xfrm>
            <a:off x="5585552" y="1201287"/>
            <a:ext cx="6389783" cy="5155062"/>
          </a:xfrm>
        </p:spPr>
        <p:txBody>
          <a:bodyPr/>
          <a:lstStyle/>
          <a:p>
            <a:pPr>
              <a:spcAft>
                <a:spcPts val="600"/>
              </a:spcAft>
            </a:pPr>
            <a:r>
              <a:rPr lang="en-US" dirty="0">
                <a:latin typeface="Times New Roman" panose="02020603050405020304" pitchFamily="18" charset="0"/>
                <a:cs typeface="Times New Roman" panose="02020603050405020304" pitchFamily="18" charset="0"/>
              </a:rPr>
              <a:t>URP Glidepath</a:t>
            </a:r>
          </a:p>
          <a:p>
            <a:pPr lvl="1">
              <a:spcAft>
                <a:spcPts val="600"/>
              </a:spcAft>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2000-2004 IMPROVE MID Baseline</a:t>
            </a:r>
          </a:p>
          <a:p>
            <a:pPr lvl="1">
              <a:spcAft>
                <a:spcPts val="600"/>
              </a:spcAft>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2064 Natural Conditions End-Point</a:t>
            </a:r>
          </a:p>
          <a:p>
            <a:pPr lvl="1">
              <a:buFont typeface="Courier New" panose="02070309020205020404" pitchFamily="49" charset="0"/>
              <a:buChar char="o"/>
            </a:pPr>
            <a:r>
              <a:rPr lang="en-US" sz="1800" dirty="0">
                <a:latin typeface="Times New Roman" panose="02020603050405020304" pitchFamily="18" charset="0"/>
                <a:cs typeface="Times New Roman" panose="02020603050405020304" pitchFamily="18" charset="0"/>
              </a:rPr>
              <a:t>Linear reduction from Baseline to Natural Conditions</a:t>
            </a:r>
          </a:p>
        </p:txBody>
      </p:sp>
      <p:sp>
        <p:nvSpPr>
          <p:cNvPr id="12" name="Slide Number Placeholder 11">
            <a:extLst>
              <a:ext uri="{FF2B5EF4-FFF2-40B4-BE49-F238E27FC236}">
                <a16:creationId xmlns:a16="http://schemas.microsoft.com/office/drawing/2014/main" id="{420C90E8-CE83-4263-8BDE-F354ABB96754}"/>
              </a:ext>
            </a:extLst>
          </p:cNvPr>
          <p:cNvSpPr>
            <a:spLocks noGrp="1"/>
          </p:cNvSpPr>
          <p:nvPr>
            <p:ph type="sldNum" sz="quarter" idx="10"/>
          </p:nvPr>
        </p:nvSpPr>
        <p:spPr/>
        <p:txBody>
          <a:bodyPr/>
          <a:lstStyle/>
          <a:p>
            <a:fld id="{31421AFA-3AE7-4CEA-BC9B-447859BED57B}" type="slidenum">
              <a:rPr lang="en-GB" smtClean="0"/>
              <a:pPr/>
              <a:t>12</a:t>
            </a:fld>
            <a:endParaRPr lang="en-GB" dirty="0"/>
          </a:p>
        </p:txBody>
      </p:sp>
      <p:grpSp>
        <p:nvGrpSpPr>
          <p:cNvPr id="8" name="Group 7">
            <a:extLst>
              <a:ext uri="{FF2B5EF4-FFF2-40B4-BE49-F238E27FC236}">
                <a16:creationId xmlns:a16="http://schemas.microsoft.com/office/drawing/2014/main" id="{DFFEDF8D-EB87-432C-8ED7-283EF5D36E22}"/>
              </a:ext>
            </a:extLst>
          </p:cNvPr>
          <p:cNvGrpSpPr/>
          <p:nvPr/>
        </p:nvGrpSpPr>
        <p:grpSpPr>
          <a:xfrm>
            <a:off x="6031118" y="2809301"/>
            <a:ext cx="5713677" cy="3712525"/>
            <a:chOff x="2031167" y="569626"/>
            <a:chExt cx="7036633" cy="4975194"/>
          </a:xfrm>
        </p:grpSpPr>
        <p:grpSp>
          <p:nvGrpSpPr>
            <p:cNvPr id="13" name="Group 12">
              <a:extLst>
                <a:ext uri="{FF2B5EF4-FFF2-40B4-BE49-F238E27FC236}">
                  <a16:creationId xmlns:a16="http://schemas.microsoft.com/office/drawing/2014/main" id="{24045690-F53E-4051-864B-720BF15AB5F6}"/>
                </a:ext>
              </a:extLst>
            </p:cNvPr>
            <p:cNvGrpSpPr/>
            <p:nvPr/>
          </p:nvGrpSpPr>
          <p:grpSpPr>
            <a:xfrm>
              <a:off x="2031167" y="569626"/>
              <a:ext cx="7036633" cy="4975194"/>
              <a:chOff x="2031167" y="569626"/>
              <a:chExt cx="7036633" cy="4975194"/>
            </a:xfrm>
          </p:grpSpPr>
          <p:pic>
            <p:nvPicPr>
              <p:cNvPr id="15" name="Picture 14">
                <a:extLst>
                  <a:ext uri="{FF2B5EF4-FFF2-40B4-BE49-F238E27FC236}">
                    <a16:creationId xmlns:a16="http://schemas.microsoft.com/office/drawing/2014/main" id="{105675FD-E138-4862-8158-FFA67E08F2A7}"/>
                  </a:ext>
                </a:extLst>
              </p:cNvPr>
              <p:cNvPicPr/>
              <p:nvPr/>
            </p:nvPicPr>
            <p:blipFill rotWithShape="1">
              <a:blip r:embed="rId2"/>
              <a:srcRect l="34924" t="9294" r="32734" b="27925"/>
              <a:stretch/>
            </p:blipFill>
            <p:spPr bwMode="auto">
              <a:xfrm>
                <a:off x="2031167" y="569626"/>
                <a:ext cx="7036633" cy="4975194"/>
              </a:xfrm>
              <a:prstGeom prst="rect">
                <a:avLst/>
              </a:prstGeom>
              <a:ln>
                <a:noFill/>
              </a:ln>
              <a:extLst>
                <a:ext uri="{53640926-AAD7-44D8-BBD7-CCE9431645EC}">
                  <a14:shadowObscured xmlns:a14="http://schemas.microsoft.com/office/drawing/2010/main"/>
                </a:ext>
              </a:extLst>
            </p:spPr>
          </p:pic>
          <p:sp>
            <p:nvSpPr>
              <p:cNvPr id="16" name="Oval 15">
                <a:extLst>
                  <a:ext uri="{FF2B5EF4-FFF2-40B4-BE49-F238E27FC236}">
                    <a16:creationId xmlns:a16="http://schemas.microsoft.com/office/drawing/2014/main" id="{0744F175-91B8-4BFC-994C-0B7FF500F643}"/>
                  </a:ext>
                </a:extLst>
              </p:cNvPr>
              <p:cNvSpPr/>
              <p:nvPr/>
            </p:nvSpPr>
            <p:spPr>
              <a:xfrm>
                <a:off x="4099810" y="2113613"/>
                <a:ext cx="82446" cy="749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9155DA76-D49E-4EB1-B298-E931F5D4B7D9}"/>
                </a:ext>
              </a:extLst>
            </p:cNvPr>
            <p:cNvSpPr/>
            <p:nvPr/>
          </p:nvSpPr>
          <p:spPr>
            <a:xfrm>
              <a:off x="3372787" y="4616970"/>
              <a:ext cx="3582649" cy="119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47960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1E190-9703-4D1E-935A-0DACC518F2D3}"/>
              </a:ext>
            </a:extLst>
          </p:cNvPr>
          <p:cNvSpPr>
            <a:spLocks noGrp="1"/>
          </p:cNvSpPr>
          <p:nvPr>
            <p:ph type="title"/>
          </p:nvPr>
        </p:nvSpPr>
        <p:spPr>
          <a:xfrm>
            <a:off x="838200" y="365125"/>
            <a:ext cx="10515600" cy="725545"/>
          </a:xfrm>
        </p:spPr>
        <p:txBody>
          <a:bodyPr>
            <a:normAutofit/>
          </a:bodyPr>
          <a:lstStyle/>
          <a:p>
            <a:r>
              <a:rPr lang="en-US" sz="3600" cap="none" dirty="0">
                <a:latin typeface="Times New Roman" panose="02020603050405020304" pitchFamily="18" charset="0"/>
                <a:cs typeface="Times New Roman" panose="02020603050405020304" pitchFamily="18" charset="0"/>
              </a:rPr>
              <a:t>Adjustments to URP Glidepath</a:t>
            </a:r>
          </a:p>
        </p:txBody>
      </p:sp>
      <p:sp>
        <p:nvSpPr>
          <p:cNvPr id="5" name="Content Placeholder 4">
            <a:extLst>
              <a:ext uri="{FF2B5EF4-FFF2-40B4-BE49-F238E27FC236}">
                <a16:creationId xmlns:a16="http://schemas.microsoft.com/office/drawing/2014/main" id="{C815C138-CDD8-490B-AE9A-F740E6B1BB70}"/>
              </a:ext>
            </a:extLst>
          </p:cNvPr>
          <p:cNvSpPr>
            <a:spLocks noGrp="1"/>
          </p:cNvSpPr>
          <p:nvPr>
            <p:ph idx="1"/>
          </p:nvPr>
        </p:nvSpPr>
        <p:spPr>
          <a:xfrm>
            <a:off x="838199" y="1202122"/>
            <a:ext cx="10795613" cy="4504944"/>
          </a:xfrm>
        </p:spPr>
        <p:txBody>
          <a:bodyPr>
            <a:normAutofit fontScale="92500" lnSpcReduction="10000"/>
          </a:bodyPr>
          <a:lstStyle/>
          <a:p>
            <a:r>
              <a:rPr lang="en-US" dirty="0" smtClean="0">
                <a:latin typeface="Times New Roman" panose="02020603050405020304" pitchFamily="18" charset="0"/>
                <a:cs typeface="Times New Roman" panose="02020603050405020304" pitchFamily="18" charset="0"/>
              </a:rPr>
              <a:t>From RHR Jan. 2017 changes, EPA </a:t>
            </a:r>
            <a:r>
              <a:rPr lang="en-US" dirty="0">
                <a:latin typeface="Times New Roman" panose="02020603050405020304" pitchFamily="18" charset="0"/>
                <a:cs typeface="Times New Roman" panose="02020603050405020304" pitchFamily="18" charset="0"/>
              </a:rPr>
              <a:t>guidance (2018) </a:t>
            </a:r>
            <a:r>
              <a:rPr lang="en-US" dirty="0" smtClean="0">
                <a:latin typeface="Times New Roman" panose="02020603050405020304" pitchFamily="18" charset="0"/>
                <a:cs typeface="Times New Roman" panose="02020603050405020304" pitchFamily="18" charset="0"/>
              </a:rPr>
              <a:t>describes approach to adjust </a:t>
            </a:r>
            <a:r>
              <a:rPr lang="en-US" dirty="0">
                <a:latin typeface="Times New Roman" panose="02020603050405020304" pitchFamily="18" charset="0"/>
                <a:cs typeface="Times New Roman" panose="02020603050405020304" pitchFamily="18" charset="0"/>
              </a:rPr>
              <a:t>URP Glidepath to account for contributions from international anthropogenic emissions (“international emissions”) and wildland prescribed fires (“Rx fire”)</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The international emissions and Rx fire contributions are added to the 2064 natural conditions end-point to make an adjusted URP glidepath</a:t>
            </a:r>
          </a:p>
          <a:p>
            <a:r>
              <a:rPr lang="en-US" dirty="0">
                <a:latin typeface="Times New Roman" panose="02020603050405020304" pitchFamily="18" charset="0"/>
                <a:cs typeface="Times New Roman" panose="02020603050405020304" pitchFamily="18" charset="0"/>
              </a:rPr>
              <a:t>EPA recommends Chemical Transport Models (CTMs) be used to estimate contributions of international emissions and Rx fires</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Model a current (e.g., 2014 or 2016) or implementation period end-date (i.e., 2028) year</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Use zero-out emissions (e.g., Zero Rest of World, ZROW) or source apportionment to isolate contributions of international emissions and/or Rx fire</a:t>
            </a:r>
          </a:p>
          <a:p>
            <a:pPr lvl="1">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Recommend use consistent approaches for making 2028 visibility projections and estimating contributions from international emissions and Rx fire</a:t>
            </a:r>
          </a:p>
        </p:txBody>
      </p:sp>
      <p:sp>
        <p:nvSpPr>
          <p:cNvPr id="6" name="Slide Number Placeholder 5">
            <a:extLst>
              <a:ext uri="{FF2B5EF4-FFF2-40B4-BE49-F238E27FC236}">
                <a16:creationId xmlns:a16="http://schemas.microsoft.com/office/drawing/2014/main" id="{3A7BCEE9-4136-4430-A035-F92CFE24DC3B}"/>
              </a:ext>
            </a:extLst>
          </p:cNvPr>
          <p:cNvSpPr>
            <a:spLocks noGrp="1"/>
          </p:cNvSpPr>
          <p:nvPr>
            <p:ph type="sldNum" sz="quarter" idx="10"/>
          </p:nvPr>
        </p:nvSpPr>
        <p:spPr/>
        <p:txBody>
          <a:bodyPr/>
          <a:lstStyle/>
          <a:p>
            <a:fld id="{31421AFA-3AE7-4CEA-BC9B-447859BED57B}" type="slidenum">
              <a:rPr lang="en-GB" smtClean="0"/>
              <a:pPr/>
              <a:t>13</a:t>
            </a:fld>
            <a:endParaRPr lang="en-GB" dirty="0"/>
          </a:p>
        </p:txBody>
      </p:sp>
    </p:spTree>
    <p:extLst>
      <p:ext uri="{BB962C8B-B14F-4D97-AF65-F5344CB8AC3E}">
        <p14:creationId xmlns:p14="http://schemas.microsoft.com/office/powerpoint/2010/main" val="3288294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7527"/>
          </a:xfrm>
          <a:solidFill>
            <a:schemeClr val="tx2">
              <a:lumMod val="20000"/>
              <a:lumOff val="80000"/>
            </a:schemeClr>
          </a:solidFill>
          <a:ln w="41275">
            <a:noFill/>
          </a:ln>
        </p:spPr>
        <p:txBody>
          <a:bodyPr>
            <a:normAutofit/>
          </a:bodyPr>
          <a:lstStyle/>
          <a:p>
            <a:r>
              <a:rPr lang="en-US" sz="3200" dirty="0">
                <a:latin typeface="Times New Roman" panose="02020603050405020304" pitchFamily="18" charset="0"/>
                <a:cs typeface="Times New Roman" panose="02020603050405020304" pitchFamily="18" charset="0"/>
              </a:rPr>
              <a:t>How to determine international and Rx fire impacts?</a:t>
            </a:r>
          </a:p>
        </p:txBody>
      </p:sp>
      <p:sp>
        <p:nvSpPr>
          <p:cNvPr id="3" name="Content Placeholder 2"/>
          <p:cNvSpPr>
            <a:spLocks noGrp="1"/>
          </p:cNvSpPr>
          <p:nvPr>
            <p:ph idx="1"/>
          </p:nvPr>
        </p:nvSpPr>
        <p:spPr>
          <a:xfrm>
            <a:off x="160712" y="1049096"/>
            <a:ext cx="3607057" cy="5423073"/>
          </a:xfrm>
        </p:spPr>
        <p:txBody>
          <a:bodyPr>
            <a:noAutofit/>
          </a:bodyPr>
          <a:lstStyle/>
          <a:p>
            <a:r>
              <a:rPr lang="en-US" dirty="0">
                <a:latin typeface="Times New Roman" panose="02020603050405020304" pitchFamily="18" charset="0"/>
                <a:cs typeface="Times New Roman" panose="02020603050405020304" pitchFamily="18" charset="0"/>
              </a:rPr>
              <a:t>Apply CAMx source apportionment tools to ‘tag’ emissions and their haze impacts at CIAs</a:t>
            </a:r>
          </a:p>
          <a:p>
            <a:r>
              <a:rPr lang="en-US" dirty="0">
                <a:latin typeface="Times New Roman" panose="02020603050405020304" pitchFamily="18" charset="0"/>
                <a:cs typeface="Times New Roman" panose="02020603050405020304" pitchFamily="18" charset="0"/>
              </a:rPr>
              <a:t>Use </a:t>
            </a:r>
            <a:r>
              <a:rPr lang="en-US" dirty="0" smtClean="0">
                <a:latin typeface="Times New Roman" panose="02020603050405020304" pitchFamily="18" charset="0"/>
                <a:cs typeface="Times New Roman" panose="02020603050405020304" pitchFamily="18" charset="0"/>
              </a:rPr>
              <a:t>the 2028OTBa </a:t>
            </a:r>
            <a:r>
              <a:rPr lang="en-US" dirty="0">
                <a:latin typeface="Times New Roman" panose="02020603050405020304" pitchFamily="18" charset="0"/>
                <a:cs typeface="Times New Roman" panose="02020603050405020304" pitchFamily="18" charset="0"/>
              </a:rPr>
              <a:t>simulation for the source apportionment run</a:t>
            </a:r>
          </a:p>
          <a:p>
            <a:r>
              <a:rPr lang="en-US" dirty="0">
                <a:latin typeface="Times New Roman" panose="02020603050405020304" pitchFamily="18" charset="0"/>
                <a:cs typeface="Times New Roman" panose="02020603050405020304" pitchFamily="18" charset="0"/>
              </a:rPr>
              <a:t>Result: concentrations for international and Rx fire</a:t>
            </a:r>
          </a:p>
          <a:p>
            <a:endParaRPr lang="en-US" dirty="0">
              <a:latin typeface="Bahnschrift SemiBold" panose="020B0502040204020203" pitchFamily="34" charset="0"/>
            </a:endParaRP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14</a:t>
            </a:fld>
            <a:endParaRPr lang="en-US" dirty="0"/>
          </a:p>
        </p:txBody>
      </p:sp>
      <p:graphicFrame>
        <p:nvGraphicFramePr>
          <p:cNvPr id="5" name="Table 4">
            <a:extLst>
              <a:ext uri="{FF2B5EF4-FFF2-40B4-BE49-F238E27FC236}">
                <a16:creationId xmlns:a16="http://schemas.microsoft.com/office/drawing/2014/main" id="{A134B818-8048-4F2D-BA30-344D99EF5EB2}"/>
              </a:ext>
            </a:extLst>
          </p:cNvPr>
          <p:cNvGraphicFramePr>
            <a:graphicFrameLocks noGrp="1"/>
          </p:cNvGraphicFramePr>
          <p:nvPr>
            <p:extLst>
              <p:ext uri="{D42A27DB-BD31-4B8C-83A1-F6EECF244321}">
                <p14:modId xmlns:p14="http://schemas.microsoft.com/office/powerpoint/2010/main" val="2836053324"/>
              </p:ext>
            </p:extLst>
          </p:nvPr>
        </p:nvGraphicFramePr>
        <p:xfrm>
          <a:off x="3844886" y="1049097"/>
          <a:ext cx="8098267" cy="5732152"/>
        </p:xfrm>
        <a:graphic>
          <a:graphicData uri="http://schemas.openxmlformats.org/drawingml/2006/table">
            <a:tbl>
              <a:tblPr firstRow="1" bandRow="1">
                <a:tableStyleId>{2D5ABB26-0587-4C30-8999-92F81FD0307C}</a:tableStyleId>
              </a:tblPr>
              <a:tblGrid>
                <a:gridCol w="1762698">
                  <a:extLst>
                    <a:ext uri="{9D8B030D-6E8A-4147-A177-3AD203B41FA5}">
                      <a16:colId xmlns:a16="http://schemas.microsoft.com/office/drawing/2014/main" val="1120347708"/>
                    </a:ext>
                  </a:extLst>
                </a:gridCol>
                <a:gridCol w="3249976">
                  <a:extLst>
                    <a:ext uri="{9D8B030D-6E8A-4147-A177-3AD203B41FA5}">
                      <a16:colId xmlns:a16="http://schemas.microsoft.com/office/drawing/2014/main" val="2816119350"/>
                    </a:ext>
                  </a:extLst>
                </a:gridCol>
                <a:gridCol w="3085593">
                  <a:extLst>
                    <a:ext uri="{9D8B030D-6E8A-4147-A177-3AD203B41FA5}">
                      <a16:colId xmlns:a16="http://schemas.microsoft.com/office/drawing/2014/main" val="3476239268"/>
                    </a:ext>
                  </a:extLst>
                </a:gridCol>
              </a:tblGrid>
              <a:tr h="531088">
                <a:tc>
                  <a:txBody>
                    <a:bodyPr/>
                    <a:lstStyle/>
                    <a:p>
                      <a:r>
                        <a:rPr lang="en-US" sz="1600" b="1" dirty="0">
                          <a:solidFill>
                            <a:srgbClr val="00B050"/>
                          </a:solidFill>
                          <a:latin typeface="Times New Roman" panose="02020603050405020304" pitchFamily="18" charset="0"/>
                          <a:cs typeface="Times New Roman" panose="02020603050405020304" pitchFamily="18" charset="0"/>
                        </a:rPr>
                        <a:t>Source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smtClean="0">
                          <a:solidFill>
                            <a:srgbClr val="00B050"/>
                          </a:solidFill>
                          <a:latin typeface="Times New Roman" panose="02020603050405020304" pitchFamily="18" charset="0"/>
                          <a:cs typeface="Times New Roman" panose="02020603050405020304" pitchFamily="18" charset="0"/>
                        </a:rPr>
                        <a:t>2028OTBa High-level </a:t>
                      </a:r>
                      <a:r>
                        <a:rPr lang="en-US" sz="1600" b="1" dirty="0">
                          <a:solidFill>
                            <a:srgbClr val="00B050"/>
                          </a:solidFill>
                          <a:latin typeface="Times New Roman" panose="02020603050405020304" pitchFamily="18" charset="0"/>
                          <a:cs typeface="Times New Roman" panose="02020603050405020304" pitchFamily="18" charset="0"/>
                        </a:rPr>
                        <a:t>Source Apportionment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Times New Roman" panose="02020603050405020304" pitchFamily="18" charset="0"/>
                          <a:cs typeface="Times New Roman" panose="02020603050405020304" pitchFamily="18" charset="0"/>
                        </a:rPr>
                        <a:t>2028OTBa </a:t>
                      </a:r>
                      <a:r>
                        <a:rPr lang="en-US" sz="1600" dirty="0" smtClean="0">
                          <a:latin typeface="Times New Roman" panose="02020603050405020304" pitchFamily="18" charset="0"/>
                          <a:cs typeface="Times New Roman" panose="02020603050405020304" pitchFamily="18" charset="0"/>
                        </a:rPr>
                        <a:t>Low-Level</a:t>
                      </a:r>
                      <a:r>
                        <a:rPr lang="en-US" sz="1600" baseline="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Source-Sector </a:t>
                      </a:r>
                      <a:r>
                        <a:rPr lang="en-US" sz="1600" dirty="0">
                          <a:latin typeface="Times New Roman" panose="02020603050405020304" pitchFamily="18" charset="0"/>
                          <a:cs typeface="Times New Roman" panose="02020603050405020304" pitchFamily="18" charset="0"/>
                        </a:rPr>
                        <a:t>Apportionment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4484084"/>
                  </a:ext>
                </a:extLst>
              </a:tr>
              <a:tr h="279520">
                <a:tc rowSpan="7">
                  <a:txBody>
                    <a:bodyPr/>
                    <a:lstStyle/>
                    <a:p>
                      <a:r>
                        <a:rPr lang="en-US" sz="1400" dirty="0">
                          <a:latin typeface="Times New Roman" panose="02020603050405020304" pitchFamily="18" charset="0"/>
                          <a:cs typeface="Times New Roman" panose="02020603050405020304" pitchFamily="18" charset="0"/>
                        </a:rPr>
                        <a:t>US Anthropogenic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en-US" sz="1400" b="1" dirty="0">
                          <a:solidFill>
                            <a:srgbClr val="00B050"/>
                          </a:solidFill>
                          <a:latin typeface="Times New Roman" panose="02020603050405020304" pitchFamily="18" charset="0"/>
                          <a:cs typeface="Times New Roman" panose="02020603050405020304" pitchFamily="18" charset="0"/>
                        </a:rPr>
                        <a:t>US Anthropogenic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Times New Roman" panose="02020603050405020304" pitchFamily="18" charset="0"/>
                          <a:cs typeface="Times New Roman" panose="02020603050405020304" pitchFamily="18" charset="0"/>
                        </a:rPr>
                        <a:t>EGU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1033331"/>
                  </a:ext>
                </a:extLst>
              </a:tr>
              <a:tr h="279520">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All Other </a:t>
                      </a:r>
                      <a:r>
                        <a:rPr lang="en-US" sz="1400" dirty="0">
                          <a:latin typeface="Times New Roman" panose="02020603050405020304" pitchFamily="18" charset="0"/>
                          <a:cs typeface="Times New Roman" panose="02020603050405020304" pitchFamily="18" charset="0"/>
                        </a:rPr>
                        <a:t>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7908227"/>
                  </a:ext>
                </a:extLst>
              </a:tr>
              <a:tr h="279520">
                <a:tc vMerge="1">
                  <a:txBody>
                    <a:bodyPr/>
                    <a:lstStyle/>
                    <a:p>
                      <a:endParaRPr lang="en-US" dirty="0"/>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imes New Roman" panose="02020603050405020304" pitchFamily="18" charset="0"/>
                          <a:cs typeface="Times New Roman" panose="02020603050405020304" pitchFamily="18" charset="0"/>
                        </a:rPr>
                        <a:t>Oil &amp; Gas </a:t>
                      </a:r>
                      <a:r>
                        <a:rPr lang="en-US" sz="1400" dirty="0">
                          <a:latin typeface="Times New Roman" panose="02020603050405020304" pitchFamily="18" charset="0"/>
                          <a:cs typeface="Times New Roman" panose="02020603050405020304" pitchFamily="18" charset="0"/>
                        </a:rPr>
                        <a:t>Point + Nonpoint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7757922"/>
                  </a:ext>
                </a:extLst>
              </a:tr>
              <a:tr h="520072">
                <a:tc vMerge="1">
                  <a:txBody>
                    <a:bodyPr/>
                    <a:lstStyle/>
                    <a:p>
                      <a:endParaRPr lang="en-US" dirty="0"/>
                    </a:p>
                  </a:txBody>
                  <a:tcPr>
                    <a:lnT w="12700" cap="flat" cmpd="sng" algn="ctr">
                      <a:solidFill>
                        <a:schemeClr val="tx1"/>
                      </a:solidFill>
                      <a:prstDash val="solid"/>
                      <a:round/>
                      <a:headEnd type="none" w="med" len="med"/>
                      <a:tailEnd type="none" w="med" len="med"/>
                    </a:lnT>
                  </a:tcPr>
                </a:tc>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r>
                        <a:rPr lang="en-US" sz="1400" dirty="0">
                          <a:latin typeface="Times New Roman" panose="02020603050405020304" pitchFamily="18" charset="0"/>
                          <a:cs typeface="Times New Roman" panose="02020603050405020304" pitchFamily="18" charset="0"/>
                        </a:rPr>
                        <a:t>Mobile Non-Road + On-Road, including rail, airports, and commercial marine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4039167"/>
                  </a:ext>
                </a:extLst>
              </a:tr>
              <a:tr h="978320">
                <a:tc vMerge="1">
                  <a:txBody>
                    <a:bodyPr/>
                    <a:lstStyle/>
                    <a:p>
                      <a:endParaRPr lang="en-US" dirty="0"/>
                    </a:p>
                  </a:txBody>
                  <a:tcPr/>
                </a:tc>
                <a:tc vMerge="1">
                  <a:txBody>
                    <a:bodyPr/>
                    <a:lstStyle/>
                    <a:p>
                      <a:endParaRPr lang="en-US"/>
                    </a:p>
                  </a:txBody>
                  <a:tcPr/>
                </a:tc>
                <a:tc>
                  <a:txBody>
                    <a:bodyPr/>
                    <a:lstStyle/>
                    <a:p>
                      <a:r>
                        <a:rPr lang="en-US" sz="1400" dirty="0" smtClean="0">
                          <a:latin typeface="Times New Roman" panose="02020603050405020304" pitchFamily="18" charset="0"/>
                          <a:cs typeface="Times New Roman" panose="02020603050405020304" pitchFamily="18" charset="0"/>
                        </a:rPr>
                        <a:t>All Other </a:t>
                      </a:r>
                      <a:r>
                        <a:rPr lang="en-US" sz="1400" dirty="0">
                          <a:latin typeface="Times New Roman" panose="02020603050405020304" pitchFamily="18" charset="0"/>
                          <a:cs typeface="Times New Roman" panose="02020603050405020304" pitchFamily="18" charset="0"/>
                        </a:rPr>
                        <a:t>US Anthro:</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Agricultural (NOx only)</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Fugitive Dust</a:t>
                      </a:r>
                    </a:p>
                    <a:p>
                      <a:pPr marL="171450" indent="-1714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Residential Wood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Times New Roman" panose="02020603050405020304" pitchFamily="18" charset="0"/>
                          <a:cs typeface="Times New Roman" panose="02020603050405020304" pitchFamily="18" charset="0"/>
                        </a:rPr>
                        <a:t>Remaining Nonpoint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119215"/>
                  </a:ext>
                </a:extLst>
              </a:tr>
              <a:tr h="279520">
                <a:tc vMerge="1">
                  <a:txBody>
                    <a:bodyPr/>
                    <a:lstStyle/>
                    <a:p>
                      <a:endParaRPr lang="en-US" sz="1100" dirty="0"/>
                    </a:p>
                  </a:txBody>
                  <a:tcPr/>
                </a:tc>
                <a:tc vMerge="1">
                  <a:txBody>
                    <a:bodyPr/>
                    <a:lstStyle/>
                    <a:p>
                      <a:endParaRPr 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Times New Roman" panose="02020603050405020304" pitchFamily="18" charset="0"/>
                          <a:cs typeface="Times New Roman" panose="02020603050405020304" pitchFamily="18" charset="0"/>
                        </a:rPr>
                        <a:t>US Agricultural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1978773"/>
                  </a:ext>
                </a:extLst>
              </a:tr>
              <a:tr h="279520">
                <a:tc vMerge="1">
                  <a:txBody>
                    <a:bodyPr/>
                    <a:lstStyle/>
                    <a:p>
                      <a:endParaRPr lang="en-US" sz="11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B050"/>
                          </a:solidFill>
                          <a:latin typeface="Times New Roman" panose="02020603050405020304" pitchFamily="18" charset="0"/>
                          <a:cs typeface="Times New Roman" panose="02020603050405020304" pitchFamily="18" charset="0"/>
                        </a:rPr>
                        <a:t>US Wildland Prescribed fire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Times New Roman" panose="02020603050405020304" pitchFamily="18" charset="0"/>
                          <a:cs typeface="Times New Roman" panose="02020603050405020304" pitchFamily="18" charset="0"/>
                        </a:rPr>
                        <a:t>US Wildland Prescribed 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3282239"/>
                  </a:ext>
                </a:extLst>
              </a:tr>
              <a:tr h="303521">
                <a:tc rowSpan="2">
                  <a:txBody>
                    <a:bodyPr/>
                    <a:lstStyle/>
                    <a:p>
                      <a:r>
                        <a:rPr lang="en-US" sz="1400" dirty="0">
                          <a:latin typeface="Times New Roman" panose="02020603050405020304" pitchFamily="18" charset="0"/>
                          <a:cs typeface="Times New Roman" panose="02020603050405020304" pitchFamily="18" charset="0"/>
                        </a:rPr>
                        <a:t>Natural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rgbClr val="00B050"/>
                          </a:solidFill>
                          <a:latin typeface="Times New Roman" panose="02020603050405020304" pitchFamily="18" charset="0"/>
                          <a:cs typeface="Times New Roman" panose="02020603050405020304" pitchFamily="18" charset="0"/>
                        </a:rPr>
                        <a:t>US Wildfire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Times New Roman" panose="02020603050405020304" pitchFamily="18" charset="0"/>
                          <a:cs typeface="Times New Roman" panose="02020603050405020304" pitchFamily="18" charset="0"/>
                        </a:rPr>
                        <a:t>US Wildfire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0439693"/>
                  </a:ext>
                </a:extLst>
              </a:tr>
              <a:tr h="475184">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B050"/>
                          </a:solidFill>
                          <a:latin typeface="Times New Roman" panose="02020603050405020304" pitchFamily="18" charset="0"/>
                          <a:cs typeface="Times New Roman" panose="02020603050405020304" pitchFamily="18" charset="0"/>
                        </a:rPr>
                        <a:t>Natural + Non-US fire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Times New Roman" panose="02020603050405020304" pitchFamily="18" charset="0"/>
                          <a:cs typeface="Times New Roman" panose="02020603050405020304" pitchFamily="18" charset="0"/>
                        </a:rPr>
                        <a:t>Non-Fire Natural (everything else plus Canada/Mexico fires)</a:t>
                      </a:r>
                      <a:endParaRPr lang="en-US" sz="2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4161993"/>
                  </a:ext>
                </a:extLst>
              </a:tr>
              <a:tr h="279520">
                <a:tc rowSpan="4">
                  <a:txBody>
                    <a:bodyPr/>
                    <a:lstStyle/>
                    <a:p>
                      <a:r>
                        <a:rPr lang="en-US" sz="1400" b="1" dirty="0">
                          <a:solidFill>
                            <a:srgbClr val="00B050"/>
                          </a:solidFill>
                          <a:latin typeface="Times New Roman" panose="02020603050405020304" pitchFamily="18" charset="0"/>
                          <a:cs typeface="Times New Roman" panose="02020603050405020304" pitchFamily="18" charset="0"/>
                        </a:rPr>
                        <a:t>International Anthropogenic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Times New Roman" panose="02020603050405020304" pitchFamily="18" charset="0"/>
                          <a:cs typeface="Times New Roman" panose="02020603050405020304" pitchFamily="18" charset="0"/>
                        </a:rPr>
                        <a:t>Canada- Anthro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Canada-Anthro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9844615"/>
                  </a:ext>
                </a:extLst>
              </a:tr>
              <a:tr h="279520">
                <a:tc vMerge="1">
                  <a:txBody>
                    <a:bodyPr/>
                    <a:lstStyle/>
                    <a:p>
                      <a:endParaRPr lang="en-US"/>
                    </a:p>
                  </a:txBody>
                  <a:tcPr/>
                </a:tc>
                <a:tc>
                  <a:txBody>
                    <a:bodyPr/>
                    <a:lstStyle/>
                    <a:p>
                      <a:r>
                        <a:rPr lang="en-US" sz="1400" dirty="0">
                          <a:latin typeface="Times New Roman" panose="02020603050405020304" pitchFamily="18" charset="0"/>
                          <a:cs typeface="Times New Roman" panose="02020603050405020304" pitchFamily="18" charset="0"/>
                        </a:rPr>
                        <a:t>Mexico- Anthro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Times New Roman" panose="02020603050405020304" pitchFamily="18" charset="0"/>
                          <a:cs typeface="Times New Roman" panose="02020603050405020304" pitchFamily="18" charset="0"/>
                        </a:rPr>
                        <a:t>Mexico- Anthro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6772976"/>
                  </a:ext>
                </a:extLst>
              </a:tr>
              <a:tr h="279520">
                <a:tc vMerge="1">
                  <a:txBody>
                    <a:bodyPr/>
                    <a:lstStyle/>
                    <a:p>
                      <a:endParaRPr lang="en-US"/>
                    </a:p>
                  </a:txBody>
                  <a:tcPr/>
                </a:tc>
                <a:tc>
                  <a:txBody>
                    <a:bodyPr/>
                    <a:lstStyle/>
                    <a:p>
                      <a:r>
                        <a:rPr lang="en-US" sz="1400" dirty="0">
                          <a:latin typeface="Times New Roman" panose="02020603050405020304" pitchFamily="18" charset="0"/>
                          <a:cs typeface="Times New Roman" panose="02020603050405020304" pitchFamily="18" charset="0"/>
                        </a:rPr>
                        <a:t>Commercial Marine </a:t>
                      </a:r>
                      <a:endParaRPr lang="en-US"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Times New Roman" panose="02020603050405020304" pitchFamily="18" charset="0"/>
                          <a:cs typeface="Times New Roman" panose="02020603050405020304" pitchFamily="18" charset="0"/>
                        </a:rPr>
                        <a:t>Commercial Marine </a:t>
                      </a:r>
                      <a:endParaRPr lang="en-US"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2514908"/>
                  </a:ext>
                </a:extLst>
              </a:tr>
              <a:tr h="279520">
                <a:tc vMerge="1">
                  <a:txBody>
                    <a:bodyPr/>
                    <a:lstStyle/>
                    <a:p>
                      <a:endParaRPr lang="en-US" sz="1200" b="1"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Times New Roman" panose="02020603050405020304" pitchFamily="18" charset="0"/>
                          <a:cs typeface="Times New Roman" panose="02020603050405020304" pitchFamily="18" charset="0"/>
                        </a:rPr>
                        <a:t>Boundary-International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Boundary-International</a:t>
                      </a:r>
                      <a:endParaRPr lang="en-US"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2962814"/>
                  </a:ext>
                </a:extLst>
              </a:tr>
            </a:tbl>
          </a:graphicData>
        </a:graphic>
      </p:graphicFrame>
    </p:spTree>
    <p:extLst>
      <p:ext uri="{BB962C8B-B14F-4D97-AF65-F5344CB8AC3E}">
        <p14:creationId xmlns:p14="http://schemas.microsoft.com/office/powerpoint/2010/main" val="3695980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7527"/>
          </a:xfrm>
          <a:solidFill>
            <a:schemeClr val="tx2">
              <a:lumMod val="20000"/>
              <a:lumOff val="80000"/>
            </a:schemeClr>
          </a:solidFill>
          <a:ln w="41275">
            <a:noFill/>
          </a:ln>
        </p:spPr>
        <p:txBody>
          <a:bodyPr>
            <a:normAutofit/>
          </a:bodyPr>
          <a:lstStyle/>
          <a:p>
            <a:pPr algn="ctr"/>
            <a:r>
              <a:rPr lang="en-US" sz="3000" dirty="0" smtClean="0">
                <a:latin typeface="Times New Roman" panose="02020603050405020304" pitchFamily="18" charset="0"/>
                <a:cs typeface="Times New Roman" panose="02020603050405020304" pitchFamily="18" charset="0"/>
              </a:rPr>
              <a:t>Rocky Mtn. NP </a:t>
            </a:r>
            <a:r>
              <a:rPr lang="en-US" sz="3000" dirty="0">
                <a:latin typeface="Times New Roman" panose="02020603050405020304" pitchFamily="18" charset="0"/>
                <a:cs typeface="Times New Roman" panose="02020603050405020304" pitchFamily="18" charset="0"/>
              </a:rPr>
              <a:t>example: Adjust the glide path for </a:t>
            </a:r>
            <a:r>
              <a:rPr lang="en-US" sz="3000" dirty="0" smtClean="0">
                <a:latin typeface="Times New Roman" panose="02020603050405020304" pitchFamily="18" charset="0"/>
                <a:cs typeface="Times New Roman" panose="02020603050405020304" pitchFamily="18" charset="0"/>
              </a:rPr>
              <a:t>international </a:t>
            </a:r>
            <a:r>
              <a:rPr lang="en-US" sz="3000" dirty="0">
                <a:latin typeface="Times New Roman" panose="02020603050405020304" pitchFamily="18" charset="0"/>
                <a:cs typeface="Times New Roman" panose="02020603050405020304" pitchFamily="18" charset="0"/>
              </a:rPr>
              <a:t>&amp; Rx fire</a:t>
            </a:r>
          </a:p>
        </p:txBody>
      </p:sp>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15</a:t>
            </a:fld>
            <a:endParaRPr lang="en-US" dirty="0"/>
          </a:p>
        </p:txBody>
      </p:sp>
      <p:grpSp>
        <p:nvGrpSpPr>
          <p:cNvPr id="7" name="Group 6">
            <a:extLst>
              <a:ext uri="{FF2B5EF4-FFF2-40B4-BE49-F238E27FC236}">
                <a16:creationId xmlns:a16="http://schemas.microsoft.com/office/drawing/2014/main" id="{7C102362-29CF-46E3-B951-C10F73778447}"/>
              </a:ext>
            </a:extLst>
          </p:cNvPr>
          <p:cNvGrpSpPr/>
          <p:nvPr/>
        </p:nvGrpSpPr>
        <p:grpSpPr>
          <a:xfrm>
            <a:off x="1542474" y="1180089"/>
            <a:ext cx="7906326" cy="5466916"/>
            <a:chOff x="733540" y="1646891"/>
            <a:chExt cx="5834783" cy="3825549"/>
          </a:xfrm>
        </p:grpSpPr>
        <p:grpSp>
          <p:nvGrpSpPr>
            <p:cNvPr id="8" name="Group 7">
              <a:extLst>
                <a:ext uri="{FF2B5EF4-FFF2-40B4-BE49-F238E27FC236}">
                  <a16:creationId xmlns:a16="http://schemas.microsoft.com/office/drawing/2014/main" id="{04B8FDD0-1E4B-4E5A-8669-FF24C8FF7B4B}"/>
                </a:ext>
              </a:extLst>
            </p:cNvPr>
            <p:cNvGrpSpPr/>
            <p:nvPr/>
          </p:nvGrpSpPr>
          <p:grpSpPr>
            <a:xfrm>
              <a:off x="733540" y="1646891"/>
              <a:ext cx="5834783" cy="3825549"/>
              <a:chOff x="616615" y="1339819"/>
              <a:chExt cx="5533729" cy="3623070"/>
            </a:xfrm>
          </p:grpSpPr>
          <p:pic>
            <p:nvPicPr>
              <p:cNvPr id="10" name="Picture 9">
                <a:extLst>
                  <a:ext uri="{FF2B5EF4-FFF2-40B4-BE49-F238E27FC236}">
                    <a16:creationId xmlns:a16="http://schemas.microsoft.com/office/drawing/2014/main" id="{6B20EE03-37E1-425E-B1D8-047A2555E554}"/>
                  </a:ext>
                </a:extLst>
              </p:cNvPr>
              <p:cNvPicPr>
                <a:picLocks noChangeAspect="1"/>
              </p:cNvPicPr>
              <p:nvPr/>
            </p:nvPicPr>
            <p:blipFill>
              <a:blip r:embed="rId3"/>
              <a:stretch>
                <a:fillRect/>
              </a:stretch>
            </p:blipFill>
            <p:spPr>
              <a:xfrm>
                <a:off x="616615" y="1339819"/>
                <a:ext cx="5533729" cy="3623070"/>
              </a:xfrm>
              <a:prstGeom prst="rect">
                <a:avLst/>
              </a:prstGeom>
            </p:spPr>
          </p:pic>
          <p:sp>
            <p:nvSpPr>
              <p:cNvPr id="11" name="Oval 10">
                <a:extLst>
                  <a:ext uri="{FF2B5EF4-FFF2-40B4-BE49-F238E27FC236}">
                    <a16:creationId xmlns:a16="http://schemas.microsoft.com/office/drawing/2014/main" id="{A66050C6-EB3D-4182-9DC8-1017389DFB41}"/>
                  </a:ext>
                </a:extLst>
              </p:cNvPr>
              <p:cNvSpPr/>
              <p:nvPr/>
            </p:nvSpPr>
            <p:spPr>
              <a:xfrm>
                <a:off x="2158255" y="2813001"/>
                <a:ext cx="87406" cy="915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2" name="Oval 11">
                <a:extLst>
                  <a:ext uri="{FF2B5EF4-FFF2-40B4-BE49-F238E27FC236}">
                    <a16:creationId xmlns:a16="http://schemas.microsoft.com/office/drawing/2014/main" id="{F02565AC-882C-4043-8A6D-FC552372D123}"/>
                  </a:ext>
                </a:extLst>
              </p:cNvPr>
              <p:cNvSpPr/>
              <p:nvPr/>
            </p:nvSpPr>
            <p:spPr>
              <a:xfrm>
                <a:off x="2319618" y="2716309"/>
                <a:ext cx="107576" cy="778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9" name="Rectangle 8">
              <a:extLst>
                <a:ext uri="{FF2B5EF4-FFF2-40B4-BE49-F238E27FC236}">
                  <a16:creationId xmlns:a16="http://schemas.microsoft.com/office/drawing/2014/main" id="{DFFAA2A4-56FF-419B-B2AF-8906A77A0575}"/>
                </a:ext>
              </a:extLst>
            </p:cNvPr>
            <p:cNvSpPr/>
            <p:nvPr/>
          </p:nvSpPr>
          <p:spPr>
            <a:xfrm>
              <a:off x="1669746" y="4811424"/>
              <a:ext cx="2979036" cy="82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13" name="TextBox 12">
            <a:extLst>
              <a:ext uri="{FF2B5EF4-FFF2-40B4-BE49-F238E27FC236}">
                <a16:creationId xmlns:a16="http://schemas.microsoft.com/office/drawing/2014/main" id="{0C1D8673-27BF-4B2C-866B-DFA4523C60B2}"/>
              </a:ext>
            </a:extLst>
          </p:cNvPr>
          <p:cNvSpPr txBox="1"/>
          <p:nvPr/>
        </p:nvSpPr>
        <p:spPr>
          <a:xfrm>
            <a:off x="5616662" y="1729556"/>
            <a:ext cx="4382530" cy="923330"/>
          </a:xfrm>
          <a:prstGeom prst="rect">
            <a:avLst/>
          </a:prstGeom>
          <a:noFill/>
        </p:spPr>
        <p:txBody>
          <a:bodyPr wrap="square" rtlCol="0">
            <a:spAutoFit/>
          </a:bodyPr>
          <a:lstStyle/>
          <a:p>
            <a:r>
              <a:rPr lang="en-US" dirty="0"/>
              <a:t>Adjusted URP that accounts for international and prescribed wildland fires (ESTIMATED -NOT FINAL)</a:t>
            </a:r>
          </a:p>
        </p:txBody>
      </p:sp>
      <p:sp>
        <p:nvSpPr>
          <p:cNvPr id="14" name="TextBox 13">
            <a:extLst>
              <a:ext uri="{FF2B5EF4-FFF2-40B4-BE49-F238E27FC236}">
                <a16:creationId xmlns:a16="http://schemas.microsoft.com/office/drawing/2014/main" id="{0B63B1DC-E942-47DA-A814-4ED1BB62836C}"/>
              </a:ext>
            </a:extLst>
          </p:cNvPr>
          <p:cNvSpPr txBox="1"/>
          <p:nvPr/>
        </p:nvSpPr>
        <p:spPr>
          <a:xfrm>
            <a:off x="5777300" y="3901653"/>
            <a:ext cx="2318951" cy="369332"/>
          </a:xfrm>
          <a:prstGeom prst="rect">
            <a:avLst/>
          </a:prstGeom>
          <a:noFill/>
        </p:spPr>
        <p:txBody>
          <a:bodyPr wrap="square" rtlCol="0">
            <a:spAutoFit/>
          </a:bodyPr>
          <a:lstStyle/>
          <a:p>
            <a:r>
              <a:rPr lang="en-US" dirty="0"/>
              <a:t>Unadjusted URP</a:t>
            </a:r>
          </a:p>
        </p:txBody>
      </p:sp>
      <p:cxnSp>
        <p:nvCxnSpPr>
          <p:cNvPr id="15" name="Straight Arrow Connector 14">
            <a:extLst>
              <a:ext uri="{FF2B5EF4-FFF2-40B4-BE49-F238E27FC236}">
                <a16:creationId xmlns:a16="http://schemas.microsoft.com/office/drawing/2014/main" id="{F7070ADB-8AC8-460D-A7C7-A9B4E7869628}"/>
              </a:ext>
            </a:extLst>
          </p:cNvPr>
          <p:cNvCxnSpPr>
            <a:cxnSpLocks/>
          </p:cNvCxnSpPr>
          <p:nvPr/>
        </p:nvCxnSpPr>
        <p:spPr>
          <a:xfrm flipH="1">
            <a:off x="7232074" y="2541760"/>
            <a:ext cx="242123" cy="6605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7457CFE-208D-4417-94C8-C5098A299D91}"/>
              </a:ext>
            </a:extLst>
          </p:cNvPr>
          <p:cNvCxnSpPr>
            <a:cxnSpLocks/>
          </p:cNvCxnSpPr>
          <p:nvPr/>
        </p:nvCxnSpPr>
        <p:spPr>
          <a:xfrm flipV="1">
            <a:off x="6367353" y="3444815"/>
            <a:ext cx="704160" cy="4906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5FC811-0F99-40E5-B229-945B127039BD}"/>
              </a:ext>
            </a:extLst>
          </p:cNvPr>
          <p:cNvSpPr txBox="1"/>
          <p:nvPr/>
        </p:nvSpPr>
        <p:spPr>
          <a:xfrm>
            <a:off x="9467271" y="2502392"/>
            <a:ext cx="2558517" cy="646331"/>
          </a:xfrm>
          <a:prstGeom prst="rect">
            <a:avLst/>
          </a:prstGeom>
          <a:noFill/>
        </p:spPr>
        <p:txBody>
          <a:bodyPr wrap="square" rtlCol="0">
            <a:spAutoFit/>
          </a:bodyPr>
          <a:lstStyle/>
          <a:p>
            <a:r>
              <a:rPr lang="en-US" dirty="0"/>
              <a:t>Contribution from international and Rx fire</a:t>
            </a:r>
          </a:p>
        </p:txBody>
      </p:sp>
      <p:cxnSp>
        <p:nvCxnSpPr>
          <p:cNvPr id="18" name="Straight Arrow Connector 17">
            <a:extLst>
              <a:ext uri="{FF2B5EF4-FFF2-40B4-BE49-F238E27FC236}">
                <a16:creationId xmlns:a16="http://schemas.microsoft.com/office/drawing/2014/main" id="{78A3FEA8-CF92-40E4-A7BE-1D1F7B77774C}"/>
              </a:ext>
            </a:extLst>
          </p:cNvPr>
          <p:cNvCxnSpPr>
            <a:cxnSpLocks/>
          </p:cNvCxnSpPr>
          <p:nvPr/>
        </p:nvCxnSpPr>
        <p:spPr>
          <a:xfrm flipH="1">
            <a:off x="9568225" y="3148723"/>
            <a:ext cx="761419" cy="6262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Left Brace 18">
            <a:extLst>
              <a:ext uri="{FF2B5EF4-FFF2-40B4-BE49-F238E27FC236}">
                <a16:creationId xmlns:a16="http://schemas.microsoft.com/office/drawing/2014/main" id="{0B75BBB1-CC57-4778-870D-D3802FB55C3E}"/>
              </a:ext>
            </a:extLst>
          </p:cNvPr>
          <p:cNvSpPr/>
          <p:nvPr/>
        </p:nvSpPr>
        <p:spPr>
          <a:xfrm rot="10800000">
            <a:off x="9307360" y="3652121"/>
            <a:ext cx="159911" cy="245789"/>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01B6CF12-ABF7-4EF3-8D96-4D78A3440E5A}"/>
              </a:ext>
            </a:extLst>
          </p:cNvPr>
          <p:cNvCxnSpPr>
            <a:cxnSpLocks/>
          </p:cNvCxnSpPr>
          <p:nvPr/>
        </p:nvCxnSpPr>
        <p:spPr>
          <a:xfrm>
            <a:off x="2785550" y="2428919"/>
            <a:ext cx="6503341" cy="1215643"/>
          </a:xfrm>
          <a:prstGeom prst="line">
            <a:avLst/>
          </a:prstGeom>
          <a:ln>
            <a:prstDash val="sysDash"/>
            <a:headEnd type="none" w="med" len="med"/>
            <a:tailEnd type="none" w="med" len="med"/>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78019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7933C8D-5576-486E-A163-626A6E0F9A55}"/>
              </a:ext>
            </a:extLst>
          </p:cNvPr>
          <p:cNvPicPr>
            <a:picLocks noChangeAspect="1"/>
          </p:cNvPicPr>
          <p:nvPr/>
        </p:nvPicPr>
        <p:blipFill>
          <a:blip r:embed="rId3"/>
          <a:stretch>
            <a:fillRect/>
          </a:stretch>
        </p:blipFill>
        <p:spPr>
          <a:xfrm>
            <a:off x="3404785" y="1195473"/>
            <a:ext cx="7181602" cy="5399403"/>
          </a:xfrm>
          <a:prstGeom prst="rect">
            <a:avLst/>
          </a:prstGeom>
        </p:spPr>
      </p:pic>
      <p:sp>
        <p:nvSpPr>
          <p:cNvPr id="6" name="Slide Number Placeholder 5"/>
          <p:cNvSpPr>
            <a:spLocks noGrp="1"/>
          </p:cNvSpPr>
          <p:nvPr>
            <p:ph type="sldNum" sz="quarter" idx="12"/>
          </p:nvPr>
        </p:nvSpPr>
        <p:spPr>
          <a:xfrm>
            <a:off x="9448800" y="6464443"/>
            <a:ext cx="2743200" cy="365125"/>
          </a:xfrm>
        </p:spPr>
        <p:txBody>
          <a:bodyPr/>
          <a:lstStyle/>
          <a:p>
            <a:fld id="{6D22F896-40B5-4ADD-8801-0D06FADFA095}" type="slidenum">
              <a:rPr lang="en-US" smtClean="0"/>
              <a:t>16</a:t>
            </a:fld>
            <a:endParaRPr lang="en-US" dirty="0"/>
          </a:p>
        </p:txBody>
      </p:sp>
      <p:cxnSp>
        <p:nvCxnSpPr>
          <p:cNvPr id="23" name="Straight Arrow Connector 22">
            <a:extLst>
              <a:ext uri="{FF2B5EF4-FFF2-40B4-BE49-F238E27FC236}">
                <a16:creationId xmlns:a16="http://schemas.microsoft.com/office/drawing/2014/main" id="{C9478966-9B16-4F3A-A062-46033073FF47}"/>
              </a:ext>
            </a:extLst>
          </p:cNvPr>
          <p:cNvCxnSpPr>
            <a:cxnSpLocks/>
          </p:cNvCxnSpPr>
          <p:nvPr/>
        </p:nvCxnSpPr>
        <p:spPr>
          <a:xfrm flipV="1">
            <a:off x="3658457" y="1426625"/>
            <a:ext cx="1532379" cy="41141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251B7F8-FF59-4C26-AF9B-2403A50D93C1}"/>
              </a:ext>
            </a:extLst>
          </p:cNvPr>
          <p:cNvCxnSpPr>
            <a:cxnSpLocks/>
          </p:cNvCxnSpPr>
          <p:nvPr/>
        </p:nvCxnSpPr>
        <p:spPr>
          <a:xfrm>
            <a:off x="3556000" y="3805337"/>
            <a:ext cx="1180965" cy="1"/>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B63743E-FE96-471E-927E-389275979641}"/>
              </a:ext>
            </a:extLst>
          </p:cNvPr>
          <p:cNvCxnSpPr>
            <a:cxnSpLocks/>
          </p:cNvCxnSpPr>
          <p:nvPr/>
        </p:nvCxnSpPr>
        <p:spPr>
          <a:xfrm flipV="1">
            <a:off x="3607227" y="5514109"/>
            <a:ext cx="2599609" cy="64657"/>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AC2F12-7720-4E0E-915D-EDC738E8A2C9}"/>
              </a:ext>
            </a:extLst>
          </p:cNvPr>
          <p:cNvCxnSpPr>
            <a:cxnSpLocks/>
          </p:cNvCxnSpPr>
          <p:nvPr/>
        </p:nvCxnSpPr>
        <p:spPr>
          <a:xfrm flipH="1">
            <a:off x="7658674" y="2004291"/>
            <a:ext cx="940381" cy="24472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EB134A7-94B7-4A03-B29D-9F4727177193}"/>
              </a:ext>
            </a:extLst>
          </p:cNvPr>
          <p:cNvCxnSpPr>
            <a:cxnSpLocks/>
          </p:cNvCxnSpPr>
          <p:nvPr/>
        </p:nvCxnSpPr>
        <p:spPr>
          <a:xfrm flipH="1">
            <a:off x="6511637" y="3895174"/>
            <a:ext cx="2087418" cy="105459"/>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6AF4169-5CAE-4BF5-A6B7-4AC132BDC5E2}"/>
              </a:ext>
            </a:extLst>
          </p:cNvPr>
          <p:cNvCxnSpPr>
            <a:cxnSpLocks/>
          </p:cNvCxnSpPr>
          <p:nvPr/>
        </p:nvCxnSpPr>
        <p:spPr>
          <a:xfrm flipH="1" flipV="1">
            <a:off x="7116890" y="5578767"/>
            <a:ext cx="1526297" cy="83760"/>
          </a:xfrm>
          <a:prstGeom prst="straightConnector1">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DB432B2-0100-4AD2-A426-12717B72CF9C}"/>
              </a:ext>
            </a:extLst>
          </p:cNvPr>
          <p:cNvPicPr>
            <a:picLocks noChangeAspect="1"/>
          </p:cNvPicPr>
          <p:nvPr/>
        </p:nvPicPr>
        <p:blipFill rotWithShape="1">
          <a:blip r:embed="rId4"/>
          <a:srcRect l="925" t="7004" r="43682" b="42555"/>
          <a:stretch/>
        </p:blipFill>
        <p:spPr>
          <a:xfrm>
            <a:off x="79315" y="4738362"/>
            <a:ext cx="3426691" cy="1950207"/>
          </a:xfrm>
          <a:prstGeom prst="rect">
            <a:avLst/>
          </a:prstGeom>
        </p:spPr>
      </p:pic>
      <p:pic>
        <p:nvPicPr>
          <p:cNvPr id="5" name="Picture 4">
            <a:extLst>
              <a:ext uri="{FF2B5EF4-FFF2-40B4-BE49-F238E27FC236}">
                <a16:creationId xmlns:a16="http://schemas.microsoft.com/office/drawing/2014/main" id="{67422BED-35BC-4EF4-8BFF-ED8F84927456}"/>
              </a:ext>
            </a:extLst>
          </p:cNvPr>
          <p:cNvPicPr>
            <a:picLocks noChangeAspect="1"/>
          </p:cNvPicPr>
          <p:nvPr/>
        </p:nvPicPr>
        <p:blipFill rotWithShape="1">
          <a:blip r:embed="rId5"/>
          <a:srcRect l="1010" t="23031" r="43775" b="27273"/>
          <a:stretch/>
        </p:blipFill>
        <p:spPr>
          <a:xfrm>
            <a:off x="140261" y="970621"/>
            <a:ext cx="3395268" cy="1909971"/>
          </a:xfrm>
          <a:prstGeom prst="rect">
            <a:avLst/>
          </a:prstGeom>
        </p:spPr>
      </p:pic>
      <p:pic>
        <p:nvPicPr>
          <p:cNvPr id="9" name="Picture 8">
            <a:extLst>
              <a:ext uri="{FF2B5EF4-FFF2-40B4-BE49-F238E27FC236}">
                <a16:creationId xmlns:a16="http://schemas.microsoft.com/office/drawing/2014/main" id="{3B386CC9-AED5-47F2-BDAD-7CA90C7EAB69}"/>
              </a:ext>
            </a:extLst>
          </p:cNvPr>
          <p:cNvPicPr>
            <a:picLocks noChangeAspect="1"/>
          </p:cNvPicPr>
          <p:nvPr/>
        </p:nvPicPr>
        <p:blipFill rotWithShape="1">
          <a:blip r:embed="rId6"/>
          <a:srcRect l="1768" t="26801" r="43777" b="23860"/>
          <a:stretch/>
        </p:blipFill>
        <p:spPr>
          <a:xfrm>
            <a:off x="179143" y="2868829"/>
            <a:ext cx="3372828" cy="1909959"/>
          </a:xfrm>
          <a:prstGeom prst="rect">
            <a:avLst/>
          </a:prstGeom>
        </p:spPr>
      </p:pic>
      <p:pic>
        <p:nvPicPr>
          <p:cNvPr id="10" name="Picture 9">
            <a:extLst>
              <a:ext uri="{FF2B5EF4-FFF2-40B4-BE49-F238E27FC236}">
                <a16:creationId xmlns:a16="http://schemas.microsoft.com/office/drawing/2014/main" id="{D30AA574-A2B1-4D05-AF86-64079B6F802D}"/>
              </a:ext>
            </a:extLst>
          </p:cNvPr>
          <p:cNvPicPr>
            <a:picLocks noChangeAspect="1"/>
          </p:cNvPicPr>
          <p:nvPr/>
        </p:nvPicPr>
        <p:blipFill rotWithShape="1">
          <a:blip r:embed="rId7"/>
          <a:srcRect l="841" t="8507" r="43789" b="43788"/>
          <a:stretch/>
        </p:blipFill>
        <p:spPr>
          <a:xfrm>
            <a:off x="8656473" y="1039338"/>
            <a:ext cx="3358280" cy="1808369"/>
          </a:xfrm>
          <a:prstGeom prst="rect">
            <a:avLst/>
          </a:prstGeom>
        </p:spPr>
      </p:pic>
      <p:pic>
        <p:nvPicPr>
          <p:cNvPr id="11" name="Picture 10">
            <a:extLst>
              <a:ext uri="{FF2B5EF4-FFF2-40B4-BE49-F238E27FC236}">
                <a16:creationId xmlns:a16="http://schemas.microsoft.com/office/drawing/2014/main" id="{62D0394C-AAE7-4CFC-9C12-961A0FD3609E}"/>
              </a:ext>
            </a:extLst>
          </p:cNvPr>
          <p:cNvPicPr>
            <a:picLocks noChangeAspect="1"/>
          </p:cNvPicPr>
          <p:nvPr/>
        </p:nvPicPr>
        <p:blipFill rotWithShape="1">
          <a:blip r:embed="rId8"/>
          <a:srcRect l="1599" t="24916" r="43584" b="26801"/>
          <a:stretch/>
        </p:blipFill>
        <p:spPr>
          <a:xfrm>
            <a:off x="8643187" y="2868828"/>
            <a:ext cx="3469498" cy="1909960"/>
          </a:xfrm>
          <a:prstGeom prst="rect">
            <a:avLst/>
          </a:prstGeom>
        </p:spPr>
      </p:pic>
      <p:pic>
        <p:nvPicPr>
          <p:cNvPr id="29" name="Picture 28">
            <a:extLst>
              <a:ext uri="{FF2B5EF4-FFF2-40B4-BE49-F238E27FC236}">
                <a16:creationId xmlns:a16="http://schemas.microsoft.com/office/drawing/2014/main" id="{45E9AE7F-1F45-4226-8C6F-26816BEEF319}"/>
              </a:ext>
            </a:extLst>
          </p:cNvPr>
          <p:cNvPicPr>
            <a:picLocks noChangeAspect="1"/>
          </p:cNvPicPr>
          <p:nvPr/>
        </p:nvPicPr>
        <p:blipFill rotWithShape="1">
          <a:blip r:embed="rId9"/>
          <a:srcRect l="1599" t="8485" r="43584" b="43202"/>
          <a:stretch/>
        </p:blipFill>
        <p:spPr>
          <a:xfrm>
            <a:off x="8643187" y="4833071"/>
            <a:ext cx="3548813" cy="1954829"/>
          </a:xfrm>
          <a:prstGeom prst="rect">
            <a:avLst/>
          </a:prstGeom>
        </p:spPr>
      </p:pic>
      <p:sp>
        <p:nvSpPr>
          <p:cNvPr id="2" name="Title 1"/>
          <p:cNvSpPr>
            <a:spLocks noGrp="1"/>
          </p:cNvSpPr>
          <p:nvPr>
            <p:ph type="title"/>
          </p:nvPr>
        </p:nvSpPr>
        <p:spPr>
          <a:xfrm>
            <a:off x="0" y="0"/>
            <a:ext cx="12192000" cy="997527"/>
          </a:xfrm>
          <a:solidFill>
            <a:schemeClr val="tx2">
              <a:lumMod val="20000"/>
              <a:lumOff val="80000"/>
            </a:schemeClr>
          </a:solidFill>
          <a:ln w="41275">
            <a:noFill/>
          </a:ln>
        </p:spPr>
        <p:txBody>
          <a:bodyPr>
            <a:normAutofit/>
          </a:bodyPr>
          <a:lstStyle/>
          <a:p>
            <a:r>
              <a:rPr lang="en-US" sz="3600" dirty="0" smtClean="0">
                <a:latin typeface="Times New Roman" panose="02020603050405020304" pitchFamily="18" charset="0"/>
                <a:cs typeface="Times New Roman" panose="02020603050405020304" pitchFamily="18" charset="0"/>
              </a:rPr>
              <a:t>Examples of high-level </a:t>
            </a:r>
            <a:r>
              <a:rPr lang="en-US" sz="3600" dirty="0">
                <a:latin typeface="Times New Roman" panose="02020603050405020304" pitchFamily="18" charset="0"/>
                <a:cs typeface="Times New Roman" panose="02020603050405020304" pitchFamily="18" charset="0"/>
              </a:rPr>
              <a:t>source apportionment at other sites</a:t>
            </a:r>
          </a:p>
        </p:txBody>
      </p:sp>
      <p:sp>
        <p:nvSpPr>
          <p:cNvPr id="32" name="Rectangle 31">
            <a:extLst>
              <a:ext uri="{FF2B5EF4-FFF2-40B4-BE49-F238E27FC236}">
                <a16:creationId xmlns:a16="http://schemas.microsoft.com/office/drawing/2014/main" id="{3471EFCC-82F8-41FF-8FAB-E3F31C364B9C}"/>
              </a:ext>
            </a:extLst>
          </p:cNvPr>
          <p:cNvSpPr/>
          <p:nvPr/>
        </p:nvSpPr>
        <p:spPr>
          <a:xfrm>
            <a:off x="1006764" y="1330036"/>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8B72A18-BB28-45CF-BE5C-7050FA935E02}"/>
              </a:ext>
            </a:extLst>
          </p:cNvPr>
          <p:cNvSpPr/>
          <p:nvPr/>
        </p:nvSpPr>
        <p:spPr>
          <a:xfrm>
            <a:off x="2876465" y="1330036"/>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BDFC9942-675A-4BEF-91D4-4C53DD787E29}"/>
              </a:ext>
            </a:extLst>
          </p:cNvPr>
          <p:cNvSpPr/>
          <p:nvPr/>
        </p:nvSpPr>
        <p:spPr>
          <a:xfrm>
            <a:off x="1006764" y="3191594"/>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30CB871-F122-428E-9EB1-4EAE743A194B}"/>
              </a:ext>
            </a:extLst>
          </p:cNvPr>
          <p:cNvSpPr/>
          <p:nvPr/>
        </p:nvSpPr>
        <p:spPr>
          <a:xfrm>
            <a:off x="2876465" y="3191594"/>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7135C9B-CD9F-41E7-A862-C5893FDCC4F0}"/>
              </a:ext>
            </a:extLst>
          </p:cNvPr>
          <p:cNvSpPr/>
          <p:nvPr/>
        </p:nvSpPr>
        <p:spPr>
          <a:xfrm>
            <a:off x="971499" y="5138013"/>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655AB2F-A69D-46E0-B0F6-919EBC435363}"/>
              </a:ext>
            </a:extLst>
          </p:cNvPr>
          <p:cNvSpPr/>
          <p:nvPr/>
        </p:nvSpPr>
        <p:spPr>
          <a:xfrm>
            <a:off x="2841200" y="5138013"/>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0A31E44F-BD7D-4C91-A8EC-BDF97F05D374}"/>
              </a:ext>
            </a:extLst>
          </p:cNvPr>
          <p:cNvSpPr/>
          <p:nvPr/>
        </p:nvSpPr>
        <p:spPr>
          <a:xfrm>
            <a:off x="9527771" y="1307712"/>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A37A6B18-C08B-44DB-AB1D-A7CC67D35B63}"/>
              </a:ext>
            </a:extLst>
          </p:cNvPr>
          <p:cNvSpPr/>
          <p:nvPr/>
        </p:nvSpPr>
        <p:spPr>
          <a:xfrm>
            <a:off x="11397472" y="1307712"/>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4A6FBB7-1956-404D-B0F9-EE84A6213966}"/>
              </a:ext>
            </a:extLst>
          </p:cNvPr>
          <p:cNvSpPr/>
          <p:nvPr/>
        </p:nvSpPr>
        <p:spPr>
          <a:xfrm>
            <a:off x="9512904" y="3254016"/>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953B54C8-3919-46AC-8BED-3DC1AE02B6DB}"/>
              </a:ext>
            </a:extLst>
          </p:cNvPr>
          <p:cNvSpPr/>
          <p:nvPr/>
        </p:nvSpPr>
        <p:spPr>
          <a:xfrm>
            <a:off x="11428785" y="3254016"/>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D1B952B-1549-469C-AA7E-E954BA89CBCC}"/>
              </a:ext>
            </a:extLst>
          </p:cNvPr>
          <p:cNvSpPr/>
          <p:nvPr/>
        </p:nvSpPr>
        <p:spPr>
          <a:xfrm>
            <a:off x="9536109" y="5152879"/>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B05D09C7-0CC5-4F0F-9560-556C22DEBBB8}"/>
              </a:ext>
            </a:extLst>
          </p:cNvPr>
          <p:cNvSpPr/>
          <p:nvPr/>
        </p:nvSpPr>
        <p:spPr>
          <a:xfrm>
            <a:off x="11488934" y="5152879"/>
            <a:ext cx="598849" cy="1550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5225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5505" y="552893"/>
            <a:ext cx="9504105" cy="5346058"/>
          </a:xfrm>
          <a:prstGeom prst="rect">
            <a:avLst/>
          </a:prstGeom>
        </p:spPr>
      </p:pic>
      <p:pic>
        <p:nvPicPr>
          <p:cNvPr id="3" name="Picture 2"/>
          <p:cNvPicPr>
            <a:picLocks noChangeAspect="1"/>
          </p:cNvPicPr>
          <p:nvPr/>
        </p:nvPicPr>
        <p:blipFill>
          <a:blip r:embed="rId3"/>
          <a:stretch>
            <a:fillRect/>
          </a:stretch>
        </p:blipFill>
        <p:spPr>
          <a:xfrm>
            <a:off x="5809541" y="255181"/>
            <a:ext cx="5540499" cy="3116531"/>
          </a:xfrm>
          <a:prstGeom prst="rect">
            <a:avLst/>
          </a:prstGeom>
        </p:spPr>
      </p:pic>
      <p:pic>
        <p:nvPicPr>
          <p:cNvPr id="2" name="Picture 1"/>
          <p:cNvPicPr>
            <a:picLocks noChangeAspect="1"/>
          </p:cNvPicPr>
          <p:nvPr/>
        </p:nvPicPr>
        <p:blipFill>
          <a:blip r:embed="rId4"/>
          <a:stretch>
            <a:fillRect/>
          </a:stretch>
        </p:blipFill>
        <p:spPr>
          <a:xfrm>
            <a:off x="5798254" y="3516717"/>
            <a:ext cx="5580914" cy="3139264"/>
          </a:xfrm>
          <a:prstGeom prst="rect">
            <a:avLst/>
          </a:prstGeom>
        </p:spPr>
      </p:pic>
      <p:sp>
        <p:nvSpPr>
          <p:cNvPr id="5" name="TextBox 4"/>
          <p:cNvSpPr txBox="1"/>
          <p:nvPr/>
        </p:nvSpPr>
        <p:spPr>
          <a:xfrm>
            <a:off x="5809541" y="170822"/>
            <a:ext cx="5540499" cy="382071"/>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18457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203200"/>
            <a:ext cx="6118576" cy="3441699"/>
          </a:xfrm>
          <a:prstGeom prst="rect">
            <a:avLst/>
          </a:prstGeom>
        </p:spPr>
      </p:pic>
      <p:pic>
        <p:nvPicPr>
          <p:cNvPr id="3" name="Picture 2"/>
          <p:cNvPicPr>
            <a:picLocks noChangeAspect="1"/>
          </p:cNvPicPr>
          <p:nvPr/>
        </p:nvPicPr>
        <p:blipFill>
          <a:blip r:embed="rId3"/>
          <a:stretch>
            <a:fillRect/>
          </a:stretch>
        </p:blipFill>
        <p:spPr>
          <a:xfrm>
            <a:off x="5244477" y="2838894"/>
            <a:ext cx="6806410" cy="3828606"/>
          </a:xfrm>
          <a:prstGeom prst="rect">
            <a:avLst/>
          </a:prstGeom>
        </p:spPr>
      </p:pic>
    </p:spTree>
    <p:extLst>
      <p:ext uri="{BB962C8B-B14F-4D97-AF65-F5344CB8AC3E}">
        <p14:creationId xmlns:p14="http://schemas.microsoft.com/office/powerpoint/2010/main" val="1438514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RTOWG and RHPWG deliverables</a:t>
            </a:r>
            <a:endParaRPr lang="en-US" dirty="0"/>
          </a:p>
        </p:txBody>
      </p:sp>
      <p:sp>
        <p:nvSpPr>
          <p:cNvPr id="3" name="Content Placeholder 2"/>
          <p:cNvSpPr>
            <a:spLocks noGrp="1"/>
          </p:cNvSpPr>
          <p:nvPr>
            <p:ph idx="1"/>
          </p:nvPr>
        </p:nvSpPr>
        <p:spPr/>
        <p:txBody>
          <a:bodyPr>
            <a:normAutofit lnSpcReduction="10000"/>
          </a:bodyPr>
          <a:lstStyle/>
          <a:p>
            <a:r>
              <a:rPr lang="en-US" dirty="0" smtClean="0"/>
              <a:t>Regular reports in Summer 2020 Results and semi-annual WESTAR-WRAP Business meetings</a:t>
            </a:r>
          </a:p>
          <a:p>
            <a:r>
              <a:rPr lang="en-US" dirty="0" smtClean="0"/>
              <a:t>More info listing these WGs’ deliverables on July 30</a:t>
            </a:r>
            <a:r>
              <a:rPr lang="en-US" baseline="30000" dirty="0" smtClean="0"/>
              <a:t>th</a:t>
            </a:r>
            <a:endParaRPr lang="en-US" dirty="0"/>
          </a:p>
          <a:p>
            <a:r>
              <a:rPr lang="en-US" dirty="0" smtClean="0"/>
              <a:t>RTOWG Co-Chairs:</a:t>
            </a:r>
          </a:p>
          <a:p>
            <a:pPr lvl="1"/>
            <a:r>
              <a:rPr lang="en-US" dirty="0"/>
              <a:t>Mike Barna </a:t>
            </a:r>
            <a:r>
              <a:rPr lang="en-US" dirty="0" smtClean="0">
                <a:hlinkClick r:id="rId2"/>
              </a:rPr>
              <a:t>mike_barna@nps.gov</a:t>
            </a:r>
            <a:r>
              <a:rPr lang="en-US" dirty="0"/>
              <a:t> or </a:t>
            </a:r>
            <a:r>
              <a:rPr lang="en-US" dirty="0" smtClean="0">
                <a:hlinkClick r:id="rId3"/>
              </a:rPr>
              <a:t>Mike.Barna@colostate.edu</a:t>
            </a:r>
            <a:r>
              <a:rPr lang="en-US" dirty="0" smtClean="0"/>
              <a:t> </a:t>
            </a:r>
          </a:p>
          <a:p>
            <a:pPr lvl="1"/>
            <a:r>
              <a:rPr lang="en-US" dirty="0" smtClean="0"/>
              <a:t>Gail Tonnesen </a:t>
            </a:r>
            <a:r>
              <a:rPr lang="en-US" dirty="0" smtClean="0">
                <a:hlinkClick r:id="rId4"/>
              </a:rPr>
              <a:t>Tonnesen.Gail@epa.gov</a:t>
            </a:r>
            <a:r>
              <a:rPr lang="en-US" dirty="0" smtClean="0"/>
              <a:t> </a:t>
            </a:r>
          </a:p>
          <a:p>
            <a:pPr lvl="1"/>
            <a:r>
              <a:rPr lang="en-US" dirty="0" smtClean="0"/>
              <a:t>Kevin </a:t>
            </a:r>
            <a:r>
              <a:rPr lang="en-US" dirty="0"/>
              <a:t>Briggs </a:t>
            </a:r>
            <a:r>
              <a:rPr lang="en-US" dirty="0" smtClean="0">
                <a:hlinkClick r:id="rId5"/>
              </a:rPr>
              <a:t>Kevin.Briggs@state.co.us</a:t>
            </a:r>
            <a:r>
              <a:rPr lang="en-US" dirty="0" smtClean="0"/>
              <a:t> </a:t>
            </a:r>
          </a:p>
          <a:p>
            <a:r>
              <a:rPr lang="en-US" dirty="0" smtClean="0"/>
              <a:t>RHPWG Co-Chairs:</a:t>
            </a:r>
          </a:p>
          <a:p>
            <a:pPr lvl="1"/>
            <a:r>
              <a:rPr lang="en-US" dirty="0"/>
              <a:t>Jay Baker </a:t>
            </a:r>
            <a:r>
              <a:rPr lang="en-US" dirty="0" smtClean="0">
                <a:hlinkClick r:id="rId6"/>
              </a:rPr>
              <a:t>jbaker@utah.gov</a:t>
            </a:r>
            <a:r>
              <a:rPr lang="en-US" dirty="0" smtClean="0"/>
              <a:t> </a:t>
            </a:r>
          </a:p>
          <a:p>
            <a:pPr lvl="1"/>
            <a:r>
              <a:rPr lang="en-US" dirty="0"/>
              <a:t>Amber Potts </a:t>
            </a:r>
            <a:r>
              <a:rPr lang="en-US" dirty="0" smtClean="0">
                <a:hlinkClick r:id="rId7"/>
              </a:rPr>
              <a:t>amber.potts@wyo.gov</a:t>
            </a:r>
            <a:r>
              <a:rPr lang="en-US" dirty="0" smtClean="0"/>
              <a:t> </a:t>
            </a:r>
          </a:p>
          <a:p>
            <a:pPr lvl="1"/>
            <a:r>
              <a:rPr lang="en-US" dirty="0" smtClean="0"/>
              <a:t>David </a:t>
            </a:r>
            <a:r>
              <a:rPr lang="en-US" dirty="0"/>
              <a:t>Stroh </a:t>
            </a:r>
            <a:r>
              <a:rPr lang="en-US" dirty="0" smtClean="0">
                <a:hlinkClick r:id="rId8"/>
              </a:rPr>
              <a:t>destroh@nd.gov</a:t>
            </a:r>
            <a:r>
              <a:rPr lang="en-US" dirty="0" smtClean="0"/>
              <a:t> </a:t>
            </a:r>
            <a:endParaRPr lang="en-US" dirty="0"/>
          </a:p>
        </p:txBody>
      </p:sp>
    </p:spTree>
    <p:extLst>
      <p:ext uri="{BB962C8B-B14F-4D97-AF65-F5344CB8AC3E}">
        <p14:creationId xmlns:p14="http://schemas.microsoft.com/office/powerpoint/2010/main" val="1446102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Fire &amp; Smoke </a:t>
            </a:r>
            <a:r>
              <a:rPr lang="en-US" dirty="0" smtClean="0">
                <a:hlinkClick r:id="rId2"/>
              </a:rPr>
              <a:t>Work Group </a:t>
            </a:r>
            <a:r>
              <a:rPr lang="en-US" dirty="0" smtClean="0"/>
              <a:t>(FSWG)</a:t>
            </a:r>
            <a:endParaRPr lang="en-US" dirty="0"/>
          </a:p>
        </p:txBody>
      </p:sp>
      <p:sp>
        <p:nvSpPr>
          <p:cNvPr id="3" name="Content Placeholder 2"/>
          <p:cNvSpPr>
            <a:spLocks noGrp="1"/>
          </p:cNvSpPr>
          <p:nvPr>
            <p:ph idx="1"/>
          </p:nvPr>
        </p:nvSpPr>
        <p:spPr>
          <a:xfrm>
            <a:off x="838200" y="1575582"/>
            <a:ext cx="10515600" cy="4994029"/>
          </a:xfrm>
        </p:spPr>
        <p:txBody>
          <a:bodyPr/>
          <a:lstStyle/>
          <a:p>
            <a:r>
              <a:rPr lang="en-US" sz="3600" b="1" dirty="0" smtClean="0"/>
              <a:t>Work Products</a:t>
            </a:r>
          </a:p>
          <a:p>
            <a:pPr lvl="1"/>
            <a:r>
              <a:rPr lang="en-US" sz="3200" b="1" dirty="0" smtClean="0">
                <a:hlinkClick r:id="rId3"/>
              </a:rPr>
              <a:t>WRAP </a:t>
            </a:r>
            <a:r>
              <a:rPr lang="en-US" sz="3200" b="1" dirty="0">
                <a:hlinkClick r:id="rId3"/>
              </a:rPr>
              <a:t>FSWG 2017 Workplan</a:t>
            </a:r>
            <a:endParaRPr lang="en-US" sz="3200" dirty="0"/>
          </a:p>
          <a:p>
            <a:pPr lvl="1"/>
            <a:r>
              <a:rPr lang="en-US" sz="3200" b="1" dirty="0">
                <a:hlinkClick r:id="rId4"/>
              </a:rPr>
              <a:t>Exceptional Event Data Resource List</a:t>
            </a:r>
            <a:endParaRPr lang="en-US" sz="3200" dirty="0"/>
          </a:p>
          <a:p>
            <a:pPr lvl="1"/>
            <a:r>
              <a:rPr lang="en-US" sz="3200" b="1" dirty="0">
                <a:hlinkClick r:id="rId5"/>
              </a:rPr>
              <a:t>WRAP region map with Smoke Management Programs</a:t>
            </a:r>
            <a:endParaRPr lang="en-US" sz="3200" dirty="0"/>
          </a:p>
          <a:p>
            <a:pPr lvl="1"/>
            <a:r>
              <a:rPr lang="en-US" sz="3200" dirty="0"/>
              <a:t>2014 Actual, Representative Baseline and Future Fire Scenarios </a:t>
            </a:r>
            <a:r>
              <a:rPr lang="en-US" sz="3200" b="1" dirty="0">
                <a:hlinkClick r:id="rId6"/>
              </a:rPr>
              <a:t>Report</a:t>
            </a:r>
            <a:r>
              <a:rPr lang="en-US" sz="3200" dirty="0"/>
              <a:t> | </a:t>
            </a:r>
            <a:r>
              <a:rPr lang="en-US" sz="3200" b="1" dirty="0">
                <a:hlinkClick r:id="rId7"/>
              </a:rPr>
              <a:t>Summary Presentation</a:t>
            </a:r>
            <a:r>
              <a:rPr lang="en-US" sz="3200" dirty="0"/>
              <a:t> </a:t>
            </a:r>
            <a:r>
              <a:rPr lang="en-US" sz="3200" dirty="0" smtClean="0"/>
              <a:t>from May 20</a:t>
            </a:r>
            <a:r>
              <a:rPr lang="en-US" sz="3200" baseline="30000" dirty="0" smtClean="0"/>
              <a:t>th</a:t>
            </a:r>
            <a:r>
              <a:rPr lang="en-US" sz="3200" dirty="0" smtClean="0"/>
              <a:t> Results Meeting</a:t>
            </a:r>
          </a:p>
          <a:p>
            <a:pPr lvl="2"/>
            <a:r>
              <a:rPr lang="en-US" sz="2800" b="1" dirty="0" smtClean="0">
                <a:hlinkClick r:id="rId8"/>
              </a:rPr>
              <a:t>Representative </a:t>
            </a:r>
            <a:r>
              <a:rPr lang="en-US" sz="2800" b="1" dirty="0">
                <a:hlinkClick r:id="rId8"/>
              </a:rPr>
              <a:t>Baseline and Future Fire Scenarios Working Group Scope</a:t>
            </a:r>
            <a:endParaRPr lang="en-US" sz="2800" dirty="0"/>
          </a:p>
          <a:p>
            <a:endParaRPr lang="en-US" dirty="0"/>
          </a:p>
        </p:txBody>
      </p:sp>
    </p:spTree>
    <p:extLst>
      <p:ext uri="{BB962C8B-B14F-4D97-AF65-F5344CB8AC3E}">
        <p14:creationId xmlns:p14="http://schemas.microsoft.com/office/powerpoint/2010/main" val="2081898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83A01-CCCA-48B1-9923-D6D83DC78A22}"/>
              </a:ext>
            </a:extLst>
          </p:cNvPr>
          <p:cNvSpPr>
            <a:spLocks noGrp="1"/>
          </p:cNvSpPr>
          <p:nvPr>
            <p:ph type="title"/>
          </p:nvPr>
        </p:nvSpPr>
        <p:spPr>
          <a:xfrm>
            <a:off x="1870077" y="528507"/>
            <a:ext cx="8440736" cy="746621"/>
          </a:xfrm>
        </p:spPr>
        <p:txBody>
          <a:bodyPr/>
          <a:lstStyle/>
          <a:p>
            <a:pPr algn="ctr"/>
            <a:r>
              <a:rPr lang="en-US" sz="2400" dirty="0">
                <a:latin typeface="Times New Roman" panose="02020603050405020304" pitchFamily="18" charset="0"/>
                <a:cs typeface="Times New Roman" panose="02020603050405020304" pitchFamily="18" charset="0"/>
              </a:rPr>
              <a:t>Questions and Discussion</a:t>
            </a:r>
          </a:p>
        </p:txBody>
      </p:sp>
      <p:sp>
        <p:nvSpPr>
          <p:cNvPr id="4" name="Slide Number Placeholder 3">
            <a:extLst>
              <a:ext uri="{FF2B5EF4-FFF2-40B4-BE49-F238E27FC236}">
                <a16:creationId xmlns:a16="http://schemas.microsoft.com/office/drawing/2014/main" id="{F42AD3E1-5C56-4079-ABDD-F84E53C04596}"/>
              </a:ext>
            </a:extLst>
          </p:cNvPr>
          <p:cNvSpPr>
            <a:spLocks noGrp="1"/>
          </p:cNvSpPr>
          <p:nvPr>
            <p:ph type="sldNum" sz="quarter" idx="10"/>
          </p:nvPr>
        </p:nvSpPr>
        <p:spPr/>
        <p:txBody>
          <a:bodyPr/>
          <a:lstStyle/>
          <a:p>
            <a:fld id="{13397588-3682-408B-B311-92B828567493}" type="slidenum">
              <a:rPr lang="en-US" smtClean="0"/>
              <a:pPr/>
              <a:t>20</a:t>
            </a:fld>
            <a:endParaRPr lang="en-US" dirty="0"/>
          </a:p>
        </p:txBody>
      </p:sp>
      <p:pic>
        <p:nvPicPr>
          <p:cNvPr id="5" name="Picture 4">
            <a:extLst>
              <a:ext uri="{FF2B5EF4-FFF2-40B4-BE49-F238E27FC236}">
                <a16:creationId xmlns:a16="http://schemas.microsoft.com/office/drawing/2014/main" id="{04C2CAEC-4AEC-4711-A2F1-9ACCED865E6A}"/>
              </a:ext>
            </a:extLst>
          </p:cNvPr>
          <p:cNvPicPr>
            <a:picLocks noChangeAspect="1"/>
          </p:cNvPicPr>
          <p:nvPr/>
        </p:nvPicPr>
        <p:blipFill>
          <a:blip r:embed="rId2"/>
          <a:stretch>
            <a:fillRect/>
          </a:stretch>
        </p:blipFill>
        <p:spPr>
          <a:xfrm>
            <a:off x="2420324" y="1599908"/>
            <a:ext cx="7181311" cy="4037494"/>
          </a:xfrm>
          <a:prstGeom prst="rect">
            <a:avLst/>
          </a:prstGeom>
        </p:spPr>
      </p:pic>
    </p:spTree>
    <p:extLst>
      <p:ext uri="{BB962C8B-B14F-4D97-AF65-F5344CB8AC3E}">
        <p14:creationId xmlns:p14="http://schemas.microsoft.com/office/powerpoint/2010/main" val="18964682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9819"/>
          </a:xfrm>
        </p:spPr>
        <p:txBody>
          <a:bodyPr>
            <a:normAutofit fontScale="90000"/>
          </a:bodyPr>
          <a:lstStyle/>
          <a:p>
            <a:r>
              <a:rPr lang="en-US" dirty="0">
                <a:hlinkClick r:id="rId2"/>
              </a:rPr>
              <a:t>Oil &amp; Gas Work Group </a:t>
            </a:r>
            <a:r>
              <a:rPr lang="en-US" dirty="0" smtClean="0"/>
              <a:t>(OGWG)</a:t>
            </a:r>
            <a:endParaRPr lang="en-US" dirty="0"/>
          </a:p>
        </p:txBody>
      </p:sp>
      <p:sp>
        <p:nvSpPr>
          <p:cNvPr id="3" name="Content Placeholder 2"/>
          <p:cNvSpPr>
            <a:spLocks noGrp="1"/>
          </p:cNvSpPr>
          <p:nvPr>
            <p:ph idx="1"/>
          </p:nvPr>
        </p:nvSpPr>
        <p:spPr>
          <a:xfrm>
            <a:off x="838200" y="1153552"/>
            <a:ext cx="10515600" cy="5539078"/>
          </a:xfrm>
        </p:spPr>
        <p:txBody>
          <a:bodyPr>
            <a:normAutofit fontScale="70000" lnSpcReduction="20000"/>
          </a:bodyPr>
          <a:lstStyle/>
          <a:p>
            <a:r>
              <a:rPr lang="en-US" b="1" dirty="0"/>
              <a:t>Work Products</a:t>
            </a:r>
            <a:r>
              <a:rPr lang="en-US" b="1" dirty="0" smtClean="0"/>
              <a:t>:</a:t>
            </a:r>
            <a:endParaRPr lang="en-US" b="1" dirty="0" smtClean="0">
              <a:solidFill>
                <a:srgbClr val="FFC000"/>
              </a:solidFill>
            </a:endParaRPr>
          </a:p>
          <a:p>
            <a:pPr lvl="1"/>
            <a:r>
              <a:rPr lang="en-US" b="1" dirty="0" smtClean="0">
                <a:hlinkClick r:id="rId3"/>
              </a:rPr>
              <a:t>Summary </a:t>
            </a:r>
            <a:r>
              <a:rPr lang="en-US" b="1" dirty="0">
                <a:hlinkClick r:id="rId3"/>
              </a:rPr>
              <a:t>of OGWG Work Completed for Regional Haze results meeting</a:t>
            </a:r>
            <a:r>
              <a:rPr lang="en-US" dirty="0"/>
              <a:t> - May 20, 2020</a:t>
            </a:r>
          </a:p>
          <a:p>
            <a:pPr lvl="1"/>
            <a:r>
              <a:rPr lang="en-US" b="1" dirty="0">
                <a:hlinkClick r:id="rId4"/>
              </a:rPr>
              <a:t>Additional Reasonable Control Strategies for Oil and Gas Emission Sources in the WESTAR-WRAP region</a:t>
            </a:r>
            <a:r>
              <a:rPr lang="en-US" dirty="0"/>
              <a:t> and </a:t>
            </a:r>
            <a:r>
              <a:rPr lang="en-US" b="1" dirty="0">
                <a:hlinkClick r:id="rId5"/>
              </a:rPr>
              <a:t>Control Strategies Analysis Reporting Template</a:t>
            </a:r>
            <a:endParaRPr lang="en-US" dirty="0"/>
          </a:p>
          <a:p>
            <a:pPr lvl="1"/>
            <a:r>
              <a:rPr lang="en-US" dirty="0"/>
              <a:t>Summary of State Regulations Applicable to Oil and Gas Sources in the WESTAR-WRAP Region (</a:t>
            </a:r>
            <a:r>
              <a:rPr lang="en-US" b="1" dirty="0">
                <a:hlinkClick r:id="rId6"/>
              </a:rPr>
              <a:t>PDF</a:t>
            </a:r>
            <a:r>
              <a:rPr lang="en-US" dirty="0"/>
              <a:t>) and companion spreadsheet (</a:t>
            </a:r>
            <a:r>
              <a:rPr lang="en-US" b="1" dirty="0">
                <a:hlinkClick r:id="rId7"/>
              </a:rPr>
              <a:t>XLS</a:t>
            </a:r>
            <a:r>
              <a:rPr lang="en-US" dirty="0"/>
              <a:t>)</a:t>
            </a:r>
          </a:p>
          <a:p>
            <a:pPr lvl="1"/>
            <a:r>
              <a:rPr lang="en-US" dirty="0"/>
              <a:t>Final Work Products - Low and High Emissions Scenarios </a:t>
            </a:r>
          </a:p>
          <a:p>
            <a:pPr lvl="2"/>
            <a:r>
              <a:rPr lang="en-US" b="1" dirty="0">
                <a:hlinkClick r:id="rId8"/>
              </a:rPr>
              <a:t>WESTAR-WRAP region Future Year Oil and Gas Emission </a:t>
            </a:r>
            <a:r>
              <a:rPr lang="en-US" b="1" dirty="0" smtClean="0">
                <a:hlinkClick r:id="rId8"/>
              </a:rPr>
              <a:t>Inventories for </a:t>
            </a:r>
            <a:r>
              <a:rPr lang="en-US" b="1" dirty="0">
                <a:hlinkClick r:id="rId8"/>
              </a:rPr>
              <a:t>Two Additional Scenarios: Declined Vertical Wells and Increased Horizontal Wells Memorandum</a:t>
            </a:r>
            <a:endParaRPr lang="en-US" dirty="0"/>
          </a:p>
          <a:p>
            <a:pPr lvl="2"/>
            <a:r>
              <a:rPr lang="en-US" b="1" dirty="0">
                <a:hlinkClick r:id="rId9"/>
              </a:rPr>
              <a:t>Future Year Lower Scenario Inventory Spreadsheet</a:t>
            </a:r>
            <a:endParaRPr lang="en-US" dirty="0"/>
          </a:p>
          <a:p>
            <a:pPr lvl="2"/>
            <a:r>
              <a:rPr lang="en-US" b="1" dirty="0">
                <a:hlinkClick r:id="rId10"/>
              </a:rPr>
              <a:t>Future Year Higher Scenario Inventory Spreadsheet</a:t>
            </a:r>
            <a:endParaRPr lang="en-US" dirty="0"/>
          </a:p>
          <a:p>
            <a:pPr lvl="1"/>
            <a:r>
              <a:rPr lang="en-US" dirty="0">
                <a:solidFill>
                  <a:schemeClr val="accent2"/>
                </a:solidFill>
              </a:rPr>
              <a:t>OGWG Projected Emissions from Baseline Year Emissions Inventory </a:t>
            </a:r>
          </a:p>
          <a:p>
            <a:pPr lvl="2"/>
            <a:r>
              <a:rPr lang="en-US" b="1" dirty="0">
                <a:solidFill>
                  <a:schemeClr val="accent2"/>
                </a:solidFill>
                <a:hlinkClick r:id="rId11"/>
              </a:rPr>
              <a:t>Final Report</a:t>
            </a:r>
            <a:r>
              <a:rPr lang="en-US" dirty="0">
                <a:solidFill>
                  <a:schemeClr val="accent2"/>
                </a:solidFill>
              </a:rPr>
              <a:t> (March 5, 2020) and </a:t>
            </a:r>
            <a:r>
              <a:rPr lang="en-US" b="1" dirty="0">
                <a:solidFill>
                  <a:schemeClr val="accent2"/>
                </a:solidFill>
                <a:hlinkClick r:id="rId12"/>
              </a:rPr>
              <a:t>Inventory Spreadsheet</a:t>
            </a:r>
            <a:r>
              <a:rPr lang="en-US" dirty="0">
                <a:solidFill>
                  <a:schemeClr val="accent2"/>
                </a:solidFill>
              </a:rPr>
              <a:t> (final version of March 5, 2020) for the “Continuation of Historical Trends” projection inventory. These data will be used in modeling and control analyses for Regional Haze planning.</a:t>
            </a:r>
          </a:p>
          <a:p>
            <a:pPr lvl="2"/>
            <a:r>
              <a:rPr lang="en-US" dirty="0"/>
              <a:t>State of Colorado projections methodology (</a:t>
            </a:r>
            <a:r>
              <a:rPr lang="en-US" b="1" dirty="0">
                <a:hlinkClick r:id="rId13"/>
              </a:rPr>
              <a:t>PDF</a:t>
            </a:r>
            <a:r>
              <a:rPr lang="en-US" dirty="0"/>
              <a:t>) (January 2, 2020, data are included in the Final Report and Inventory Spreadsheet above).</a:t>
            </a:r>
          </a:p>
          <a:p>
            <a:pPr lvl="2"/>
            <a:r>
              <a:rPr lang="en-US" dirty="0"/>
              <a:t>State of New Mexico updated projections data from early Feb. 2020 are included in the Final Report and Inventory Spreadsheet above.</a:t>
            </a:r>
          </a:p>
          <a:p>
            <a:pPr lvl="1"/>
            <a:r>
              <a:rPr lang="en-US" dirty="0"/>
              <a:t>OGWG Baseline Year Alaska and Intermountain Region Emissions Inventory revised final deliverables – Sept. 2019 </a:t>
            </a:r>
          </a:p>
          <a:p>
            <a:pPr lvl="2"/>
            <a:r>
              <a:rPr lang="en-US" dirty="0"/>
              <a:t>The </a:t>
            </a:r>
            <a:r>
              <a:rPr lang="en-US" b="1" dirty="0">
                <a:hlinkClick r:id="rId14"/>
              </a:rPr>
              <a:t>Revised Final Report</a:t>
            </a:r>
            <a:r>
              <a:rPr lang="en-US" dirty="0"/>
              <a:t> and </a:t>
            </a:r>
            <a:r>
              <a:rPr lang="en-US" b="1" dirty="0">
                <a:hlinkClick r:id="rId15"/>
              </a:rPr>
              <a:t>Inventory Spreadsheet</a:t>
            </a:r>
            <a:r>
              <a:rPr lang="en-US" dirty="0"/>
              <a:t> were completed in mid-Sept. and posted on Sept. 23, 2019. These files completely replace the previously posted July 2019 report and spreadsheet, while the </a:t>
            </a:r>
            <a:r>
              <a:rPr lang="en-US" b="1" dirty="0">
                <a:hlinkClick r:id="rId16"/>
              </a:rPr>
              <a:t>gas profile</a:t>
            </a:r>
            <a:r>
              <a:rPr lang="en-US" dirty="0"/>
              <a:t> information posted in July is unchanged. The July report and spreadsheet files have been removed to avoid confusion. The Revised Final Report includes updates from the July postings to include the: 1) Colorado O&amp;G emissions based on new inventories provided by Colorado Department of Public Health and Environment and Southern Ute Indian Tribe and 2) Williston Basin casinghead gas emission inventory to correct emissions that were biased low based on EPA O&amp;G Tool inputs.</a:t>
            </a:r>
          </a:p>
          <a:p>
            <a:endParaRPr lang="en-US" dirty="0"/>
          </a:p>
        </p:txBody>
      </p:sp>
    </p:spTree>
    <p:extLst>
      <p:ext uri="{BB962C8B-B14F-4D97-AF65-F5344CB8AC3E}">
        <p14:creationId xmlns:p14="http://schemas.microsoft.com/office/powerpoint/2010/main" val="663193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25684"/>
            <a:ext cx="10515600" cy="5165387"/>
          </a:xfrm>
        </p:spPr>
        <p:txBody>
          <a:bodyPr>
            <a:normAutofit fontScale="92500"/>
          </a:bodyPr>
          <a:lstStyle/>
          <a:p>
            <a:r>
              <a:rPr lang="en-US" dirty="0"/>
              <a:t>OGWG Emissions Survey for State Air Agencies and O&amp;G Operators </a:t>
            </a:r>
          </a:p>
          <a:p>
            <a:pPr lvl="1"/>
            <a:r>
              <a:rPr lang="en-US" b="1" dirty="0">
                <a:hlinkClick r:id="rId2"/>
              </a:rPr>
              <a:t>Complete survey</a:t>
            </a:r>
            <a:r>
              <a:rPr lang="en-US" dirty="0"/>
              <a:t> (January 2019)</a:t>
            </a:r>
          </a:p>
          <a:p>
            <a:pPr lvl="1"/>
            <a:r>
              <a:rPr lang="en-US" b="1" dirty="0">
                <a:hlinkClick r:id="rId3"/>
              </a:rPr>
              <a:t>Fleet turnover and controls-focused survey</a:t>
            </a:r>
            <a:r>
              <a:rPr lang="en-US" dirty="0"/>
              <a:t> (January 2019)</a:t>
            </a:r>
          </a:p>
          <a:p>
            <a:r>
              <a:rPr lang="en-US" b="1" dirty="0">
                <a:hlinkClick r:id="rId4"/>
              </a:rPr>
              <a:t>OGWG Road Map: Phase I Report</a:t>
            </a:r>
            <a:r>
              <a:rPr lang="en-US" dirty="0"/>
              <a:t> (Consensus on April 16, 2018) – </a:t>
            </a:r>
            <a:r>
              <a:rPr lang="en-US" b="1" dirty="0">
                <a:hlinkClick r:id="rId5"/>
              </a:rPr>
              <a:t>Appendix A</a:t>
            </a:r>
            <a:r>
              <a:rPr lang="en-US" dirty="0"/>
              <a:t> (On-the-Books Regulations Tables)</a:t>
            </a:r>
          </a:p>
          <a:p>
            <a:r>
              <a:rPr lang="en-US" b="1" dirty="0">
                <a:hlinkClick r:id="rId6"/>
              </a:rPr>
              <a:t>WRAP OGWG Road Map Scope of Work</a:t>
            </a:r>
            <a:r>
              <a:rPr lang="en-US" dirty="0"/>
              <a:t> (Consensus on October 10, 2017)</a:t>
            </a:r>
          </a:p>
          <a:p>
            <a:pPr lvl="1"/>
            <a:r>
              <a:rPr lang="en-US" dirty="0"/>
              <a:t>Identification and Review of Oil &amp; Gas Specific Projection Methodologies and Work </a:t>
            </a:r>
            <a:r>
              <a:rPr lang="en-US" dirty="0" smtClean="0"/>
              <a:t>Products</a:t>
            </a:r>
            <a:endParaRPr lang="en-US" dirty="0"/>
          </a:p>
          <a:p>
            <a:pPr lvl="1"/>
            <a:r>
              <a:rPr lang="en-US" dirty="0"/>
              <a:t>Base Year and Future Year Oil &amp; Gas Emissions </a:t>
            </a:r>
            <a:r>
              <a:rPr lang="en-US" dirty="0" smtClean="0"/>
              <a:t>Inventories</a:t>
            </a:r>
            <a:endParaRPr lang="en-US" dirty="0"/>
          </a:p>
          <a:p>
            <a:pPr lvl="1"/>
            <a:r>
              <a:rPr lang="en-US" dirty="0"/>
              <a:t>Identification and Review of Member Agency Oil &amp; Gas Programs and Emissions Management </a:t>
            </a:r>
            <a:r>
              <a:rPr lang="en-US" dirty="0" smtClean="0"/>
              <a:t>[</a:t>
            </a:r>
          </a:p>
          <a:p>
            <a:pPr lvl="1"/>
            <a:r>
              <a:rPr lang="en-US" b="1" dirty="0" smtClean="0">
                <a:hlinkClick r:id="rId7"/>
              </a:rPr>
              <a:t>WRAP </a:t>
            </a:r>
            <a:r>
              <a:rPr lang="en-US" b="1" dirty="0">
                <a:hlinkClick r:id="rId7"/>
              </a:rPr>
              <a:t>OGWG Oil and Gas Emission Sources</a:t>
            </a:r>
            <a:r>
              <a:rPr lang="en-US" dirty="0"/>
              <a:t> (Consensus on October 17, 2017)</a:t>
            </a:r>
          </a:p>
          <a:p>
            <a:r>
              <a:rPr lang="en-US" b="1" dirty="0">
                <a:hlinkClick r:id="rId8"/>
              </a:rPr>
              <a:t>WRAP OGWG 2017 Workplan</a:t>
            </a:r>
            <a:r>
              <a:rPr lang="en-US" dirty="0"/>
              <a:t> (Consensus on January 10, 2017</a:t>
            </a:r>
            <a:r>
              <a:rPr lang="en-US" dirty="0" smtClean="0"/>
              <a:t>)</a:t>
            </a:r>
            <a:endParaRPr lang="en-US" dirty="0"/>
          </a:p>
        </p:txBody>
      </p:sp>
      <p:sp>
        <p:nvSpPr>
          <p:cNvPr id="4" name="Title 1"/>
          <p:cNvSpPr>
            <a:spLocks noGrp="1"/>
          </p:cNvSpPr>
          <p:nvPr>
            <p:ph type="title"/>
          </p:nvPr>
        </p:nvSpPr>
        <p:spPr>
          <a:xfrm>
            <a:off x="838200" y="365126"/>
            <a:ext cx="10515600" cy="627096"/>
          </a:xfrm>
        </p:spPr>
        <p:txBody>
          <a:bodyPr>
            <a:normAutofit fontScale="90000"/>
          </a:bodyPr>
          <a:lstStyle/>
          <a:p>
            <a:r>
              <a:rPr lang="en-US" dirty="0">
                <a:hlinkClick r:id="rId9"/>
              </a:rPr>
              <a:t>Oil &amp; Gas Work Group </a:t>
            </a:r>
            <a:r>
              <a:rPr lang="en-US" dirty="0" smtClean="0"/>
              <a:t>(OGWG), continued</a:t>
            </a:r>
            <a:endParaRPr lang="en-US" dirty="0"/>
          </a:p>
        </p:txBody>
      </p:sp>
    </p:spTree>
    <p:extLst>
      <p:ext uri="{BB962C8B-B14F-4D97-AF65-F5344CB8AC3E}">
        <p14:creationId xmlns:p14="http://schemas.microsoft.com/office/powerpoint/2010/main" val="2955763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65406"/>
          </a:xfrm>
        </p:spPr>
        <p:txBody>
          <a:bodyPr/>
          <a:lstStyle/>
          <a:p>
            <a:r>
              <a:rPr lang="en-US" dirty="0">
                <a:hlinkClick r:id="rId2"/>
              </a:rPr>
              <a:t>Tribal Data Work </a:t>
            </a:r>
            <a:r>
              <a:rPr lang="en-US" dirty="0" smtClean="0">
                <a:hlinkClick r:id="rId2"/>
              </a:rPr>
              <a:t>Group</a:t>
            </a:r>
            <a:r>
              <a:rPr lang="en-US" dirty="0" smtClean="0"/>
              <a:t> (TDWG)</a:t>
            </a:r>
            <a:endParaRPr lang="en-US" dirty="0"/>
          </a:p>
        </p:txBody>
      </p:sp>
      <p:sp>
        <p:nvSpPr>
          <p:cNvPr id="3" name="Content Placeholder 2"/>
          <p:cNvSpPr>
            <a:spLocks noGrp="1"/>
          </p:cNvSpPr>
          <p:nvPr>
            <p:ph idx="1"/>
          </p:nvPr>
        </p:nvSpPr>
        <p:spPr>
          <a:xfrm>
            <a:off x="838200" y="1271847"/>
            <a:ext cx="10515600" cy="4905116"/>
          </a:xfrm>
        </p:spPr>
        <p:txBody>
          <a:bodyPr>
            <a:normAutofit/>
          </a:bodyPr>
          <a:lstStyle/>
          <a:p>
            <a:pPr marL="0" indent="0">
              <a:buNone/>
            </a:pPr>
            <a:r>
              <a:rPr lang="en-US" b="1" dirty="0" smtClean="0">
                <a:hlinkClick r:id="rId3"/>
              </a:rPr>
              <a:t>Communication </a:t>
            </a:r>
            <a:r>
              <a:rPr lang="en-US" b="1" dirty="0">
                <a:hlinkClick r:id="rId3"/>
              </a:rPr>
              <a:t>Framework for Regional Haze Planning</a:t>
            </a:r>
            <a:r>
              <a:rPr lang="en-US" dirty="0"/>
              <a:t> final on Sept. 3, 2019</a:t>
            </a:r>
            <a:r>
              <a:rPr lang="en-US" dirty="0"/>
              <a:t/>
            </a:r>
            <a:br>
              <a:rPr lang="en-US" dirty="0"/>
            </a:br>
            <a:r>
              <a:rPr lang="en-US" dirty="0"/>
              <a:t/>
            </a:r>
            <a:br>
              <a:rPr lang="en-US" dirty="0"/>
            </a:br>
            <a:r>
              <a:rPr lang="en-US" b="1" u="sng" dirty="0">
                <a:hlinkClick r:id="rId4"/>
              </a:rPr>
              <a:t>WRAP region map with Tribal Resources</a:t>
            </a:r>
            <a:r>
              <a:rPr lang="en-US" dirty="0"/>
              <a:t/>
            </a:r>
            <a:br>
              <a:rPr lang="en-US" dirty="0"/>
            </a:br>
            <a:r>
              <a:rPr lang="en-US" dirty="0"/>
              <a:t/>
            </a:r>
            <a:br>
              <a:rPr lang="en-US" dirty="0"/>
            </a:br>
            <a:r>
              <a:rPr lang="en-US" dirty="0"/>
              <a:t>WRAP Tribal Outreach (April 18, 2019) </a:t>
            </a:r>
            <a:r>
              <a:rPr lang="en-US" b="1" u="sng" dirty="0">
                <a:hlinkClick r:id="rId5"/>
              </a:rPr>
              <a:t>WebEx recording</a:t>
            </a:r>
            <a:r>
              <a:rPr lang="en-US" dirty="0"/>
              <a:t> (MP4 format) </a:t>
            </a:r>
            <a:r>
              <a:rPr lang="en-US" b="1" u="sng" dirty="0">
                <a:hlinkClick r:id="rId6"/>
              </a:rPr>
              <a:t>Presentation</a:t>
            </a:r>
            <a:r>
              <a:rPr lang="en-US" dirty="0"/>
              <a:t> (PPTX)</a:t>
            </a:r>
            <a:r>
              <a:rPr lang="en-US" dirty="0"/>
              <a:t/>
            </a:r>
            <a:br>
              <a:rPr lang="en-US" dirty="0"/>
            </a:br>
            <a:r>
              <a:rPr lang="en-US" dirty="0"/>
              <a:t/>
            </a:r>
            <a:br>
              <a:rPr lang="en-US" dirty="0"/>
            </a:br>
            <a:r>
              <a:rPr lang="en-US" dirty="0"/>
              <a:t>WESTAR-WRAP Air Quality Data and Decision Support Systems at CSU/CIRA (December 4, 2019) </a:t>
            </a:r>
            <a:r>
              <a:rPr lang="en-US" b="1" u="sng" dirty="0">
                <a:hlinkClick r:id="rId7"/>
              </a:rPr>
              <a:t>Webinar recording</a:t>
            </a:r>
            <a:r>
              <a:rPr lang="en-US" dirty="0"/>
              <a:t> (MP4 format) </a:t>
            </a:r>
            <a:r>
              <a:rPr lang="en-US" b="1" u="sng" dirty="0">
                <a:hlinkClick r:id="rId8"/>
              </a:rPr>
              <a:t>Presentation</a:t>
            </a:r>
            <a:r>
              <a:rPr lang="en-US" dirty="0"/>
              <a:t> (PDF)</a:t>
            </a:r>
            <a:endParaRPr lang="en-US" dirty="0"/>
          </a:p>
        </p:txBody>
      </p:sp>
    </p:spTree>
    <p:extLst>
      <p:ext uri="{BB962C8B-B14F-4D97-AF65-F5344CB8AC3E}">
        <p14:creationId xmlns:p14="http://schemas.microsoft.com/office/powerpoint/2010/main" val="3959066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8746"/>
            <a:ext cx="10515600" cy="574213"/>
          </a:xfrm>
        </p:spPr>
        <p:txBody>
          <a:bodyPr>
            <a:normAutofit fontScale="90000"/>
          </a:bodyPr>
          <a:lstStyle/>
          <a:p>
            <a:r>
              <a:rPr lang="en-US" dirty="0">
                <a:hlinkClick r:id="rId2"/>
              </a:rPr>
              <a:t>Tribal Data Work Group</a:t>
            </a:r>
            <a:r>
              <a:rPr lang="en-US" dirty="0"/>
              <a:t> (TDWG</a:t>
            </a:r>
            <a:r>
              <a:rPr lang="en-US" dirty="0" smtClean="0"/>
              <a:t>), continued</a:t>
            </a:r>
            <a:endParaRPr lang="en-US" dirty="0"/>
          </a:p>
        </p:txBody>
      </p:sp>
      <p:sp>
        <p:nvSpPr>
          <p:cNvPr id="3" name="Content Placeholder 2"/>
          <p:cNvSpPr>
            <a:spLocks noGrp="1"/>
          </p:cNvSpPr>
          <p:nvPr>
            <p:ph idx="1"/>
          </p:nvPr>
        </p:nvSpPr>
        <p:spPr>
          <a:xfrm>
            <a:off x="838200" y="822960"/>
            <a:ext cx="10515600" cy="5868786"/>
          </a:xfrm>
        </p:spPr>
        <p:txBody>
          <a:bodyPr>
            <a:noAutofit/>
          </a:bodyPr>
          <a:lstStyle/>
          <a:p>
            <a:r>
              <a:rPr lang="en-US" sz="1100" b="1" dirty="0"/>
              <a:t>ITEP / EN3 Work Products for TDWG </a:t>
            </a:r>
            <a:r>
              <a:rPr lang="en-US" sz="1100" dirty="0"/>
              <a:t/>
            </a:r>
            <a:br>
              <a:rPr lang="en-US" sz="1100" dirty="0"/>
            </a:br>
            <a:r>
              <a:rPr lang="en-US" sz="1100" dirty="0"/>
              <a:t/>
            </a:r>
            <a:br>
              <a:rPr lang="en-US" sz="1100" dirty="0"/>
            </a:br>
            <a:r>
              <a:rPr lang="en-US" sz="1100" dirty="0"/>
              <a:t> </a:t>
            </a:r>
            <a:r>
              <a:rPr lang="en-US" sz="1100" dirty="0" smtClean="0"/>
              <a:t>      Task </a:t>
            </a:r>
            <a:r>
              <a:rPr lang="en-US" sz="1100" dirty="0"/>
              <a:t>1.1     General WRAP Outreach to Tribes     </a:t>
            </a:r>
            <a:r>
              <a:rPr lang="en-US" sz="1100" b="1" dirty="0"/>
              <a:t>Status: Complete</a:t>
            </a:r>
            <a:r>
              <a:rPr lang="en-US" sz="1100" dirty="0"/>
              <a:t/>
            </a:r>
            <a:br>
              <a:rPr lang="en-US" sz="1100" dirty="0"/>
            </a:br>
            <a:endParaRPr lang="en-US" sz="1100" dirty="0" smtClean="0"/>
          </a:p>
          <a:p>
            <a:pPr marL="457200" lvl="1" indent="0">
              <a:buNone/>
            </a:pPr>
            <a:r>
              <a:rPr lang="en-US" sz="1050" dirty="0" smtClean="0"/>
              <a:t>Sub-Task </a:t>
            </a:r>
            <a:r>
              <a:rPr lang="en-US" sz="1050" dirty="0"/>
              <a:t>1.1.1     Regional Haze materials for Tribal professionals</a:t>
            </a:r>
            <a:r>
              <a:rPr lang="en-US" sz="1050" dirty="0"/>
              <a:t/>
            </a:r>
            <a:br>
              <a:rPr lang="en-US" sz="1050" dirty="0"/>
            </a:br>
            <a:r>
              <a:rPr lang="en-US" sz="1050" b="1" u="sng" dirty="0">
                <a:hlinkClick r:id="rId3"/>
              </a:rPr>
              <a:t>Fact Sheet</a:t>
            </a:r>
            <a:r>
              <a:rPr lang="en-US" sz="1050" dirty="0"/>
              <a:t>     </a:t>
            </a:r>
            <a:r>
              <a:rPr lang="en-US" sz="1050" b="1" u="sng" dirty="0">
                <a:hlinkClick r:id="rId4"/>
              </a:rPr>
              <a:t>Presentation</a:t>
            </a:r>
            <a:r>
              <a:rPr lang="en-US" sz="1050" dirty="0"/>
              <a:t/>
            </a:r>
            <a:br>
              <a:rPr lang="en-US" sz="1050" dirty="0"/>
            </a:br>
            <a:r>
              <a:rPr lang="en-US" sz="1050" dirty="0"/>
              <a:t/>
            </a:r>
            <a:br>
              <a:rPr lang="en-US" sz="1050" dirty="0"/>
            </a:br>
            <a:r>
              <a:rPr lang="en-US" sz="1050" dirty="0"/>
              <a:t>Sub-Task 1.1.2     WRAP Processes and Procedures for Tribes</a:t>
            </a:r>
            <a:r>
              <a:rPr lang="en-US" sz="1050" dirty="0"/>
              <a:t/>
            </a:r>
            <a:br>
              <a:rPr lang="en-US" sz="1050" dirty="0"/>
            </a:br>
            <a:r>
              <a:rPr lang="en-US" sz="1050" b="1" u="sng" dirty="0">
                <a:hlinkClick r:id="rId5"/>
              </a:rPr>
              <a:t>Fact Sheet</a:t>
            </a:r>
            <a:r>
              <a:rPr lang="en-US" sz="1050" dirty="0"/>
              <a:t>     </a:t>
            </a:r>
            <a:r>
              <a:rPr lang="en-US" sz="1050" b="1" u="sng" dirty="0">
                <a:hlinkClick r:id="rId6"/>
              </a:rPr>
              <a:t>Presentation</a:t>
            </a:r>
            <a:r>
              <a:rPr lang="en-US" sz="1050" dirty="0"/>
              <a:t/>
            </a:r>
            <a:br>
              <a:rPr lang="en-US" sz="1050" dirty="0"/>
            </a:br>
            <a:r>
              <a:rPr lang="en-US" sz="1050" dirty="0"/>
              <a:t/>
            </a:r>
            <a:br>
              <a:rPr lang="en-US" sz="1050" dirty="0"/>
            </a:br>
            <a:r>
              <a:rPr lang="en-US" sz="1050" dirty="0"/>
              <a:t>Sub-Task 1.1.3     Tribal Contacts in the WRAP Region     </a:t>
            </a:r>
            <a:r>
              <a:rPr lang="en-US" sz="1050" b="1" dirty="0"/>
              <a:t>Status: Complete </a:t>
            </a:r>
            <a:r>
              <a:rPr lang="en-US" sz="1050" dirty="0"/>
              <a:t>(spreadsheet Dec. 2019, outreach letter drafted, to be sent </a:t>
            </a:r>
            <a:r>
              <a:rPr lang="en-US" sz="1050" dirty="0" smtClean="0"/>
              <a:t>in </a:t>
            </a:r>
            <a:r>
              <a:rPr lang="en-US" sz="1050" dirty="0"/>
              <a:t>2020)</a:t>
            </a:r>
            <a:r>
              <a:rPr lang="en-US" sz="1050" dirty="0"/>
              <a:t/>
            </a:r>
            <a:br>
              <a:rPr lang="en-US" sz="1050" dirty="0"/>
            </a:br>
            <a:r>
              <a:rPr lang="en-US" sz="1050" dirty="0"/>
              <a:t/>
            </a:r>
            <a:br>
              <a:rPr lang="en-US" sz="1050" dirty="0"/>
            </a:br>
            <a:r>
              <a:rPr lang="en-US" sz="1050" dirty="0"/>
              <a:t>Sub-Task 1.1.4     WRAP Tribal Maps     </a:t>
            </a:r>
            <a:r>
              <a:rPr lang="en-US" sz="1050" b="1" dirty="0"/>
              <a:t>Status: Complete</a:t>
            </a:r>
            <a:r>
              <a:rPr lang="en-US" sz="1050" dirty="0"/>
              <a:t/>
            </a:r>
            <a:br>
              <a:rPr lang="en-US" sz="1050" dirty="0"/>
            </a:br>
            <a:r>
              <a:rPr lang="en-US" sz="1050" dirty="0"/>
              <a:t>Updated main WRAP map page and TDWG map are the same, at: </a:t>
            </a:r>
            <a:r>
              <a:rPr lang="en-US" sz="1050" b="1" u="sng" dirty="0">
                <a:hlinkClick r:id="rId7"/>
              </a:rPr>
              <a:t>https://</a:t>
            </a:r>
            <a:r>
              <a:rPr lang="en-US" sz="1050" b="1" u="sng" dirty="0" smtClean="0">
                <a:hlinkClick r:id="rId7"/>
              </a:rPr>
              <a:t>www.wrapair2.org/Map.aspx</a:t>
            </a:r>
            <a:endParaRPr lang="en-US" sz="1050" dirty="0" smtClean="0"/>
          </a:p>
          <a:p>
            <a:pPr marL="457200" lvl="1" indent="0">
              <a:buNone/>
            </a:pPr>
            <a:r>
              <a:rPr lang="en-US" sz="1050" dirty="0" smtClean="0"/>
              <a:t>Task </a:t>
            </a:r>
            <a:r>
              <a:rPr lang="en-US" sz="1050" dirty="0"/>
              <a:t>1.2     Tribal AQS Data Gap Study     </a:t>
            </a:r>
            <a:r>
              <a:rPr lang="en-US" sz="1050" b="1" dirty="0"/>
              <a:t>Status: Complete</a:t>
            </a:r>
            <a:r>
              <a:rPr lang="en-US" sz="1050" dirty="0"/>
              <a:t/>
            </a:r>
            <a:br>
              <a:rPr lang="en-US" sz="1050" dirty="0"/>
            </a:br>
            <a:r>
              <a:rPr lang="en-US" sz="1050" dirty="0"/>
              <a:t>EN3's </a:t>
            </a:r>
            <a:r>
              <a:rPr lang="en-US" sz="1050" b="1" u="sng" dirty="0">
                <a:hlinkClick r:id="rId8"/>
              </a:rPr>
              <a:t>technical report</a:t>
            </a:r>
            <a:r>
              <a:rPr lang="en-US" sz="1050" dirty="0"/>
              <a:t> Tribal AQS Data Gap Study was completed and submitted on November 23, 2018. A comprehensive </a:t>
            </a:r>
            <a:r>
              <a:rPr lang="en-US" sz="1050" b="1" u="sng" dirty="0">
                <a:hlinkClick r:id="rId9"/>
              </a:rPr>
              <a:t>Excel spreadsheet</a:t>
            </a:r>
            <a:r>
              <a:rPr lang="en-US" sz="1050" dirty="0"/>
              <a:t> showing tribal and tribally-related air monitoring activities accompanied this report. </a:t>
            </a:r>
            <a:r>
              <a:rPr lang="en-US" sz="1050" dirty="0"/>
              <a:t/>
            </a:r>
            <a:br>
              <a:rPr lang="en-US" sz="1050" dirty="0"/>
            </a:br>
            <a:r>
              <a:rPr lang="en-US" sz="1050" dirty="0"/>
              <a:t/>
            </a:r>
            <a:br>
              <a:rPr lang="en-US" sz="1050" dirty="0"/>
            </a:br>
            <a:r>
              <a:rPr lang="en-US" sz="1100" dirty="0"/>
              <a:t>Task 1.3     Tribal NEI Data Gap Stud     </a:t>
            </a:r>
            <a:r>
              <a:rPr lang="en-US" sz="1100" b="1" dirty="0"/>
              <a:t>Status: Complete</a:t>
            </a:r>
            <a:r>
              <a:rPr lang="en-US" sz="1100" dirty="0"/>
              <a:t/>
            </a:r>
            <a:br>
              <a:rPr lang="en-US" sz="1100" dirty="0"/>
            </a:br>
            <a:r>
              <a:rPr lang="en-US" sz="1100" dirty="0"/>
              <a:t>EN3’s </a:t>
            </a:r>
            <a:r>
              <a:rPr lang="en-US" sz="1100" b="1" u="sng" dirty="0">
                <a:hlinkClick r:id="rId10"/>
              </a:rPr>
              <a:t>technical report</a:t>
            </a:r>
            <a:r>
              <a:rPr lang="en-US" sz="1100" dirty="0"/>
              <a:t> that presents the results and conclusions of this work.     </a:t>
            </a:r>
            <a:r>
              <a:rPr lang="en-US" sz="1100" b="1" u="sng" dirty="0">
                <a:hlinkClick r:id="rId11"/>
              </a:rPr>
              <a:t>Tribes with Point Sources spreadsheet</a:t>
            </a:r>
            <a:r>
              <a:rPr lang="en-US" sz="1100" dirty="0"/>
              <a:t> </a:t>
            </a:r>
            <a:r>
              <a:rPr lang="en-US" sz="1100" dirty="0"/>
              <a:t/>
            </a:r>
            <a:br>
              <a:rPr lang="en-US" sz="1100" dirty="0"/>
            </a:br>
            <a:r>
              <a:rPr lang="en-US" sz="1100" dirty="0"/>
              <a:t/>
            </a:r>
            <a:br>
              <a:rPr lang="en-US" sz="1100" dirty="0"/>
            </a:br>
            <a:r>
              <a:rPr lang="en-US" sz="1100" dirty="0"/>
              <a:t>Task 1.4     Tribal Oil &amp; Gas Emissions Inventory     </a:t>
            </a:r>
            <a:r>
              <a:rPr lang="en-US" sz="1100" b="1" dirty="0"/>
              <a:t>Status: Complete</a:t>
            </a:r>
            <a:r>
              <a:rPr lang="en-US" sz="1100" dirty="0"/>
              <a:t/>
            </a:r>
            <a:br>
              <a:rPr lang="en-US" sz="1100" dirty="0"/>
            </a:br>
            <a:r>
              <a:rPr lang="en-US" sz="1100" dirty="0"/>
              <a:t>EN3 has completed a </a:t>
            </a:r>
            <a:r>
              <a:rPr lang="en-US" sz="1100" b="1" u="sng" dirty="0">
                <a:hlinkClick r:id="rId12"/>
              </a:rPr>
              <a:t>compilation of principal oil and gas (O&amp;G) producing tribes in the WRAP region</a:t>
            </a:r>
            <a:r>
              <a:rPr lang="en-US" sz="1100" dirty="0"/>
              <a:t>.</a:t>
            </a:r>
            <a:r>
              <a:rPr lang="en-US" sz="1100" dirty="0"/>
              <a:t/>
            </a:r>
            <a:br>
              <a:rPr lang="en-US" sz="1100" dirty="0"/>
            </a:br>
            <a:r>
              <a:rPr lang="en-US" sz="1100" b="1" u="sng" dirty="0">
                <a:hlinkClick r:id="rId13"/>
              </a:rPr>
              <a:t>Final Report</a:t>
            </a:r>
            <a:r>
              <a:rPr lang="en-US" sz="1100" dirty="0"/>
              <a:t>     </a:t>
            </a:r>
            <a:r>
              <a:rPr lang="en-US" sz="1100" b="1" u="sng" dirty="0">
                <a:hlinkClick r:id="rId14"/>
              </a:rPr>
              <a:t>Comments on Draft Report</a:t>
            </a:r>
            <a:r>
              <a:rPr lang="en-US" sz="1100" dirty="0"/>
              <a:t/>
            </a:r>
            <a:br>
              <a:rPr lang="en-US" sz="1100" dirty="0"/>
            </a:br>
            <a:r>
              <a:rPr lang="en-US" sz="1100" dirty="0"/>
              <a:t/>
            </a:r>
            <a:br>
              <a:rPr lang="en-US" sz="1100" dirty="0"/>
            </a:br>
            <a:r>
              <a:rPr lang="en-US" sz="1100" dirty="0"/>
              <a:t>Task 1.5     Consultation Protocol     </a:t>
            </a:r>
            <a:r>
              <a:rPr lang="en-US" sz="1100" b="1" dirty="0"/>
              <a:t>Status: Complete</a:t>
            </a:r>
            <a:r>
              <a:rPr lang="en-US" sz="1100" dirty="0"/>
              <a:t/>
            </a:r>
            <a:br>
              <a:rPr lang="en-US" sz="1100" dirty="0"/>
            </a:br>
            <a:r>
              <a:rPr lang="en-US" sz="1100" dirty="0"/>
              <a:t>Process used: EN3 engaged in frequent communications with TDWG leaders and the WRAP Consultation &amp; Coordination (C&amp;C) Subcommittee. The Subcommittee has prepared a </a:t>
            </a:r>
            <a:r>
              <a:rPr lang="en-US" sz="1100" b="1" u="sng" dirty="0">
                <a:hlinkClick r:id="rId15"/>
              </a:rPr>
              <a:t>Draft </a:t>
            </a:r>
            <a:r>
              <a:rPr lang="en-US" sz="1100" b="1" i="1" u="sng" dirty="0">
                <a:hlinkClick r:id="rId15"/>
              </a:rPr>
              <a:t>WRAP Communication Framework for Regional Haze Planning</a:t>
            </a:r>
            <a:r>
              <a:rPr lang="en-US" sz="1100" dirty="0"/>
              <a:t>. EN3 has reviewed this document and shared comments with TDWG in preparation for the upcoming meeting. (</a:t>
            </a:r>
            <a:r>
              <a:rPr lang="en-US" sz="1100" b="1" u="sng" dirty="0">
                <a:hlinkClick r:id="rId16"/>
              </a:rPr>
              <a:t>Notes document</a:t>
            </a:r>
            <a:r>
              <a:rPr lang="en-US" sz="1100" dirty="0"/>
              <a:t>) EN3 suggested that the TDWG, C&amp;C Subcommittee and broader WRAP leadership decide whether to modify and expand this "Framework" document to include Tribal consultation or, alternatively, prefer to have a separate complementary product. Using comments from ITEP and EN3, the TDWG, Coordination and Glide Path Subcommittee, and the Regional Haze Planning Work Group have all reviewed and completed the final </a:t>
            </a:r>
            <a:r>
              <a:rPr lang="en-US" sz="1100" b="1" u="sng" dirty="0">
                <a:hlinkClick r:id="rId17"/>
              </a:rPr>
              <a:t>CommunicationFramework for Regional Haze Planning</a:t>
            </a:r>
            <a:r>
              <a:rPr lang="en-US" sz="1100" dirty="0"/>
              <a:t> Sept. 3, 2019. </a:t>
            </a:r>
            <a:r>
              <a:rPr lang="en-US" sz="1100" dirty="0"/>
              <a:t/>
            </a:r>
            <a:br>
              <a:rPr lang="en-US" sz="1100" dirty="0"/>
            </a:br>
            <a:r>
              <a:rPr lang="en-US" sz="1100" dirty="0"/>
              <a:t/>
            </a:r>
            <a:br>
              <a:rPr lang="en-US" sz="1100" dirty="0"/>
            </a:br>
            <a:r>
              <a:rPr lang="en-US" sz="1100" dirty="0"/>
              <a:t>Task 1.6     Webinars     </a:t>
            </a:r>
            <a:r>
              <a:rPr lang="en-US" sz="1100" b="1" dirty="0"/>
              <a:t>Status: Complete</a:t>
            </a:r>
            <a:r>
              <a:rPr lang="en-US" sz="1100" dirty="0"/>
              <a:t/>
            </a:r>
            <a:br>
              <a:rPr lang="en-US" sz="1100" dirty="0"/>
            </a:br>
            <a:r>
              <a:rPr lang="en-US" sz="1100" dirty="0"/>
              <a:t>EN3 completed materials on Regional Haze (Task 1.1.1) and "Tribes, WRAP and Regional Haze" (Task 1.1.2). These materials were used in webinars as posted above (WRAP Tribal Outreach (April 18, 2019) </a:t>
            </a:r>
            <a:r>
              <a:rPr lang="en-US" sz="1100" b="1" u="sng" dirty="0">
                <a:hlinkClick r:id="rId18"/>
              </a:rPr>
              <a:t>WebEx recording </a:t>
            </a:r>
            <a:r>
              <a:rPr lang="en-US" sz="1100" dirty="0"/>
              <a:t>(MP4 format) </a:t>
            </a:r>
            <a:r>
              <a:rPr lang="en-US" sz="1100" b="1" u="sng" dirty="0">
                <a:hlinkClick r:id="rId19"/>
              </a:rPr>
              <a:t>Presentation</a:t>
            </a:r>
            <a:r>
              <a:rPr lang="en-US" sz="1100" dirty="0"/>
              <a:t> (PPTX), and WESTAR-WRAP Air Quality Data and Decision Support Systems at CSU/CIRA (December 4, 2019) </a:t>
            </a:r>
            <a:r>
              <a:rPr lang="en-US" sz="1100" b="1" u="sng" dirty="0">
                <a:hlinkClick r:id="rId20"/>
              </a:rPr>
              <a:t>Webinar recording</a:t>
            </a:r>
            <a:r>
              <a:rPr lang="en-US" sz="1100" dirty="0"/>
              <a:t> (MP4 format) </a:t>
            </a:r>
            <a:r>
              <a:rPr lang="en-US" sz="1100" b="1" u="sng" dirty="0">
                <a:hlinkClick r:id="rId21"/>
              </a:rPr>
              <a:t>Presentation </a:t>
            </a:r>
            <a:r>
              <a:rPr lang="en-US" sz="1100" dirty="0"/>
              <a:t>(PDF).</a:t>
            </a:r>
            <a:endParaRPr lang="en-US" sz="1100" dirty="0"/>
          </a:p>
        </p:txBody>
      </p:sp>
    </p:spTree>
    <p:extLst>
      <p:ext uri="{BB962C8B-B14F-4D97-AF65-F5344CB8AC3E}">
        <p14:creationId xmlns:p14="http://schemas.microsoft.com/office/powerpoint/2010/main" val="1076349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184150"/>
            <a:ext cx="11010899" cy="625475"/>
          </a:xfrm>
        </p:spPr>
        <p:txBody>
          <a:bodyPr>
            <a:normAutofit/>
          </a:bodyPr>
          <a:lstStyle/>
          <a:p>
            <a:r>
              <a:rPr lang="en-US" sz="3200" b="1" u="sng" dirty="0">
                <a:hlinkClick r:id="rId2"/>
              </a:rPr>
              <a:t>EGU Emissions Analysis Project for Regional Haze Round 2 planning</a:t>
            </a:r>
            <a:endParaRPr lang="en-US" sz="3200" dirty="0"/>
          </a:p>
        </p:txBody>
      </p:sp>
      <p:sp>
        <p:nvSpPr>
          <p:cNvPr id="3" name="Content Placeholder 2"/>
          <p:cNvSpPr>
            <a:spLocks noGrp="1"/>
          </p:cNvSpPr>
          <p:nvPr>
            <p:ph idx="1"/>
          </p:nvPr>
        </p:nvSpPr>
        <p:spPr>
          <a:xfrm>
            <a:off x="542925" y="809626"/>
            <a:ext cx="11010899" cy="5905500"/>
          </a:xfrm>
        </p:spPr>
        <p:txBody>
          <a:bodyPr>
            <a:noAutofit/>
          </a:bodyPr>
          <a:lstStyle/>
          <a:p>
            <a:r>
              <a:rPr lang="en-US" sz="1400" dirty="0" smtClean="0"/>
              <a:t>The </a:t>
            </a:r>
            <a:r>
              <a:rPr lang="en-US" sz="1400" dirty="0"/>
              <a:t>Center for the New Energy Economy (CNEE) at Colorado State University </a:t>
            </a:r>
            <a:r>
              <a:rPr lang="en-US" sz="1400" dirty="0" smtClean="0"/>
              <a:t>conducted </a:t>
            </a:r>
            <a:r>
              <a:rPr lang="en-US" sz="1400" dirty="0"/>
              <a:t>an analysis of current and future air emissions from fossil-fueled electricity generating units (EGUs) in </a:t>
            </a:r>
            <a:r>
              <a:rPr lang="en-US" sz="1400" dirty="0" smtClean="0"/>
              <a:t>13 western </a:t>
            </a:r>
            <a:r>
              <a:rPr lang="en-US" sz="1400" dirty="0"/>
              <a:t>states for the Western States Air Resources Council (WESTAR) and Western Regional Air Partnership (WRAP). </a:t>
            </a:r>
            <a:r>
              <a:rPr lang="en-US" sz="1400" dirty="0" smtClean="0"/>
              <a:t> WESTAR </a:t>
            </a:r>
            <a:r>
              <a:rPr lang="en-US" sz="1400" dirty="0"/>
              <a:t>and WRAP representatives have participated in discussions with WEST Associates, a group comprised of major Western electric utilities, to develop parameters for this study, including information needed for Western regional air quality analyses and planning under the federal Clean Air Act. </a:t>
            </a:r>
            <a:r>
              <a:rPr lang="en-US" sz="1400" dirty="0"/>
              <a:t/>
            </a:r>
            <a:br>
              <a:rPr lang="en-US" sz="1400" dirty="0"/>
            </a:br>
            <a:r>
              <a:rPr lang="en-US" sz="1400" dirty="0"/>
              <a:t/>
            </a:r>
            <a:br>
              <a:rPr lang="en-US" sz="1400" dirty="0"/>
            </a:br>
            <a:r>
              <a:rPr lang="en-US" sz="1400" dirty="0"/>
              <a:t>Developing a comprehensive and up-to-date data set for EGU emissions has emerged as a top priority among Western state and utility officials. The information developed through this project will be used in regional analysis affecting all Western states and utilities as part of the ongoing implementation of the Regional Haze Rule and for ozone analysis and planning. </a:t>
            </a:r>
            <a:r>
              <a:rPr lang="en-US" sz="1400" dirty="0" smtClean="0"/>
              <a:t> The </a:t>
            </a:r>
            <a:r>
              <a:rPr lang="en-US" sz="1400" dirty="0"/>
              <a:t>project which has two major objectives and deliverables</a:t>
            </a:r>
            <a:r>
              <a:rPr lang="en-US" sz="1400" dirty="0" smtClean="0"/>
              <a:t>:</a:t>
            </a:r>
          </a:p>
          <a:p>
            <a:pPr lvl="1"/>
            <a:r>
              <a:rPr lang="en-US" sz="1200" dirty="0" smtClean="0"/>
              <a:t>A </a:t>
            </a:r>
            <a:r>
              <a:rPr lang="en-US" sz="1200" dirty="0"/>
              <a:t>comprehensive database of information on the fleet of fossil-fired EGUs in 13-Western states (circa </a:t>
            </a:r>
            <a:r>
              <a:rPr lang="en-US" sz="1200" dirty="0" smtClean="0"/>
              <a:t>2014-2018) </a:t>
            </a:r>
            <a:r>
              <a:rPr lang="en-US" sz="1200" dirty="0"/>
              <a:t>that contains information on the plants operating characteristics and emissions; and </a:t>
            </a:r>
          </a:p>
          <a:p>
            <a:pPr lvl="1"/>
            <a:r>
              <a:rPr lang="en-US" sz="1200" dirty="0"/>
              <a:t>A projection of future plant utilization and emissions based on expected plant closures, re-powering plans, and additional controls required under a “rules on the books” scenario that includes any controls required by permit or consent decree during the period 2014 (base year) to 2028 (target year). </a:t>
            </a:r>
            <a:endParaRPr lang="en-US" sz="1200" dirty="0" smtClean="0"/>
          </a:p>
          <a:p>
            <a:pPr marL="0" indent="0">
              <a:buNone/>
            </a:pPr>
            <a:r>
              <a:rPr lang="en-US" sz="1400" dirty="0" smtClean="0"/>
              <a:t>Final </a:t>
            </a:r>
            <a:r>
              <a:rPr lang="en-US" sz="1400" dirty="0"/>
              <a:t>Report (</a:t>
            </a:r>
            <a:r>
              <a:rPr lang="en-US" sz="1400" b="1" u="sng" dirty="0">
                <a:hlinkClick r:id="rId3"/>
              </a:rPr>
              <a:t>PDF</a:t>
            </a:r>
            <a:r>
              <a:rPr lang="en-US" sz="1400" dirty="0"/>
              <a:t>) </a:t>
            </a:r>
            <a:endParaRPr lang="en-US" sz="1400" dirty="0" smtClean="0"/>
          </a:p>
          <a:p>
            <a:r>
              <a:rPr lang="en-US" sz="1100" dirty="0" smtClean="0"/>
              <a:t>File </a:t>
            </a:r>
            <a:r>
              <a:rPr lang="en-US" sz="1100" dirty="0"/>
              <a:t>1 - </a:t>
            </a:r>
            <a:r>
              <a:rPr lang="en-US" sz="1100" b="1" dirty="0">
                <a:hlinkClick r:id="rId4"/>
              </a:rPr>
              <a:t>Net Generation Data</a:t>
            </a:r>
            <a:endParaRPr lang="en-US" sz="1100" dirty="0"/>
          </a:p>
          <a:p>
            <a:r>
              <a:rPr lang="en-US" sz="1100" dirty="0" smtClean="0"/>
              <a:t>File </a:t>
            </a:r>
            <a:r>
              <a:rPr lang="en-US" sz="1100" dirty="0"/>
              <a:t>2 - </a:t>
            </a:r>
            <a:r>
              <a:rPr lang="en-US" sz="1100" b="1" dirty="0">
                <a:hlinkClick r:id="rId5"/>
              </a:rPr>
              <a:t>1998-2018 CAMD Data</a:t>
            </a:r>
            <a:endParaRPr lang="en-US" sz="1100" dirty="0"/>
          </a:p>
          <a:p>
            <a:r>
              <a:rPr lang="en-US" sz="1100" dirty="0"/>
              <a:t>File 3 - </a:t>
            </a:r>
            <a:r>
              <a:rPr lang="en-US" sz="1100" b="1" dirty="0">
                <a:hlinkClick r:id="rId6"/>
              </a:rPr>
              <a:t>2018 Charts</a:t>
            </a:r>
            <a:endParaRPr lang="en-US" sz="1100" dirty="0"/>
          </a:p>
          <a:p>
            <a:r>
              <a:rPr lang="en-US" sz="1100" dirty="0"/>
              <a:t>File 4 - </a:t>
            </a:r>
            <a:r>
              <a:rPr lang="en-US" sz="1100" b="1" dirty="0">
                <a:hlinkClick r:id="rId7"/>
              </a:rPr>
              <a:t>Western Coal Units</a:t>
            </a:r>
            <a:endParaRPr lang="en-US" sz="1100" dirty="0"/>
          </a:p>
          <a:p>
            <a:r>
              <a:rPr lang="en-US" sz="1100" dirty="0"/>
              <a:t>File 5 - </a:t>
            </a:r>
            <a:r>
              <a:rPr lang="en-US" sz="1100" b="1" dirty="0">
                <a:hlinkClick r:id="rId8"/>
              </a:rPr>
              <a:t>2028 coal scenarios</a:t>
            </a:r>
            <a:endParaRPr lang="en-US" sz="1100" dirty="0"/>
          </a:p>
          <a:p>
            <a:r>
              <a:rPr lang="en-US" sz="1100" dirty="0"/>
              <a:t>File 6 - </a:t>
            </a:r>
            <a:r>
              <a:rPr lang="en-US" sz="1100" b="1" dirty="0">
                <a:hlinkClick r:id="rId9"/>
              </a:rPr>
              <a:t>2018 and 2028 gas units</a:t>
            </a:r>
            <a:endParaRPr lang="en-US" sz="1100" dirty="0"/>
          </a:p>
          <a:p>
            <a:r>
              <a:rPr lang="en-US" sz="1100" dirty="0"/>
              <a:t>File 7 - </a:t>
            </a:r>
            <a:r>
              <a:rPr lang="en-US" sz="1100" b="1" dirty="0">
                <a:hlinkClick r:id="rId10"/>
              </a:rPr>
              <a:t>non-CAMD units</a:t>
            </a:r>
            <a:endParaRPr lang="en-US" sz="1100" dirty="0"/>
          </a:p>
          <a:p>
            <a:r>
              <a:rPr lang="en-US" sz="1100" dirty="0"/>
              <a:t>File 8 - </a:t>
            </a:r>
            <a:r>
              <a:rPr lang="en-US" sz="1100" b="1" dirty="0">
                <a:hlinkClick r:id="rId11"/>
              </a:rPr>
              <a:t>2018 and 2028 by state</a:t>
            </a:r>
            <a:endParaRPr lang="en-US" sz="1100" dirty="0"/>
          </a:p>
          <a:p>
            <a:r>
              <a:rPr lang="en-US" sz="1100" dirty="0"/>
              <a:t>File 9 - </a:t>
            </a:r>
            <a:r>
              <a:rPr lang="en-US" sz="1100" b="1" dirty="0">
                <a:hlinkClick r:id="rId12"/>
              </a:rPr>
              <a:t>scatter plots</a:t>
            </a:r>
            <a:endParaRPr lang="en-US" sz="1100" dirty="0"/>
          </a:p>
          <a:p>
            <a:r>
              <a:rPr lang="en-US" sz="1100" dirty="0"/>
              <a:t>File 10 - </a:t>
            </a:r>
            <a:r>
              <a:rPr lang="en-US" sz="1100" b="1" dirty="0">
                <a:hlinkClick r:id="rId13"/>
              </a:rPr>
              <a:t>gas </a:t>
            </a:r>
            <a:r>
              <a:rPr lang="en-US" sz="1100" b="1" dirty="0" smtClean="0">
                <a:hlinkClick r:id="rId13"/>
              </a:rPr>
              <a:t>2014-18</a:t>
            </a:r>
            <a:endParaRPr lang="en-US" sz="1100" dirty="0"/>
          </a:p>
        </p:txBody>
      </p:sp>
    </p:spTree>
    <p:extLst>
      <p:ext uri="{BB962C8B-B14F-4D97-AF65-F5344CB8AC3E}">
        <p14:creationId xmlns:p14="http://schemas.microsoft.com/office/powerpoint/2010/main" val="3727919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LD_PresentationTitle">
            <a:extLst>
              <a:ext uri="{FF2B5EF4-FFF2-40B4-BE49-F238E27FC236}">
                <a16:creationId xmlns:a16="http://schemas.microsoft.com/office/drawing/2014/main" id="{762559F4-64D2-4777-B4A2-5B4FAFFDC7DB}"/>
              </a:ext>
            </a:extLst>
          </p:cNvPr>
          <p:cNvSpPr>
            <a:spLocks noGrp="1"/>
          </p:cNvSpPr>
          <p:nvPr>
            <p:ph type="ctrTitle"/>
          </p:nvPr>
        </p:nvSpPr>
        <p:spPr/>
        <p:txBody>
          <a:bodyPr>
            <a:normAutofit/>
          </a:bodyPr>
          <a:lstStyle/>
          <a:p>
            <a:r>
              <a:rPr lang="en-GB" sz="3600" cap="none" dirty="0">
                <a:latin typeface="Times New Roman" panose="02020603050405020304" pitchFamily="18" charset="0"/>
                <a:cs typeface="Times New Roman" panose="02020603050405020304" pitchFamily="18" charset="0"/>
              </a:rPr>
              <a:t>Visibility Projections</a:t>
            </a:r>
          </a:p>
        </p:txBody>
      </p:sp>
      <p:sp>
        <p:nvSpPr>
          <p:cNvPr id="3" name="FLD_PresentationTitle_2">
            <a:extLst>
              <a:ext uri="{FF2B5EF4-FFF2-40B4-BE49-F238E27FC236}">
                <a16:creationId xmlns:a16="http://schemas.microsoft.com/office/drawing/2014/main" id="{2264CFE6-C3E4-4051-923B-0978D381C4F7}"/>
              </a:ext>
            </a:extLst>
          </p:cNvPr>
          <p:cNvSpPr>
            <a:spLocks noGrp="1"/>
          </p:cNvSpPr>
          <p:nvPr>
            <p:ph type="subTitle" sz="quarter" idx="1"/>
          </p:nvPr>
        </p:nvSpPr>
        <p:spPr>
          <a:xfrm>
            <a:off x="800532" y="1139480"/>
            <a:ext cx="10648233" cy="1680838"/>
          </a:xfrm>
        </p:spPr>
        <p:txBody>
          <a:bodyPr>
            <a:noAutofit/>
          </a:bodyPr>
          <a:lstStyle/>
          <a:p>
            <a:r>
              <a:rPr lang="en-GB" sz="2400" b="0" cap="none" dirty="0">
                <a:solidFill>
                  <a:schemeClr val="tx1"/>
                </a:solidFill>
                <a:latin typeface="Times New Roman" panose="02020603050405020304" pitchFamily="18" charset="0"/>
                <a:cs typeface="Times New Roman" panose="02020603050405020304" pitchFamily="18" charset="0"/>
              </a:rPr>
              <a:t>Alternatives to EPA Default Method:</a:t>
            </a:r>
          </a:p>
          <a:p>
            <a:r>
              <a:rPr lang="en-GB" sz="2400" b="0" cap="none" dirty="0">
                <a:solidFill>
                  <a:schemeClr val="tx1"/>
                </a:solidFill>
                <a:latin typeface="Times New Roman" panose="02020603050405020304" pitchFamily="18" charset="0"/>
                <a:cs typeface="Times New Roman" panose="02020603050405020304" pitchFamily="18" charset="0"/>
              </a:rPr>
              <a:t>	EPAwoF – EPA Method without Fire</a:t>
            </a:r>
          </a:p>
          <a:p>
            <a:r>
              <a:rPr lang="en-GB" sz="2400" b="0" cap="none" dirty="0">
                <a:solidFill>
                  <a:schemeClr val="tx1"/>
                </a:solidFill>
                <a:latin typeface="Times New Roman" panose="02020603050405020304" pitchFamily="18" charset="0"/>
                <a:cs typeface="Times New Roman" panose="02020603050405020304" pitchFamily="18" charset="0"/>
              </a:rPr>
              <a:t>	ModMID – Modeled Most Impaired Days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798617" y="3018622"/>
            <a:ext cx="4247108" cy="3185331"/>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
                    </a14:imgEffect>
                    <a14:imgEffect>
                      <a14:brightnessContrast bright="-10000" contrast="5000"/>
                    </a14:imgEffect>
                  </a14:imgLayer>
                </a14:imgProps>
              </a:ext>
              <a:ext uri="{28A0092B-C50C-407E-A947-70E740481C1C}">
                <a14:useLocalDpi xmlns:a14="http://schemas.microsoft.com/office/drawing/2010/main" val="0"/>
              </a:ext>
            </a:extLst>
          </a:blip>
          <a:stretch>
            <a:fillRect/>
          </a:stretch>
        </p:blipFill>
        <p:spPr>
          <a:xfrm>
            <a:off x="6124648" y="3018622"/>
            <a:ext cx="4264258" cy="3198194"/>
          </a:xfrm>
          <a:prstGeom prst="rect">
            <a:avLst/>
          </a:prstGeom>
        </p:spPr>
      </p:pic>
    </p:spTree>
    <p:extLst>
      <p:ext uri="{BB962C8B-B14F-4D97-AF65-F5344CB8AC3E}">
        <p14:creationId xmlns:p14="http://schemas.microsoft.com/office/powerpoint/2010/main" val="3209791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7168-24A0-4F3C-A48D-604F81A930F4}"/>
              </a:ext>
            </a:extLst>
          </p:cNvPr>
          <p:cNvSpPr>
            <a:spLocks noGrp="1"/>
          </p:cNvSpPr>
          <p:nvPr>
            <p:ph type="title"/>
          </p:nvPr>
        </p:nvSpPr>
        <p:spPr>
          <a:xfrm>
            <a:off x="451692" y="365126"/>
            <a:ext cx="11314322" cy="490216"/>
          </a:xfrm>
        </p:spPr>
        <p:txBody>
          <a:bodyPr>
            <a:normAutofit fontScale="90000"/>
          </a:bodyPr>
          <a:lstStyle/>
          <a:p>
            <a:r>
              <a:rPr lang="en-US" sz="3600" cap="none" dirty="0">
                <a:latin typeface="Times New Roman" panose="02020603050405020304" pitchFamily="18" charset="0"/>
                <a:cs typeface="Times New Roman" panose="02020603050405020304" pitchFamily="18" charset="0"/>
              </a:rPr>
              <a:t>Three EPAwoF Projection Methods to Limit Fire Influences</a:t>
            </a:r>
          </a:p>
        </p:txBody>
      </p:sp>
      <p:sp>
        <p:nvSpPr>
          <p:cNvPr id="3" name="Content Placeholder 2">
            <a:extLst>
              <a:ext uri="{FF2B5EF4-FFF2-40B4-BE49-F238E27FC236}">
                <a16:creationId xmlns:a16="http://schemas.microsoft.com/office/drawing/2014/main" id="{D7E965FE-66F5-4CB0-807F-6489BDAD7C56}"/>
              </a:ext>
            </a:extLst>
          </p:cNvPr>
          <p:cNvSpPr>
            <a:spLocks noGrp="1"/>
          </p:cNvSpPr>
          <p:nvPr>
            <p:ph idx="1"/>
          </p:nvPr>
        </p:nvSpPr>
        <p:spPr>
          <a:xfrm>
            <a:off x="451692" y="929951"/>
            <a:ext cx="11193137" cy="4777115"/>
          </a:xfrm>
        </p:spPr>
        <p:txBody>
          <a:bodyPr>
            <a:normAutofit/>
          </a:bodyPr>
          <a:lstStyle/>
          <a:p>
            <a:r>
              <a:rPr lang="en-US" dirty="0">
                <a:latin typeface="Times New Roman" panose="02020603050405020304" pitchFamily="18" charset="0"/>
                <a:cs typeface="Times New Roman" panose="02020603050405020304" pitchFamily="18" charset="0"/>
              </a:rPr>
              <a:t>EPAwoF </a:t>
            </a:r>
            <a:r>
              <a:rPr lang="en-US" dirty="0" smtClean="0">
                <a:latin typeface="Times New Roman" panose="02020603050405020304" pitchFamily="18" charset="0"/>
                <a:cs typeface="Times New Roman" panose="02020603050405020304" pitchFamily="18" charset="0"/>
              </a:rPr>
              <a:t>method removes </a:t>
            </a:r>
            <a:r>
              <a:rPr lang="en-US" dirty="0">
                <a:latin typeface="Times New Roman" panose="02020603050405020304" pitchFamily="18" charset="0"/>
                <a:cs typeface="Times New Roman" panose="02020603050405020304" pitchFamily="18" charset="0"/>
              </a:rPr>
              <a:t>fire </a:t>
            </a:r>
            <a:r>
              <a:rPr lang="en-US" dirty="0" smtClean="0">
                <a:latin typeface="Times New Roman" panose="02020603050405020304" pitchFamily="18" charset="0"/>
                <a:cs typeface="Times New Roman" panose="02020603050405020304" pitchFamily="18" charset="0"/>
              </a:rPr>
              <a:t>contributions using source apportionment</a:t>
            </a:r>
            <a:endParaRPr lang="en-US" baseline="-25000" dirty="0">
              <a:latin typeface="Times New Roman" panose="02020603050405020304" pitchFamily="18" charset="0"/>
              <a:cs typeface="Times New Roman" panose="02020603050405020304" pitchFamily="18" charset="0"/>
            </a:endParaRPr>
          </a:p>
          <a:p>
            <a:pPr lvl="1"/>
            <a:r>
              <a:rPr lang="en-US" sz="2000" dirty="0">
                <a:latin typeface="Times New Roman" panose="02020603050405020304" pitchFamily="18" charset="0"/>
                <a:cs typeface="Times New Roman" panose="02020603050405020304" pitchFamily="18" charset="0"/>
              </a:rPr>
              <a:t>Crater Lake, Oregon Example – 2014 IMPROVE MID – RepBase Source Apportionment Results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smtClean="0"/>
          </a:p>
          <a:p>
            <a:pPr marL="457200" lvl="1" indent="0">
              <a:buNone/>
            </a:pPr>
            <a:r>
              <a:rPr lang="en-US" sz="2000" dirty="0" smtClean="0">
                <a:latin typeface="Times New Roman" panose="02020603050405020304" pitchFamily="18" charset="0"/>
                <a:cs typeface="Times New Roman" panose="02020603050405020304" pitchFamily="18" charset="0"/>
              </a:rPr>
              <a:t>Leaves only </a:t>
            </a:r>
            <a:r>
              <a:rPr lang="en-US" sz="2000" dirty="0">
                <a:latin typeface="Times New Roman" panose="02020603050405020304" pitchFamily="18" charset="0"/>
                <a:cs typeface="Times New Roman" panose="02020603050405020304" pitchFamily="18" charset="0"/>
              </a:rPr>
              <a:t>Anthropogenic, Natural and BC </a:t>
            </a:r>
            <a:r>
              <a:rPr lang="en-US" sz="2000" dirty="0">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8092D8F-E07F-4DD9-84F4-1DE8546D7503}"/>
              </a:ext>
            </a:extLst>
          </p:cNvPr>
          <p:cNvPicPr>
            <a:picLocks noChangeAspect="1"/>
          </p:cNvPicPr>
          <p:nvPr/>
        </p:nvPicPr>
        <p:blipFill>
          <a:blip r:embed="rId2"/>
          <a:stretch>
            <a:fillRect/>
          </a:stretch>
        </p:blipFill>
        <p:spPr>
          <a:xfrm>
            <a:off x="951036" y="2156925"/>
            <a:ext cx="3656754" cy="2445328"/>
          </a:xfrm>
          <a:prstGeom prst="rect">
            <a:avLst/>
          </a:prstGeom>
        </p:spPr>
      </p:pic>
      <p:pic>
        <p:nvPicPr>
          <p:cNvPr id="6" name="Picture 5">
            <a:extLst>
              <a:ext uri="{FF2B5EF4-FFF2-40B4-BE49-F238E27FC236}">
                <a16:creationId xmlns:a16="http://schemas.microsoft.com/office/drawing/2014/main" id="{C652C911-C0E1-4746-B324-7092CFE5B433}"/>
              </a:ext>
            </a:extLst>
          </p:cNvPr>
          <p:cNvPicPr>
            <a:picLocks noChangeAspect="1"/>
          </p:cNvPicPr>
          <p:nvPr/>
        </p:nvPicPr>
        <p:blipFill>
          <a:blip r:embed="rId3"/>
          <a:stretch>
            <a:fillRect/>
          </a:stretch>
        </p:blipFill>
        <p:spPr>
          <a:xfrm>
            <a:off x="5975405" y="1853227"/>
            <a:ext cx="3656754" cy="2442559"/>
          </a:xfrm>
          <a:prstGeom prst="rect">
            <a:avLst/>
          </a:prstGeom>
        </p:spPr>
      </p:pic>
      <p:sp>
        <p:nvSpPr>
          <p:cNvPr id="7" name="Multiplication Sign 6">
            <a:extLst>
              <a:ext uri="{FF2B5EF4-FFF2-40B4-BE49-F238E27FC236}">
                <a16:creationId xmlns:a16="http://schemas.microsoft.com/office/drawing/2014/main" id="{6E2705E3-0432-4A5A-8035-075DAE1A0734}"/>
              </a:ext>
            </a:extLst>
          </p:cNvPr>
          <p:cNvSpPr/>
          <p:nvPr/>
        </p:nvSpPr>
        <p:spPr>
          <a:xfrm>
            <a:off x="8379637" y="1850457"/>
            <a:ext cx="487660" cy="394047"/>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Multiplication Sign 7">
            <a:extLst>
              <a:ext uri="{FF2B5EF4-FFF2-40B4-BE49-F238E27FC236}">
                <a16:creationId xmlns:a16="http://schemas.microsoft.com/office/drawing/2014/main" id="{22312ADE-25EC-479F-BCF8-4A3287E3F4EC}"/>
              </a:ext>
            </a:extLst>
          </p:cNvPr>
          <p:cNvSpPr/>
          <p:nvPr/>
        </p:nvSpPr>
        <p:spPr>
          <a:xfrm>
            <a:off x="8710636" y="2556097"/>
            <a:ext cx="487660" cy="394047"/>
          </a:xfrm>
          <a:prstGeom prst="mathMultiply">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3C449A6-0DBC-45F9-A567-AECE286555AD}"/>
              </a:ext>
            </a:extLst>
          </p:cNvPr>
          <p:cNvSpPr txBox="1"/>
          <p:nvPr/>
        </p:nvSpPr>
        <p:spPr bwMode="auto">
          <a:xfrm>
            <a:off x="10035285" y="2931745"/>
            <a:ext cx="1528901" cy="215394"/>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109" eaLnBrk="0" fontAlgn="base" hangingPunct="0">
              <a:spcBef>
                <a:spcPct val="0"/>
              </a:spcBef>
            </a:pPr>
            <a:r>
              <a:rPr lang="en-US" sz="1400" b="1" dirty="0">
                <a:solidFill>
                  <a:srgbClr val="00CC66"/>
                </a:solidFill>
                <a:latin typeface="Times New Roman" panose="02020603050405020304" pitchFamily="18" charset="0"/>
                <a:ea typeface="Verdana" pitchFamily="34" charset="0"/>
                <a:cs typeface="Times New Roman" panose="02020603050405020304" pitchFamily="18" charset="0"/>
                <a:sym typeface="Wingdings" panose="05000000000000000000" pitchFamily="2" charset="2"/>
              </a:rPr>
              <a:t> Rx Fire</a:t>
            </a:r>
            <a:endParaRPr lang="en-US" sz="1400" b="1" dirty="0">
              <a:solidFill>
                <a:srgbClr val="00CC66"/>
              </a:solidFill>
              <a:latin typeface="Times New Roman" panose="02020603050405020304" pitchFamily="18" charset="0"/>
              <a:ea typeface="Verdana"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0D11F4F-89E9-4909-B271-ED1F930FEB95}"/>
              </a:ext>
            </a:extLst>
          </p:cNvPr>
          <p:cNvSpPr txBox="1"/>
          <p:nvPr/>
        </p:nvSpPr>
        <p:spPr bwMode="auto">
          <a:xfrm>
            <a:off x="4651955" y="2971112"/>
            <a:ext cx="914188" cy="276935"/>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109" eaLnBrk="0" fontAlgn="base" hangingPunct="0">
              <a:spcBef>
                <a:spcPct val="0"/>
              </a:spcBef>
            </a:pPr>
            <a:endParaRPr lang="en-US" dirty="0">
              <a:latin typeface="Verdana"/>
              <a:ea typeface="Verdana" pitchFamily="34" charset="0"/>
              <a:cs typeface="Verdana" pitchFamily="34" charset="0"/>
            </a:endParaRPr>
          </a:p>
        </p:txBody>
      </p:sp>
      <p:sp>
        <p:nvSpPr>
          <p:cNvPr id="11" name="TextBox 10">
            <a:extLst>
              <a:ext uri="{FF2B5EF4-FFF2-40B4-BE49-F238E27FC236}">
                <a16:creationId xmlns:a16="http://schemas.microsoft.com/office/drawing/2014/main" id="{F88612AF-0962-44C0-8C75-3C7FE004AD6C}"/>
              </a:ext>
            </a:extLst>
          </p:cNvPr>
          <p:cNvSpPr txBox="1"/>
          <p:nvPr/>
        </p:nvSpPr>
        <p:spPr bwMode="auto">
          <a:xfrm>
            <a:off x="10035285" y="3169136"/>
            <a:ext cx="1363401" cy="215394"/>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109" eaLnBrk="0" fontAlgn="base" hangingPunct="0">
              <a:spcBef>
                <a:spcPct val="0"/>
              </a:spcBef>
            </a:pPr>
            <a:r>
              <a:rPr lang="en-US" sz="1400" b="1" dirty="0">
                <a:solidFill>
                  <a:srgbClr val="008000"/>
                </a:solidFill>
                <a:latin typeface="Times New Roman" panose="02020603050405020304" pitchFamily="18" charset="0"/>
                <a:ea typeface="Verdana" pitchFamily="34" charset="0"/>
                <a:cs typeface="Times New Roman" panose="02020603050405020304" pitchFamily="18" charset="0"/>
                <a:sym typeface="Wingdings" panose="05000000000000000000" pitchFamily="2" charset="2"/>
              </a:rPr>
              <a:t> WF Fire</a:t>
            </a:r>
            <a:endParaRPr lang="en-US" sz="1400" b="1" dirty="0">
              <a:solidFill>
                <a:srgbClr val="008000"/>
              </a:solidFill>
              <a:latin typeface="Times New Roman" panose="02020603050405020304" pitchFamily="18" charset="0"/>
              <a:ea typeface="Verdana"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DF09FAD8-2819-434C-80C1-CA3828B58141}"/>
              </a:ext>
            </a:extLst>
          </p:cNvPr>
          <p:cNvPicPr>
            <a:picLocks noChangeAspect="1"/>
          </p:cNvPicPr>
          <p:nvPr/>
        </p:nvPicPr>
        <p:blipFill>
          <a:blip r:embed="rId4"/>
          <a:stretch>
            <a:fillRect/>
          </a:stretch>
        </p:blipFill>
        <p:spPr>
          <a:xfrm>
            <a:off x="5975405" y="4415441"/>
            <a:ext cx="3656754" cy="2442559"/>
          </a:xfrm>
          <a:prstGeom prst="rect">
            <a:avLst/>
          </a:prstGeom>
        </p:spPr>
      </p:pic>
      <p:sp>
        <p:nvSpPr>
          <p:cNvPr id="14" name="TextBox 13">
            <a:extLst>
              <a:ext uri="{FF2B5EF4-FFF2-40B4-BE49-F238E27FC236}">
                <a16:creationId xmlns:a16="http://schemas.microsoft.com/office/drawing/2014/main" id="{A6ECD667-F761-4217-A97D-0EE377E4A7BF}"/>
              </a:ext>
            </a:extLst>
          </p:cNvPr>
          <p:cNvSpPr txBox="1"/>
          <p:nvPr/>
        </p:nvSpPr>
        <p:spPr bwMode="auto">
          <a:xfrm>
            <a:off x="951035" y="1897693"/>
            <a:ext cx="3700919" cy="215444"/>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algn="ctr" defTabSz="457109" eaLnBrk="0" fontAlgn="base" hangingPunct="0">
              <a:spcBef>
                <a:spcPct val="0"/>
              </a:spcBef>
            </a:pPr>
            <a:r>
              <a:rPr lang="en-US" sz="1400" b="1" dirty="0" smtClean="0">
                <a:latin typeface="Times New Roman" panose="02020603050405020304" pitchFamily="18" charset="0"/>
                <a:ea typeface="Verdana" pitchFamily="34" charset="0"/>
                <a:cs typeface="Times New Roman" panose="02020603050405020304" pitchFamily="18" charset="0"/>
              </a:rPr>
              <a:t>Measured Species on “Most Impaired Days”</a:t>
            </a:r>
            <a:endParaRPr lang="en-US" sz="1400" b="1" dirty="0">
              <a:latin typeface="Times New Roman" panose="02020603050405020304" pitchFamily="18" charset="0"/>
              <a:ea typeface="Verdana"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098853B-1AE0-4208-BF81-867AAC137EF6}"/>
              </a:ext>
            </a:extLst>
          </p:cNvPr>
          <p:cNvSpPr txBox="1"/>
          <p:nvPr/>
        </p:nvSpPr>
        <p:spPr bwMode="auto">
          <a:xfrm>
            <a:off x="6354238" y="2013902"/>
            <a:ext cx="1965252" cy="215444"/>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defTabSz="457109" eaLnBrk="0" fontAlgn="base" hangingPunct="0">
              <a:spcBef>
                <a:spcPct val="0"/>
              </a:spcBef>
            </a:pPr>
            <a:r>
              <a:rPr lang="en-US" sz="1400" b="1" dirty="0">
                <a:solidFill>
                  <a:schemeClr val="bg1"/>
                </a:solidFill>
                <a:latin typeface="Times New Roman" panose="02020603050405020304" pitchFamily="18" charset="0"/>
                <a:ea typeface="Verdana" pitchFamily="34" charset="0"/>
                <a:cs typeface="Times New Roman" panose="02020603050405020304" pitchFamily="18" charset="0"/>
              </a:rPr>
              <a:t>Source Apportionment</a:t>
            </a:r>
          </a:p>
        </p:txBody>
      </p:sp>
      <p:sp>
        <p:nvSpPr>
          <p:cNvPr id="16" name="Rectangle 15">
            <a:extLst>
              <a:ext uri="{FF2B5EF4-FFF2-40B4-BE49-F238E27FC236}">
                <a16:creationId xmlns:a16="http://schemas.microsoft.com/office/drawing/2014/main" id="{7E31AF9B-4560-4143-B287-4BE70B45BA50}"/>
              </a:ext>
            </a:extLst>
          </p:cNvPr>
          <p:cNvSpPr/>
          <p:nvPr/>
        </p:nvSpPr>
        <p:spPr>
          <a:xfrm>
            <a:off x="6797407" y="4611734"/>
            <a:ext cx="2069890" cy="307777"/>
          </a:xfrm>
          <a:prstGeom prst="rect">
            <a:avLst/>
          </a:prstGeom>
        </p:spPr>
        <p:txBody>
          <a:bodyPr wrap="square">
            <a:spAutoFit/>
          </a:bodyPr>
          <a:lstStyle/>
          <a:p>
            <a:pPr defTabSz="457109" eaLnBrk="0" hangingPunct="0"/>
            <a:r>
              <a:rPr lang="en-US" sz="1400" b="1" dirty="0">
                <a:solidFill>
                  <a:schemeClr val="bg1"/>
                </a:solidFill>
                <a:latin typeface="Times New Roman" panose="02020603050405020304" pitchFamily="18" charset="0"/>
                <a:cs typeface="Times New Roman" panose="02020603050405020304" pitchFamily="18" charset="0"/>
              </a:rPr>
              <a:t>Source Apportionment</a:t>
            </a:r>
          </a:p>
        </p:txBody>
      </p:sp>
    </p:spTree>
    <p:extLst>
      <p:ext uri="{BB962C8B-B14F-4D97-AF65-F5344CB8AC3E}">
        <p14:creationId xmlns:p14="http://schemas.microsoft.com/office/powerpoint/2010/main" val="38004881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2234</Words>
  <Application>Microsoft Office PowerPoint</Application>
  <PresentationFormat>Widescreen</PresentationFormat>
  <Paragraphs>172</Paragraphs>
  <Slides>20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Bahnschrift SemiBold</vt:lpstr>
      <vt:lpstr>Calibri</vt:lpstr>
      <vt:lpstr>Calibri Light</vt:lpstr>
      <vt:lpstr>Courier New</vt:lpstr>
      <vt:lpstr>Times New Roman</vt:lpstr>
      <vt:lpstr>Verdana</vt:lpstr>
      <vt:lpstr>Wingdings</vt:lpstr>
      <vt:lpstr>Office Theme</vt:lpstr>
      <vt:lpstr>WRAP Workplan Deliverables for Regional Haze Planning</vt:lpstr>
      <vt:lpstr>Fire &amp; Smoke Work Group (FSWG)</vt:lpstr>
      <vt:lpstr>Oil &amp; Gas Work Group (OGWG)</vt:lpstr>
      <vt:lpstr>Oil &amp; Gas Work Group (OGWG), continued</vt:lpstr>
      <vt:lpstr>Tribal Data Work Group (TDWG)</vt:lpstr>
      <vt:lpstr>Tribal Data Work Group (TDWG), continued</vt:lpstr>
      <vt:lpstr>EGU Emissions Analysis Project for Regional Haze Round 2 planning</vt:lpstr>
      <vt:lpstr>Visibility Projections</vt:lpstr>
      <vt:lpstr>Three EPAwoF Projection Methods to Limit Fire Influences</vt:lpstr>
      <vt:lpstr>CAMx Modeling Used to Make 2028 Visibility Projections</vt:lpstr>
      <vt:lpstr>Adjusting the Uniform Rate of Progress “Glidepath”</vt:lpstr>
      <vt:lpstr>Background – Uniform Rate of Progress (URP) Glidepath</vt:lpstr>
      <vt:lpstr>Adjustments to URP Glidepath</vt:lpstr>
      <vt:lpstr>How to determine international and Rx fire impacts?</vt:lpstr>
      <vt:lpstr>Rocky Mtn. NP example: Adjust the glide path for international &amp; Rx fire</vt:lpstr>
      <vt:lpstr>Examples of high-level source apportionment at other sites</vt:lpstr>
      <vt:lpstr>PowerPoint Presentation</vt:lpstr>
      <vt:lpstr>PowerPoint Presentation</vt:lpstr>
      <vt:lpstr>RTOWG and RHPWG deliverables</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and Visibility Projections for Regional Haze Planning</dc:title>
  <dc:creator>Moore, Tom</dc:creator>
  <cp:lastModifiedBy>Moore, Tom</cp:lastModifiedBy>
  <cp:revision>19</cp:revision>
  <dcterms:created xsi:type="dcterms:W3CDTF">2020-07-17T04:05:59Z</dcterms:created>
  <dcterms:modified xsi:type="dcterms:W3CDTF">2020-07-23T18:41:47Z</dcterms:modified>
</cp:coreProperties>
</file>