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0" r:id="rId3"/>
    <p:sldId id="317" r:id="rId4"/>
    <p:sldId id="318" r:id="rId5"/>
    <p:sldId id="275" r:id="rId6"/>
    <p:sldId id="319" r:id="rId7"/>
    <p:sldId id="320" r:id="rId8"/>
    <p:sldId id="321" r:id="rId9"/>
    <p:sldId id="276" r:id="rId10"/>
    <p:sldId id="311" r:id="rId11"/>
    <p:sldId id="312" r:id="rId12"/>
    <p:sldId id="277" r:id="rId13"/>
    <p:sldId id="322" r:id="rId14"/>
    <p:sldId id="323" r:id="rId15"/>
    <p:sldId id="324" r:id="rId16"/>
    <p:sldId id="325" r:id="rId17"/>
    <p:sldId id="326" r:id="rId18"/>
    <p:sldId id="327" r:id="rId19"/>
    <p:sldId id="278" r:id="rId20"/>
    <p:sldId id="314" r:id="rId21"/>
    <p:sldId id="315" r:id="rId22"/>
    <p:sldId id="313" r:id="rId23"/>
    <p:sldId id="316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5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0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6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3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0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15E7-67D2-4EF8-B2CE-97B8A1E48D4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765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Monthly Update on 2018-2019 WRAP </a:t>
            </a:r>
            <a:r>
              <a:rPr lang="en-US" dirty="0"/>
              <a:t>Workplan</a:t>
            </a:r>
            <a:br>
              <a:rPr lang="en-US" dirty="0"/>
            </a:br>
            <a:r>
              <a:rPr lang="en-US" sz="4400" dirty="0" smtClean="0"/>
              <a:t>February 26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, 2020</a:t>
            </a:r>
            <a:br>
              <a:rPr lang="en-US" sz="4400" dirty="0" smtClean="0"/>
            </a:br>
            <a:r>
              <a:rPr lang="en-US" sz="4400" dirty="0" smtClean="0"/>
              <a:t>TSC and Work Group Co-Chairs Call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376969"/>
            <a:ext cx="9144000" cy="1626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Tribal Data WG</a:t>
            </a:r>
          </a:p>
          <a:p>
            <a:pPr algn="l"/>
            <a:r>
              <a:rPr lang="en-US" smtClean="0"/>
              <a:t>Fire and Smoke WG</a:t>
            </a:r>
          </a:p>
          <a:p>
            <a:pPr algn="l"/>
            <a:r>
              <a:rPr lang="en-US" smtClean="0"/>
              <a:t>Oil and Gas WG</a:t>
            </a:r>
          </a:p>
          <a:p>
            <a:pPr algn="l"/>
            <a:r>
              <a:rPr lang="en-US" smtClean="0"/>
              <a:t>Regional Technical Operations WG</a:t>
            </a:r>
          </a:p>
          <a:p>
            <a:pPr algn="l"/>
            <a:r>
              <a:rPr lang="en-US" smtClean="0"/>
              <a:t>Regional Haze Planning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by </a:t>
            </a:r>
            <a:br>
              <a:rPr lang="en-US" dirty="0" smtClean="0"/>
            </a:br>
            <a:r>
              <a:rPr lang="en-US" dirty="0" smtClean="0">
                <a:solidFill>
                  <a:srgbClr val="00B0F0"/>
                </a:solidFill>
              </a:rPr>
              <a:t>Oil and Gas Work </a:t>
            </a:r>
            <a:r>
              <a:rPr lang="en-US" dirty="0"/>
              <a:t>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7244"/>
          </a:xfrm>
        </p:spPr>
        <p:txBody>
          <a:bodyPr>
            <a:normAutofit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OGWG and Project Management Team (PMT) review and feedback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Final Revisions (CO &amp; NM information changes):  Task 2 – Forecast Scenario (OTB &amp; OTW - Medium Emissions Scenario)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Final Revisions (CO &amp; NM information changes):  Task 2 </a:t>
            </a:r>
            <a:r>
              <a:rPr lang="en-US" dirty="0">
                <a:solidFill>
                  <a:schemeClr val="accent1"/>
                </a:solidFill>
              </a:rPr>
              <a:t>– </a:t>
            </a:r>
            <a:r>
              <a:rPr lang="en-US" dirty="0" smtClean="0">
                <a:solidFill>
                  <a:schemeClr val="accent1"/>
                </a:solidFill>
              </a:rPr>
              <a:t>Forecast Scenarios (OTB &amp; OTW - Low and High Emissions Scenarios)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Consensus Approval February 11, 2020:  Task 4 – Agency Program Review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Seeking Consensus Approval:  Task 3 – Additional Reasonable Controls</a:t>
            </a:r>
          </a:p>
          <a:p>
            <a:r>
              <a:rPr lang="en-US" dirty="0" smtClean="0"/>
              <a:t>Tasks for the Next Two Months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OGWG Self-Assessment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Coordination - Integration for WRAP OGWG Base and Future Year Emissions Inventories in National Collaborative Platform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2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Future Projects - </a:t>
            </a:r>
            <a:r>
              <a:rPr lang="en-US" dirty="0" smtClean="0">
                <a:solidFill>
                  <a:srgbClr val="00B0F0"/>
                </a:solidFill>
              </a:rPr>
              <a:t>OGWG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Additional Future Project/s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February 11, 2020 OGWG Bi-Monthly Call initiated Self-Assessment to determine future direction and needs of OGWG in the upcoming year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OGWG Co-Chairs to discuss best way to seek input from members/advisors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Additional discussion planned April 14, 2020 OGWG Bi-Monthly Call</a:t>
            </a:r>
          </a:p>
        </p:txBody>
      </p:sp>
    </p:spTree>
    <p:extLst>
      <p:ext uri="{BB962C8B-B14F-4D97-AF65-F5344CB8AC3E}">
        <p14:creationId xmlns:p14="http://schemas.microsoft.com/office/powerpoint/2010/main" val="402814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Regional Technical Operations Work Group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8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RTOWG</a:t>
            </a:r>
            <a:r>
              <a:rPr lang="en-US" dirty="0"/>
              <a:t>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Weekly co-chair coordination calls</a:t>
            </a:r>
          </a:p>
          <a:p>
            <a:pPr lvl="1"/>
            <a:r>
              <a:rPr lang="en-US" dirty="0"/>
              <a:t>Weekly calls with Ramboll to keep track of modeling progress</a:t>
            </a:r>
          </a:p>
          <a:p>
            <a:pPr lvl="1"/>
            <a:r>
              <a:rPr lang="en-US" dirty="0"/>
              <a:t>Initial comparison of 1) 2014v2 and 2) representative baseline model results for IMPROVE most impaired days (MID)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99AE5-9369-4BBA-9D57-26962B8D4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37" t="20993" r="8164" b="50000"/>
          <a:stretch/>
        </p:blipFill>
        <p:spPr>
          <a:xfrm>
            <a:off x="652667" y="3838946"/>
            <a:ext cx="11272560" cy="2928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F330B0-5691-4A40-8006-995FE5FFAF46}"/>
              </a:ext>
            </a:extLst>
          </p:cNvPr>
          <p:cNvSpPr txBox="1"/>
          <p:nvPr/>
        </p:nvSpPr>
        <p:spPr>
          <a:xfrm>
            <a:off x="1166071" y="4068661"/>
            <a:ext cx="502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at Canyonlands for IMPROVE, 2014v2,</a:t>
            </a:r>
          </a:p>
          <a:p>
            <a:r>
              <a:rPr lang="en-US" dirty="0"/>
              <a:t>and representative baseline on most impaired days</a:t>
            </a:r>
          </a:p>
        </p:txBody>
      </p:sp>
    </p:spTree>
    <p:extLst>
      <p:ext uri="{BB962C8B-B14F-4D97-AF65-F5344CB8AC3E}">
        <p14:creationId xmlns:p14="http://schemas.microsoft.com/office/powerpoint/2010/main" val="233752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RTOWG</a:t>
            </a:r>
            <a:r>
              <a:rPr lang="en-US" dirty="0"/>
              <a:t>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Transfer of modeling files to CIRA</a:t>
            </a:r>
          </a:p>
          <a:p>
            <a:pPr lvl="1"/>
            <a:r>
              <a:rPr lang="en-US" dirty="0"/>
              <a:t>Finishing processing of 2028 emissions, should be done by next week</a:t>
            </a:r>
          </a:p>
          <a:p>
            <a:pPr lvl="1"/>
            <a:r>
              <a:rPr lang="en-US" dirty="0"/>
              <a:t>Weighted Emissions Potential/Area of Influence (WEP/AOI) analysis started</a:t>
            </a:r>
          </a:p>
          <a:p>
            <a:pPr lvl="2"/>
            <a:r>
              <a:rPr lang="en-US" dirty="0"/>
              <a:t>Trajectory residence time analysis done, need 2028 emissions for WEP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C7F5CB-5B45-4F01-A605-45A31397C42A}"/>
              </a:ext>
            </a:extLst>
          </p:cNvPr>
          <p:cNvGrpSpPr/>
          <p:nvPr/>
        </p:nvGrpSpPr>
        <p:grpSpPr>
          <a:xfrm>
            <a:off x="141354" y="3925343"/>
            <a:ext cx="12050646" cy="2754091"/>
            <a:chOff x="0" y="2968998"/>
            <a:chExt cx="12050646" cy="2754091"/>
          </a:xfrm>
        </p:grpSpPr>
        <p:pic>
          <p:nvPicPr>
            <p:cNvPr id="5" name="Picture 4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050F23A2-AFB4-4E26-B6F3-465CF86DA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79889"/>
              <a:ext cx="4446975" cy="2743200"/>
            </a:xfrm>
            <a:prstGeom prst="rect">
              <a:avLst/>
            </a:prstGeom>
          </p:spPr>
        </p:pic>
        <p:pic>
          <p:nvPicPr>
            <p:cNvPr id="6" name="Picture 5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F83245B5-25F3-486A-AE02-4FAFDDD2B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0204" y="2970249"/>
              <a:ext cx="4446975" cy="2743200"/>
            </a:xfrm>
            <a:prstGeom prst="rect">
              <a:avLst/>
            </a:prstGeom>
          </p:spPr>
        </p:pic>
        <p:pic>
          <p:nvPicPr>
            <p:cNvPr id="7" name="Picture 6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5745FF6C-C6A7-4A35-B370-AC2499F79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3671" y="2968998"/>
              <a:ext cx="4446975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2508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RTOWG</a:t>
            </a:r>
            <a:r>
              <a:rPr lang="en-US" dirty="0"/>
              <a:t>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A series of “Run Specification Sheets” is available for review</a:t>
            </a:r>
          </a:p>
          <a:p>
            <a:pPr lvl="2"/>
            <a:r>
              <a:rPr lang="en-US" dirty="0"/>
              <a:t>Natural (NAT) and No International (ZROW) GEOS-Chem/</a:t>
            </a:r>
            <a:r>
              <a:rPr lang="en-US" dirty="0" err="1"/>
              <a:t>CAMx</a:t>
            </a:r>
            <a:endParaRPr lang="en-US" dirty="0"/>
          </a:p>
          <a:p>
            <a:pPr lvl="2"/>
            <a:r>
              <a:rPr lang="en-US" dirty="0" err="1"/>
              <a:t>RepBase</a:t>
            </a:r>
            <a:r>
              <a:rPr lang="en-US" dirty="0"/>
              <a:t> Source Apportionment Modeling (NAT/ANT &amp; U.S./Intl)</a:t>
            </a:r>
          </a:p>
          <a:p>
            <a:pPr lvl="2"/>
            <a:r>
              <a:rPr lang="en-US" dirty="0" err="1"/>
              <a:t>RepBase</a:t>
            </a:r>
            <a:r>
              <a:rPr lang="en-US" dirty="0"/>
              <a:t> and 2028 On-the-Books (2028OTB) Modeling</a:t>
            </a:r>
          </a:p>
          <a:p>
            <a:pPr lvl="2"/>
            <a:r>
              <a:rPr lang="en-US" dirty="0"/>
              <a:t>Dynamic Evaluation:  </a:t>
            </a:r>
            <a:r>
              <a:rPr lang="en-US" dirty="0" err="1"/>
              <a:t>CAMx</a:t>
            </a:r>
            <a:r>
              <a:rPr lang="en-US" dirty="0"/>
              <a:t> 2002 Modeling</a:t>
            </a:r>
          </a:p>
          <a:p>
            <a:pPr lvl="2"/>
            <a:r>
              <a:rPr lang="en-US" dirty="0"/>
              <a:t>WEP/AOI Analysis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5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RTOWG</a:t>
            </a:r>
            <a:r>
              <a:rPr lang="en-US" dirty="0"/>
              <a:t>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21" y="1673157"/>
            <a:ext cx="10818779" cy="4970834"/>
          </a:xfrm>
        </p:spPr>
        <p:txBody>
          <a:bodyPr>
            <a:normAutofit/>
          </a:bodyPr>
          <a:lstStyle/>
          <a:p>
            <a:r>
              <a:rPr lang="en-US" dirty="0"/>
              <a:t>Workplan Tasks for the Next Two Months</a:t>
            </a:r>
          </a:p>
          <a:p>
            <a:pPr lvl="1"/>
            <a:r>
              <a:rPr lang="en-US" dirty="0"/>
              <a:t>Future year (2028) </a:t>
            </a:r>
            <a:r>
              <a:rPr lang="en-US" dirty="0" err="1"/>
              <a:t>CAMx</a:t>
            </a:r>
            <a:r>
              <a:rPr lang="en-US" dirty="0"/>
              <a:t> simulations</a:t>
            </a:r>
          </a:p>
          <a:p>
            <a:pPr lvl="2"/>
            <a:r>
              <a:rPr lang="en-US" dirty="0"/>
              <a:t>2028 on-the-books emission controls with 2014 fire emissions</a:t>
            </a:r>
          </a:p>
          <a:p>
            <a:pPr lvl="2"/>
            <a:r>
              <a:rPr lang="en-US" dirty="0"/>
              <a:t>2028 on-the-books emission controls with representative baseline fire emissions</a:t>
            </a:r>
          </a:p>
          <a:p>
            <a:pPr lvl="2"/>
            <a:r>
              <a:rPr lang="en-US" dirty="0"/>
              <a:t>2028 potential additional emission controls with representative baseline fire emissions</a:t>
            </a:r>
          </a:p>
          <a:p>
            <a:pPr lvl="2"/>
            <a:r>
              <a:rPr lang="en-US" dirty="0"/>
              <a:t>2028 adopted additional emission controls with representative baseline fire emissions</a:t>
            </a:r>
          </a:p>
          <a:p>
            <a:pPr lvl="2"/>
            <a:r>
              <a:rPr lang="en-US" dirty="0"/>
              <a:t>2028 on-the-books emission controls with future wild fire emissions</a:t>
            </a:r>
          </a:p>
          <a:p>
            <a:pPr lvl="2"/>
            <a:r>
              <a:rPr lang="en-US" dirty="0"/>
              <a:t>2028 on-the-books emission controls with future prescribed fire emissions</a:t>
            </a:r>
          </a:p>
          <a:p>
            <a:pPr lvl="2"/>
            <a:r>
              <a:rPr lang="en-US" dirty="0"/>
              <a:t>2028 on-the-books emission controls with future boundary conditions</a:t>
            </a:r>
          </a:p>
          <a:p>
            <a:pPr lvl="2"/>
            <a:r>
              <a:rPr lang="en-US" dirty="0"/>
              <a:t>2028 on-the-books emission controls with 2014 fire emissions (CMAQ – optional)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75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RTOWG</a:t>
            </a:r>
            <a:r>
              <a:rPr lang="en-US" dirty="0"/>
              <a:t>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366"/>
          </a:xfrm>
        </p:spPr>
        <p:txBody>
          <a:bodyPr>
            <a:normAutofit/>
          </a:bodyPr>
          <a:lstStyle/>
          <a:p>
            <a:r>
              <a:rPr lang="en-US" dirty="0"/>
              <a:t>Workplan Tasks for the Next Two Months</a:t>
            </a:r>
          </a:p>
          <a:p>
            <a:pPr lvl="1"/>
            <a:r>
              <a:rPr lang="en-US" dirty="0"/>
              <a:t>Future year (2028) </a:t>
            </a:r>
            <a:r>
              <a:rPr lang="en-US" dirty="0" err="1"/>
              <a:t>CAMx</a:t>
            </a:r>
            <a:r>
              <a:rPr lang="en-US" dirty="0"/>
              <a:t> source apportionment simulation</a:t>
            </a:r>
          </a:p>
          <a:p>
            <a:pPr lvl="1"/>
            <a:r>
              <a:rPr lang="en-US" dirty="0"/>
              <a:t>Continue development of evaluation tools for emissions and model results</a:t>
            </a:r>
          </a:p>
          <a:p>
            <a:pPr lvl="1"/>
            <a:r>
              <a:rPr lang="en-US" dirty="0"/>
              <a:t>Calculate and display 2028 Reasonable Progress Goals (RPG)</a:t>
            </a:r>
          </a:p>
          <a:p>
            <a:pPr lvl="1"/>
            <a:r>
              <a:rPr lang="en-US" dirty="0"/>
              <a:t>Finish WEP/AOI analysis</a:t>
            </a:r>
          </a:p>
          <a:p>
            <a:pPr lvl="1"/>
            <a:r>
              <a:rPr lang="en-US" dirty="0"/>
              <a:t>Dynamic Model Evaluation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0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321714" y="2854336"/>
            <a:ext cx="6247124" cy="14605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RTOWG</a:t>
            </a:r>
            <a:r>
              <a:rPr lang="en-US" dirty="0"/>
              <a:t> Remaining Workplan Tasks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84874-2F7C-4C21-95DD-D5AE5BBCA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87" t="11052" r="19868" b="8369"/>
          <a:stretch/>
        </p:blipFill>
        <p:spPr>
          <a:xfrm>
            <a:off x="3610583" y="365125"/>
            <a:ext cx="8317149" cy="62471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205479-E0D2-475C-8637-D26D99289561}"/>
              </a:ext>
            </a:extLst>
          </p:cNvPr>
          <p:cNvSpPr/>
          <p:nvPr/>
        </p:nvSpPr>
        <p:spPr>
          <a:xfrm>
            <a:off x="7684316" y="922789"/>
            <a:ext cx="4102216" cy="4479721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8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Regional Haze Planning Work Group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7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Tribal Data Work Group</a:t>
            </a:r>
          </a:p>
        </p:txBody>
      </p:sp>
    </p:spTree>
    <p:extLst>
      <p:ext uri="{BB962C8B-B14F-4D97-AF65-F5344CB8AC3E}">
        <p14:creationId xmlns:p14="http://schemas.microsoft.com/office/powerpoint/2010/main" val="275093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r>
              <a:rPr lang="en-US" dirty="0">
                <a:solidFill>
                  <a:srgbClr val="7030A0"/>
                </a:solidFill>
              </a:rPr>
              <a:t>Regional Haze Planning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No Large Work Group call in February – Subcommittee calls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Workplan Tasks for the Next Two Months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3EF28-163E-42AA-9EBD-6961330EE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03" y="4001294"/>
            <a:ext cx="9731197" cy="251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05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RH Planning Work Group – </a:t>
            </a:r>
            <a:r>
              <a:rPr lang="en-US" dirty="0">
                <a:solidFill>
                  <a:schemeClr val="accent5"/>
                </a:solidFill>
              </a:rPr>
              <a:t>Control Measures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71" y="1825625"/>
            <a:ext cx="10842172" cy="4351338"/>
          </a:xfrm>
        </p:spPr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February Call discussion on providing emission reduction estimates to WRAP by March 16</a:t>
            </a:r>
            <a:r>
              <a:rPr lang="en-US" baseline="30000" dirty="0"/>
              <a:t>th</a:t>
            </a:r>
            <a:r>
              <a:rPr lang="en-US" dirty="0"/>
              <a:t> deadline</a:t>
            </a:r>
          </a:p>
          <a:p>
            <a:pPr lvl="1"/>
            <a:r>
              <a:rPr lang="en-US" dirty="0"/>
              <a:t>A few states (AZ, ND &amp; NM) further along in the 4-factor review intend to provide emission reduction estimates for the 2028 control run </a:t>
            </a:r>
          </a:p>
          <a:p>
            <a:pPr lvl="1"/>
            <a:r>
              <a:rPr lang="en-US" dirty="0"/>
              <a:t>Several states (CO, ID, MT, OR, UT, WA) further behind in the 4-factor review will likely rely on OTB/OTW reductions in the 2028 baseline</a:t>
            </a:r>
          </a:p>
          <a:p>
            <a:pPr lvl="1"/>
            <a:r>
              <a:rPr lang="en-US" dirty="0"/>
              <a:t>Couple states (CA &amp; NV) may provide emission reduction estimates </a:t>
            </a:r>
          </a:p>
          <a:p>
            <a:r>
              <a:rPr lang="en-US" dirty="0"/>
              <a:t>Workplan Tasks for the Next Two Months</a:t>
            </a:r>
          </a:p>
          <a:p>
            <a:pPr lvl="1"/>
            <a:r>
              <a:rPr lang="en-US" dirty="0"/>
              <a:t>States to continue 4-factor review work</a:t>
            </a:r>
          </a:p>
          <a:p>
            <a:pPr lvl="1"/>
            <a:r>
              <a:rPr lang="en-US" dirty="0"/>
              <a:t>States to review WEP analysis when it becomes available</a:t>
            </a:r>
          </a:p>
        </p:txBody>
      </p:sp>
    </p:spTree>
    <p:extLst>
      <p:ext uri="{BB962C8B-B14F-4D97-AF65-F5344CB8AC3E}">
        <p14:creationId xmlns:p14="http://schemas.microsoft.com/office/powerpoint/2010/main" val="2496132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Coordination and Glide Path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5487"/>
          </a:xfrm>
        </p:spPr>
        <p:txBody>
          <a:bodyPr>
            <a:normAutofit/>
          </a:bodyPr>
          <a:lstStyle/>
          <a:p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en-US" dirty="0"/>
              <a:t>Progress </a:t>
            </a:r>
            <a:r>
              <a:rPr lang="en-US" dirty="0" smtClean="0"/>
              <a:t>for February</a:t>
            </a:r>
          </a:p>
          <a:p>
            <a:pPr lvl="1"/>
            <a:r>
              <a:rPr lang="en-US" dirty="0" smtClean="0"/>
              <a:t>TSS FAQ Document Finalized</a:t>
            </a:r>
          </a:p>
          <a:p>
            <a:pPr lvl="1"/>
            <a:r>
              <a:rPr lang="en-US" dirty="0" smtClean="0"/>
              <a:t>TSSv2 Delivery Update Presentation</a:t>
            </a:r>
          </a:p>
          <a:p>
            <a:pPr lvl="1"/>
            <a:r>
              <a:rPr lang="en-US" dirty="0" smtClean="0"/>
              <a:t>ARS Data Substitution and IMRPOVE December Patch Presentation</a:t>
            </a:r>
          </a:p>
          <a:p>
            <a:pPr lvl="1"/>
            <a:r>
              <a:rPr lang="en-US" dirty="0" smtClean="0"/>
              <a:t>Storyboard Update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en-US" dirty="0"/>
              <a:t>Tasks for the Next Two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Continue overview of TSSv2 development</a:t>
            </a:r>
          </a:p>
          <a:p>
            <a:pPr lvl="1"/>
            <a:r>
              <a:rPr lang="en-US" dirty="0" smtClean="0"/>
              <a:t>Gain consensus on TSS Glossary</a:t>
            </a:r>
          </a:p>
          <a:p>
            <a:pPr lvl="1"/>
            <a:r>
              <a:rPr lang="en-US" dirty="0" smtClean="0"/>
              <a:t>Support creation of RH Storyboard</a:t>
            </a:r>
          </a:p>
          <a:p>
            <a:pPr lvl="1"/>
            <a:r>
              <a:rPr lang="en-US" dirty="0" smtClean="0"/>
              <a:t>TSS Prioritization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90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Workplan</a:t>
            </a:r>
            <a:r>
              <a:rPr lang="en-US" dirty="0"/>
              <a:t> Progress &amp; Coordination by RHPWG </a:t>
            </a:r>
            <a:r>
              <a:rPr lang="en-US" dirty="0">
                <a:solidFill>
                  <a:schemeClr val="accent2"/>
                </a:solidFill>
              </a:rPr>
              <a:t>Emissions Inventory &amp; Modeling Protocol 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Coordinated with other subcommittees, states, and contractor as needed to review/update emissions as needed.  </a:t>
            </a:r>
          </a:p>
          <a:p>
            <a:pPr lvl="1"/>
            <a:r>
              <a:rPr lang="en-US" dirty="0"/>
              <a:t>Finalized OTW/OTB emissions inputs from states</a:t>
            </a:r>
          </a:p>
          <a:p>
            <a:pPr lvl="1"/>
            <a:r>
              <a:rPr lang="en-US" dirty="0"/>
              <a:t>Shared info with states/locals about progress on 4-factor analyses and submitting emissions reductions for the controls scenario modeling inputs</a:t>
            </a:r>
          </a:p>
          <a:p>
            <a:r>
              <a:rPr lang="en-US" dirty="0" err="1"/>
              <a:t>Workplan</a:t>
            </a:r>
            <a:r>
              <a:rPr lang="en-US" dirty="0"/>
              <a:t> Tasks for the Next Two Months</a:t>
            </a:r>
          </a:p>
          <a:p>
            <a:pPr lvl="1" fontAlgn="t"/>
            <a:r>
              <a:rPr lang="en-US" dirty="0"/>
              <a:t>Reports on results of base &amp; future year visibility, source apportionment modeling, and model performance evaluation</a:t>
            </a:r>
          </a:p>
          <a:p>
            <a:pPr lvl="1"/>
            <a:r>
              <a:rPr lang="en-US" dirty="0"/>
              <a:t>RTOWG contractor-supported report on Reasonable Progress Goals</a:t>
            </a:r>
          </a:p>
          <a:p>
            <a:pPr lvl="1"/>
            <a:r>
              <a:rPr lang="en-US" dirty="0"/>
              <a:t>RTOWG – contractor supported Weighted Emissions Potential (WEP) analysis that will provide WEP maps of source areas impacting each Class I area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62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End of Workplan Progress Update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150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r>
              <a:rPr lang="en-US" dirty="0">
                <a:solidFill>
                  <a:schemeClr val="accent4"/>
                </a:solidFill>
              </a:rPr>
              <a:t>Tribal Data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Participation letter draft reviewed &amp; adopted by TDWG </a:t>
            </a:r>
          </a:p>
          <a:p>
            <a:pPr lvl="1"/>
            <a:r>
              <a:rPr lang="en-US" dirty="0"/>
              <a:t>EN3 Oil &amp; Gas Report final draft addressing comments from OGWG; comments and report/revisions reviewed &amp; adopted by TDWG; updated web list of projects for completion</a:t>
            </a:r>
          </a:p>
          <a:p>
            <a:pPr lvl="1"/>
            <a:r>
              <a:rPr lang="en-US" dirty="0"/>
              <a:t>TDWG review of 2020 ITEP SOW</a:t>
            </a:r>
          </a:p>
          <a:p>
            <a:r>
              <a:rPr lang="en-US" dirty="0"/>
              <a:t>Workplan Tasks for the Next Two Months</a:t>
            </a:r>
          </a:p>
          <a:p>
            <a:pPr lvl="1"/>
            <a:r>
              <a:rPr lang="en-US" dirty="0"/>
              <a:t>Distribute letter using new tribal contacts email for WRAP</a:t>
            </a:r>
          </a:p>
          <a:p>
            <a:pPr lvl="1"/>
            <a:r>
              <a:rPr lang="en-US" dirty="0"/>
              <a:t>Docket approved OG report, any other remaining reports </a:t>
            </a:r>
          </a:p>
          <a:p>
            <a:pPr lvl="1"/>
            <a:r>
              <a:rPr lang="en-US" dirty="0"/>
              <a:t>Draft 2020 TDWG Workplan section/appendix- discuss on next call</a:t>
            </a:r>
          </a:p>
        </p:txBody>
      </p:sp>
    </p:spTree>
    <p:extLst>
      <p:ext uri="{BB962C8B-B14F-4D97-AF65-F5344CB8AC3E}">
        <p14:creationId xmlns:p14="http://schemas.microsoft.com/office/powerpoint/2010/main" val="77667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Future </a:t>
            </a:r>
            <a:r>
              <a:rPr lang="en-US" dirty="0" smtClean="0"/>
              <a:t>Projects - </a:t>
            </a:r>
            <a:r>
              <a:rPr lang="en-US" dirty="0" smtClean="0">
                <a:solidFill>
                  <a:schemeClr val="accent4"/>
                </a:solidFill>
              </a:rPr>
              <a:t>TDWG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en-US" dirty="0"/>
              <a:t>SOW for 2020 work provided by ITEP; discussion on TDWG calls of focus for 2020 activity: technical assistance for tribes with state SIP (or related) reviews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Continued updating of tribal contacts list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Outreach to tribes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Consider </a:t>
            </a:r>
            <a:r>
              <a:rPr lang="en-US"/>
              <a:t>NTF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6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Fire and Smoke Work Group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7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by </a:t>
            </a:r>
            <a:r>
              <a:rPr lang="en-US" dirty="0" smtClean="0">
                <a:solidFill>
                  <a:srgbClr val="C00000"/>
                </a:solidFill>
              </a:rPr>
              <a:t>Fire and Smoke Work </a:t>
            </a:r>
            <a:r>
              <a:rPr lang="en-US" dirty="0">
                <a:solidFill>
                  <a:srgbClr val="C00000"/>
                </a:solidFill>
              </a:rPr>
              <a:t>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 smtClean="0"/>
              <a:t>Held workgroup call on 2/24</a:t>
            </a:r>
          </a:p>
          <a:p>
            <a:pPr lvl="1"/>
            <a:r>
              <a:rPr lang="en-US" dirty="0" smtClean="0"/>
              <a:t>FFS EI:</a:t>
            </a:r>
          </a:p>
          <a:p>
            <a:pPr lvl="2"/>
            <a:r>
              <a:rPr lang="en-US" dirty="0" smtClean="0"/>
              <a:t>Contractor wrote a draft final report on fire emissions inventory work for Regional Haze modeling</a:t>
            </a:r>
          </a:p>
          <a:p>
            <a:pPr lvl="2"/>
            <a:r>
              <a:rPr lang="en-US" dirty="0" smtClean="0"/>
              <a:t>Contractor completed preparation of Future Fire Scenario Wildfire and Rx EIs for RH modeling. Data will be sent to </a:t>
            </a:r>
            <a:r>
              <a:rPr lang="en-US" dirty="0" err="1" smtClean="0"/>
              <a:t>Ramboll</a:t>
            </a:r>
            <a:r>
              <a:rPr lang="en-US" dirty="0" smtClean="0"/>
              <a:t> by the end of this week.</a:t>
            </a:r>
          </a:p>
          <a:p>
            <a:pPr lvl="1"/>
            <a:r>
              <a:rPr lang="en-US" dirty="0" smtClean="0"/>
              <a:t>FETS transition action plan: </a:t>
            </a:r>
          </a:p>
          <a:p>
            <a:pPr lvl="2"/>
            <a:r>
              <a:rPr lang="en-US" dirty="0" smtClean="0"/>
              <a:t>Matt and Tom cooked up a plan to incorporate FETS into Intermountain Data Warehouse platform</a:t>
            </a:r>
          </a:p>
          <a:p>
            <a:pPr lvl="2"/>
            <a:r>
              <a:rPr lang="en-US" dirty="0" smtClean="0"/>
              <a:t>Sara tried to promote FETS revival through communications with NW-AIRQUEST consortium. ID-MT </a:t>
            </a:r>
            <a:r>
              <a:rPr lang="en-US" dirty="0" err="1" smtClean="0"/>
              <a:t>Airshed</a:t>
            </a:r>
            <a:r>
              <a:rPr lang="en-US" dirty="0" smtClean="0"/>
              <a:t> Group and WA willing to share data.</a:t>
            </a:r>
          </a:p>
          <a:p>
            <a:pPr lvl="1"/>
            <a:r>
              <a:rPr lang="en-US" dirty="0" smtClean="0"/>
              <a:t>Review of final tasks in WRAP </a:t>
            </a:r>
            <a:r>
              <a:rPr lang="en-US" dirty="0" err="1" smtClean="0"/>
              <a:t>workplan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Final task is “Wildfire coordination between states, tribes, and feds”</a:t>
            </a:r>
          </a:p>
          <a:p>
            <a:pPr lvl="2"/>
            <a:r>
              <a:rPr lang="en-US" dirty="0" smtClean="0"/>
              <a:t>Tom suggested using the task as a jumping off point to reorganize the workgroup going forward. Plan is to meet quarterly as a discussion group that could cover topics like wildfire coordination, exceptional events, smoke management, air sensors…</a:t>
            </a:r>
          </a:p>
        </p:txBody>
      </p:sp>
    </p:spTree>
    <p:extLst>
      <p:ext uri="{BB962C8B-B14F-4D97-AF65-F5344CB8AC3E}">
        <p14:creationId xmlns:p14="http://schemas.microsoft.com/office/powerpoint/2010/main" val="194156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by </a:t>
            </a:r>
            <a:r>
              <a:rPr lang="en-US" dirty="0" smtClean="0">
                <a:solidFill>
                  <a:srgbClr val="C00000"/>
                </a:solidFill>
              </a:rPr>
              <a:t>Fire and Smoke Work </a:t>
            </a:r>
            <a:r>
              <a:rPr lang="en-US" dirty="0">
                <a:solidFill>
                  <a:srgbClr val="C00000"/>
                </a:solidFill>
              </a:rPr>
              <a:t>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Workplan</a:t>
            </a:r>
            <a:r>
              <a:rPr lang="en-US" dirty="0" smtClean="0"/>
              <a:t> Tasks for the Next Two Months</a:t>
            </a:r>
          </a:p>
          <a:p>
            <a:pPr lvl="1"/>
            <a:r>
              <a:rPr lang="en-US" dirty="0" smtClean="0"/>
              <a:t>Members to review draft EI report and send Matt feedback</a:t>
            </a:r>
          </a:p>
          <a:p>
            <a:pPr lvl="1"/>
            <a:r>
              <a:rPr lang="en-US" dirty="0" smtClean="0"/>
              <a:t>Matt will revise FETS Action Plan to include new plan to incorporate with IDW</a:t>
            </a:r>
          </a:p>
          <a:p>
            <a:pPr lvl="1"/>
            <a:r>
              <a:rPr lang="en-US" dirty="0" smtClean="0"/>
              <a:t>Draft a list of bullet points to summarize self assessment and outline the future of the workgroup</a:t>
            </a:r>
          </a:p>
          <a:p>
            <a:pPr lvl="1"/>
            <a:r>
              <a:rPr lang="en-US" dirty="0" smtClean="0"/>
              <a:t>Final, valedictory workgroup call will be on April 6.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7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Future Projects - </a:t>
            </a:r>
            <a:r>
              <a:rPr lang="en-US" dirty="0" smtClean="0">
                <a:solidFill>
                  <a:srgbClr val="C00000"/>
                </a:solidFill>
              </a:rPr>
              <a:t>FSWG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Continuing quarterly calls for Fire and Smoke WG (draft bullets)</a:t>
            </a:r>
          </a:p>
          <a:p>
            <a:pPr lvl="1"/>
            <a:r>
              <a:rPr lang="en-US" dirty="0" smtClean="0"/>
              <a:t>Provide a venue for federal, state, and tribal fire and smoke people to discuss matters relevant across agencies</a:t>
            </a:r>
          </a:p>
          <a:p>
            <a:pPr lvl="2"/>
            <a:r>
              <a:rPr lang="en-US" dirty="0" smtClean="0"/>
              <a:t>Wildfire and Rx coordination across agencies and jurisdictions</a:t>
            </a:r>
          </a:p>
          <a:p>
            <a:pPr lvl="2"/>
            <a:r>
              <a:rPr lang="en-US" dirty="0" smtClean="0"/>
              <a:t>Documentation and data sharing for exceptional events due to wildfire or Rx burns</a:t>
            </a:r>
          </a:p>
          <a:p>
            <a:pPr lvl="2"/>
            <a:r>
              <a:rPr lang="en-US" dirty="0" smtClean="0"/>
              <a:t>Maintain a link between regional haze planning and operational fire and smoke people</a:t>
            </a:r>
          </a:p>
          <a:p>
            <a:pPr lvl="2"/>
            <a:r>
              <a:rPr lang="en-US" dirty="0" smtClean="0"/>
              <a:t>Emissions inventory approaches, remote sensing, and other technical issues involving air quality and fire and smoke</a:t>
            </a:r>
          </a:p>
        </p:txBody>
      </p:sp>
    </p:spTree>
    <p:extLst>
      <p:ext uri="{BB962C8B-B14F-4D97-AF65-F5344CB8AC3E}">
        <p14:creationId xmlns:p14="http://schemas.microsoft.com/office/powerpoint/2010/main" val="384210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Oil and Gas Work Group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0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1350</Words>
  <Application>Microsoft Office PowerPoint</Application>
  <PresentationFormat>Widescreen</PresentationFormat>
  <Paragraphs>143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Monthly Update on 2018-2019 WRAP Workplan February 26th, 2020 TSC and Work Group Co-Chairs Call</vt:lpstr>
      <vt:lpstr>Tribal Data Work Group</vt:lpstr>
      <vt:lpstr>Workplan Progress by Tribal Data Work Group</vt:lpstr>
      <vt:lpstr>Proposed Future Projects - TDWG</vt:lpstr>
      <vt:lpstr>Fire and Smoke Work Group</vt:lpstr>
      <vt:lpstr>Workplan Progress by Fire and Smoke Work Group</vt:lpstr>
      <vt:lpstr>Workplan Progress by Fire and Smoke Work Group</vt:lpstr>
      <vt:lpstr>Proposed Future Projects - FSWG</vt:lpstr>
      <vt:lpstr>Oil and Gas Work Group</vt:lpstr>
      <vt:lpstr>Workplan Progress by  Oil and Gas Work Group</vt:lpstr>
      <vt:lpstr>Proposed Future Projects - OGWG</vt:lpstr>
      <vt:lpstr>Regional Technical Operations Work Group</vt:lpstr>
      <vt:lpstr>Workplan Progress by RTOWG Work Group</vt:lpstr>
      <vt:lpstr>Workplan Progress by RTOWG Work Group</vt:lpstr>
      <vt:lpstr>Workplan Progress by RTOWG Work Group</vt:lpstr>
      <vt:lpstr>Workplan Progress by RTOWG Work Group</vt:lpstr>
      <vt:lpstr>Workplan Progress by RTOWG Work Group</vt:lpstr>
      <vt:lpstr>RTOWG Remaining Workplan Tasks</vt:lpstr>
      <vt:lpstr>Regional Haze Planning Work Group</vt:lpstr>
      <vt:lpstr>Workplan Progress by Regional Haze Planning Work Group</vt:lpstr>
      <vt:lpstr>Workplan Progress by RH Planning Work Group – Control Measures Subcommittee</vt:lpstr>
      <vt:lpstr>Workplan Progress by  Coordination and Glide Path Subcommittee</vt:lpstr>
      <vt:lpstr>Workplan Progress &amp; Coordination by RHPWG Emissions Inventory &amp; Modeling Protocol SC</vt:lpstr>
      <vt:lpstr>PowerPoint Presentation</vt:lpstr>
    </vt:vector>
  </TitlesOfParts>
  <Company>ADEQ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Update on 2018-2019 WRAP Workplan May 29th, 2019 TSC and Work Group Co-Chairs Call</dc:title>
  <dc:creator>Ryan C. Templeton</dc:creator>
  <cp:lastModifiedBy>Ryan C. Templeton</cp:lastModifiedBy>
  <cp:revision>49</cp:revision>
  <dcterms:created xsi:type="dcterms:W3CDTF">2019-05-28T14:18:48Z</dcterms:created>
  <dcterms:modified xsi:type="dcterms:W3CDTF">2020-02-26T15:39:31Z</dcterms:modified>
</cp:coreProperties>
</file>