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68" r:id="rId3"/>
    <p:sldId id="266" r:id="rId4"/>
    <p:sldId id="267" r:id="rId5"/>
    <p:sldId id="269" r:id="rId6"/>
    <p:sldId id="287" r:id="rId7"/>
    <p:sldId id="288" r:id="rId8"/>
    <p:sldId id="270" r:id="rId9"/>
    <p:sldId id="276" r:id="rId10"/>
    <p:sldId id="277" r:id="rId11"/>
    <p:sldId id="271" r:id="rId12"/>
    <p:sldId id="278" r:id="rId13"/>
    <p:sldId id="279" r:id="rId14"/>
    <p:sldId id="272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73" r:id="rId23"/>
    <p:sldId id="264" r:id="rId24"/>
    <p:sldId id="265" r:id="rId2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7655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Monthly Update on 2018-2019 WRAP </a:t>
            </a:r>
            <a:r>
              <a:rPr lang="en-US" dirty="0"/>
              <a:t>Workplan</a:t>
            </a:r>
            <a:br>
              <a:rPr lang="en-US" dirty="0"/>
            </a:br>
            <a:r>
              <a:rPr lang="en-US" sz="4400" dirty="0"/>
              <a:t>January 30</a:t>
            </a:r>
            <a:r>
              <a:rPr lang="en-US" sz="4400" baseline="30000" dirty="0"/>
              <a:t>th</a:t>
            </a:r>
            <a:r>
              <a:rPr lang="en-US" sz="4400" dirty="0"/>
              <a:t>, </a:t>
            </a:r>
            <a:r>
              <a:rPr lang="en-US" sz="4400" dirty="0" smtClean="0"/>
              <a:t>2019</a:t>
            </a:r>
            <a:br>
              <a:rPr lang="en-US" sz="4400" dirty="0" smtClean="0"/>
            </a:br>
            <a:r>
              <a:rPr lang="en-US" sz="4400" dirty="0" smtClean="0"/>
              <a:t>TSC and Work Group Co-Chairs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376969"/>
            <a:ext cx="9144000" cy="1626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mtClean="0"/>
              <a:t>Tribal Data WG</a:t>
            </a:r>
          </a:p>
          <a:p>
            <a:pPr algn="l"/>
            <a:r>
              <a:rPr lang="en-US" smtClean="0"/>
              <a:t>Fire and Smoke WG</a:t>
            </a:r>
          </a:p>
          <a:p>
            <a:pPr algn="l"/>
            <a:r>
              <a:rPr lang="en-US" smtClean="0"/>
              <a:t>Oil and Gas WG</a:t>
            </a:r>
          </a:p>
          <a:p>
            <a:pPr algn="l"/>
            <a:r>
              <a:rPr lang="en-US" smtClean="0"/>
              <a:t>Regional Technical Operations WG</a:t>
            </a:r>
          </a:p>
          <a:p>
            <a:pPr algn="l"/>
            <a:r>
              <a:rPr lang="en-US" smtClean="0"/>
              <a:t>Regional Haze Planning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OGWG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1038"/>
            <a:ext cx="10515600" cy="5040394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January 9 Project Management Team &amp; S,L,T Agencies Call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Check-In OGWG Survey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Assistance from Agencies on OGWG Survey distribution to O&amp;G operators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January </a:t>
            </a:r>
            <a:r>
              <a:rPr lang="en-US" dirty="0">
                <a:solidFill>
                  <a:schemeClr val="accent1"/>
                </a:solidFill>
              </a:rPr>
              <a:t>22 OGWG Special Call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Mid-Course Workplan Review &amp; Update</a:t>
            </a:r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February 12 OGWG Bi-Monthly </a:t>
            </a:r>
            <a:r>
              <a:rPr lang="en-US" dirty="0" smtClean="0">
                <a:solidFill>
                  <a:schemeClr val="accent1"/>
                </a:solidFill>
              </a:rPr>
              <a:t>Call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Agenda under development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Assistance from Agencies / O&amp;G operators to complete OGWG Survey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OGWG and PMT review of draft work products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2573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 smtClean="0"/>
              <a:t>Regional Technical Operations Work </a:t>
            </a:r>
            <a:r>
              <a:rPr lang="en-US" sz="3600" dirty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Workplan</a:t>
            </a:r>
            <a:r>
              <a:rPr lang="en-US" dirty="0" smtClean="0"/>
              <a:t> Progress RTOWG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Workplan Progress over the Last Month</a:t>
            </a:r>
          </a:p>
          <a:p>
            <a:pPr lvl="1"/>
            <a:r>
              <a:rPr lang="en-US" dirty="0" smtClean="0"/>
              <a:t>Western Modeling Shakeout Coordination call with Contractors on January 2</a:t>
            </a:r>
          </a:p>
          <a:p>
            <a:pPr lvl="1"/>
            <a:r>
              <a:rPr lang="en-US" dirty="0" smtClean="0"/>
              <a:t>Monthly RTOWG Call on January 11th</a:t>
            </a:r>
          </a:p>
          <a:p>
            <a:pPr lvl="2"/>
            <a:r>
              <a:rPr lang="en-US" dirty="0" smtClean="0"/>
              <a:t>2014 </a:t>
            </a:r>
            <a:r>
              <a:rPr lang="en-US" dirty="0"/>
              <a:t>Shakeout Western Modeling project deliverables and progress report </a:t>
            </a:r>
          </a:p>
          <a:p>
            <a:pPr lvl="2"/>
            <a:r>
              <a:rPr lang="en-US" dirty="0" smtClean="0"/>
              <a:t>NPS/CIRA </a:t>
            </a:r>
            <a:r>
              <a:rPr lang="en-US" dirty="0"/>
              <a:t>project to apply 2014 western modeling platform to focus on NH3 simulation and improvement </a:t>
            </a:r>
          </a:p>
          <a:p>
            <a:pPr lvl="2"/>
            <a:r>
              <a:rPr lang="en-US" dirty="0" smtClean="0"/>
              <a:t>Plans </a:t>
            </a:r>
            <a:r>
              <a:rPr lang="en-US" dirty="0"/>
              <a:t>for updates to the RTOWG portion of the </a:t>
            </a:r>
            <a:r>
              <a:rPr lang="en-US" dirty="0" err="1" smtClean="0"/>
              <a:t>Workplan</a:t>
            </a:r>
            <a:endParaRPr lang="en-US" dirty="0" smtClean="0"/>
          </a:p>
          <a:p>
            <a:r>
              <a:rPr lang="en-US" dirty="0" err="1"/>
              <a:t>Workplan</a:t>
            </a:r>
            <a:r>
              <a:rPr lang="en-US" dirty="0"/>
              <a:t> Coordination Occurring over the </a:t>
            </a:r>
            <a:r>
              <a:rPr lang="en-US" dirty="0" smtClean="0"/>
              <a:t>Previous Month</a:t>
            </a:r>
            <a:endParaRPr lang="en-US" dirty="0"/>
          </a:p>
          <a:p>
            <a:pPr lvl="1"/>
            <a:r>
              <a:rPr lang="en-US" dirty="0"/>
              <a:t>RTOWG Co-Chairs Participated in the:</a:t>
            </a:r>
          </a:p>
          <a:p>
            <a:pPr lvl="2"/>
            <a:r>
              <a:rPr lang="en-US" dirty="0"/>
              <a:t>RHPWG call on January </a:t>
            </a:r>
            <a:r>
              <a:rPr lang="en-US" dirty="0" smtClean="0"/>
              <a:t>8</a:t>
            </a:r>
          </a:p>
          <a:p>
            <a:pPr lvl="2"/>
            <a:r>
              <a:rPr lang="en-US" dirty="0"/>
              <a:t>O&amp;G WG </a:t>
            </a:r>
            <a:r>
              <a:rPr lang="en-US" dirty="0" err="1" smtClean="0"/>
              <a:t>Workplan</a:t>
            </a:r>
            <a:r>
              <a:rPr lang="en-US" dirty="0" smtClean="0"/>
              <a:t> call </a:t>
            </a:r>
            <a:r>
              <a:rPr lang="en-US" dirty="0"/>
              <a:t>on January </a:t>
            </a:r>
            <a:r>
              <a:rPr lang="en-US" dirty="0" smtClean="0"/>
              <a:t>22</a:t>
            </a:r>
            <a:endParaRPr lang="en-US" dirty="0"/>
          </a:p>
          <a:p>
            <a:r>
              <a:rPr lang="en-US" dirty="0" err="1"/>
              <a:t>Workplan</a:t>
            </a:r>
            <a:r>
              <a:rPr lang="en-US" dirty="0"/>
              <a:t> Coordination </a:t>
            </a:r>
            <a:r>
              <a:rPr lang="en-US" dirty="0" smtClean="0"/>
              <a:t>over </a:t>
            </a:r>
            <a:r>
              <a:rPr lang="en-US" dirty="0"/>
              <a:t>the Next Two Months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pdated </a:t>
            </a:r>
            <a:r>
              <a:rPr lang="en-US" dirty="0"/>
              <a:t>2014 Base Year Emission Inventory from the </a:t>
            </a:r>
            <a:r>
              <a:rPr lang="en-US" dirty="0" smtClean="0"/>
              <a:t>RHPWG-EI MP</a:t>
            </a:r>
          </a:p>
          <a:p>
            <a:pPr lvl="1"/>
            <a:r>
              <a:rPr lang="en-US" dirty="0" smtClean="0"/>
              <a:t>Next RTOWG </a:t>
            </a:r>
            <a:r>
              <a:rPr lang="en-US" dirty="0" err="1" smtClean="0"/>
              <a:t>Workplan</a:t>
            </a:r>
            <a:r>
              <a:rPr lang="en-US" dirty="0" smtClean="0"/>
              <a:t> call is January 31 at 10:00-10:30 MST</a:t>
            </a:r>
          </a:p>
          <a:p>
            <a:pPr lvl="1"/>
            <a:r>
              <a:rPr lang="en-US" dirty="0" smtClean="0"/>
              <a:t>Next “Shakeout” call with contractors is January 31 at 2:00-3:30 MST</a:t>
            </a:r>
          </a:p>
          <a:p>
            <a:pPr lvl="1"/>
            <a:r>
              <a:rPr lang="en-US" dirty="0" smtClean="0"/>
              <a:t>Next Regular </a:t>
            </a:r>
            <a:r>
              <a:rPr lang="en-US" dirty="0" err="1" smtClean="0"/>
              <a:t>Monthy</a:t>
            </a:r>
            <a:r>
              <a:rPr lang="en-US" dirty="0" smtClean="0"/>
              <a:t> RTOWG call is February 12 at 10:30-12:00 (subject to change)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71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Workplan</a:t>
            </a:r>
            <a:r>
              <a:rPr lang="en-US" b="1" dirty="0"/>
              <a:t> Tasks for the Next Two </a:t>
            </a:r>
            <a:r>
              <a:rPr lang="en-US" b="1" dirty="0" smtClean="0"/>
              <a:t>Months: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2014 </a:t>
            </a:r>
            <a:r>
              <a:rPr lang="en-US" b="1" dirty="0"/>
              <a:t>Platform Development and Shake-Out Study.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16226" y="1590259"/>
          <a:ext cx="10396331" cy="5108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8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8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504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Work Item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Draft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Final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09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Phase I 2014 Shake-Out </a:t>
                      </a:r>
                      <a:r>
                        <a:rPr lang="en-GB" sz="1400" dirty="0" err="1">
                          <a:effectLst/>
                        </a:rPr>
                        <a:t>Modeling</a:t>
                      </a:r>
                      <a:r>
                        <a:rPr lang="en-GB" sz="1400" dirty="0">
                          <a:effectLst/>
                        </a:rPr>
                        <a:t> Plan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Dec 2018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Jan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09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Single-Source Visibility </a:t>
                      </a:r>
                      <a:r>
                        <a:rPr lang="en-GB" sz="1400" dirty="0" err="1">
                          <a:effectLst/>
                        </a:rPr>
                        <a:t>Modeling</a:t>
                      </a:r>
                      <a:r>
                        <a:rPr lang="en-GB" sz="1400" dirty="0">
                          <a:effectLst/>
                        </a:rPr>
                        <a:t> Webinar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Dec 2018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Dec 2018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09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Single-Source Visibility </a:t>
                      </a:r>
                      <a:r>
                        <a:rPr lang="en-GB" sz="1400" dirty="0" err="1">
                          <a:effectLst/>
                        </a:rPr>
                        <a:t>Modeling</a:t>
                      </a:r>
                      <a:r>
                        <a:rPr lang="en-GB" sz="1400" dirty="0">
                          <a:effectLst/>
                        </a:rPr>
                        <a:t> Memorandum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Jan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Feb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09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2014 Emission Inputs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Jan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Feb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09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2014 36-km CONUS Domain Boundary Conditions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Jan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Jan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709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2014 Meteorological Inputs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Jan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Jan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09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2014 WRF and Biogenic PGM Sensitivity Tests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Feb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Feb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709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2014 Annual CAMx and CMAQ Platforms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Feb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Feb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709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Phase II Illustrative </a:t>
                      </a:r>
                      <a:r>
                        <a:rPr lang="en-GB" sz="1400" dirty="0" err="1">
                          <a:effectLst/>
                        </a:rPr>
                        <a:t>Modeling</a:t>
                      </a:r>
                      <a:r>
                        <a:rPr lang="en-GB" sz="1400" dirty="0">
                          <a:effectLst/>
                        </a:rPr>
                        <a:t> Plan (WAQS/</a:t>
                      </a:r>
                      <a:r>
                        <a:rPr lang="en-GB" sz="1400" dirty="0" err="1">
                          <a:effectLst/>
                        </a:rPr>
                        <a:t>WestJumpAQMS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Feb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Mar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09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2014 Annual CMAQ and CMAQ Base Case and MPE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Mar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Mar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09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Transfer 2014 Platform to IWDW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Feb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Mar 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709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2014 Shake-Out Close-Out Meeting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Mar 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Mar 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709"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>
                          <a:effectLst/>
                        </a:rPr>
                        <a:t>2014 Shake-Out Report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Mar 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GB" sz="1400" dirty="0">
                          <a:effectLst/>
                        </a:rPr>
                        <a:t>Mar 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649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 smtClean="0"/>
              <a:t>Regional Haze Planning Work </a:t>
            </a:r>
            <a:r>
              <a:rPr lang="en-US" sz="3600" dirty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49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rgbClr val="BD92DE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Regional Haze Planning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0549"/>
            <a:ext cx="10515600" cy="4146697"/>
          </a:xfrm>
        </p:spPr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/>
              <a:t>Finished SIX “White Papers”  (Subcommittee Deliverables)</a:t>
            </a:r>
          </a:p>
          <a:p>
            <a:pPr lvl="1"/>
            <a:r>
              <a:rPr lang="en-US" dirty="0" smtClean="0"/>
              <a:t>Will circulate as “drafts” to help SIP writers &amp; other Work Groups pending  Federal partners returning for consensus &amp; docketing</a:t>
            </a:r>
            <a:endParaRPr lang="en-US" dirty="0"/>
          </a:p>
          <a:p>
            <a:pPr lvl="1"/>
            <a:r>
              <a:rPr lang="en-US" dirty="0" smtClean="0"/>
              <a:t>Provided Updates &amp; Revisions to 2018-2019 Work Plan for first draft</a:t>
            </a:r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dirty="0" smtClean="0"/>
              <a:t>See Subcommittee reports</a:t>
            </a:r>
          </a:p>
          <a:p>
            <a:pPr lvl="1"/>
            <a:r>
              <a:rPr lang="en-US" dirty="0" smtClean="0"/>
              <a:t>Discern Training &amp; Outreach Needs for New Over-Arching Task 6</a:t>
            </a:r>
          </a:p>
          <a:p>
            <a:pPr lvl="1"/>
            <a:r>
              <a:rPr lang="en-US" dirty="0" smtClean="0"/>
              <a:t>Get Consensus for WorkPlan revisions and Updates </a:t>
            </a:r>
          </a:p>
        </p:txBody>
      </p:sp>
    </p:spTree>
    <p:extLst>
      <p:ext uri="{BB962C8B-B14F-4D97-AF65-F5344CB8AC3E}">
        <p14:creationId xmlns:p14="http://schemas.microsoft.com/office/powerpoint/2010/main" val="675281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rgbClr val="BD92DE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Regional </a:t>
            </a:r>
            <a:r>
              <a:rPr lang="en-US" dirty="0"/>
              <a:t>Haze Planning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749" y="1990724"/>
            <a:ext cx="10855841" cy="47077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 smtClean="0"/>
              <a:t>TSC conference call in December</a:t>
            </a:r>
          </a:p>
          <a:p>
            <a:pPr lvl="1"/>
            <a:r>
              <a:rPr lang="en-US" dirty="0" smtClean="0"/>
              <a:t>Individuals sit on other Work Group calls</a:t>
            </a:r>
          </a:p>
          <a:p>
            <a:pPr lvl="1"/>
            <a:r>
              <a:rPr lang="en-US" dirty="0" smtClean="0"/>
              <a:t>Increase Work Group conference calls to once a month in 2019</a:t>
            </a:r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dirty="0" smtClean="0"/>
              <a:t>Better exchange of information with RTOWG on forecasting and modeling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efocus on training and outreach (coordinate with C&amp;C and SDb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Work closely with TSC, Subcommittees, and States to understand what contracting can be funded; what Subcommittees can reasonably be expected to do; what states must do on their own</a:t>
            </a:r>
          </a:p>
          <a:p>
            <a:pPr lvl="1"/>
            <a:r>
              <a:rPr lang="en-US" dirty="0" smtClean="0"/>
              <a:t>Identify gaps between feasible deliverables and needs/expectations of State SIP writers</a:t>
            </a:r>
          </a:p>
        </p:txBody>
      </p:sp>
    </p:spTree>
    <p:extLst>
      <p:ext uri="{BB962C8B-B14F-4D97-AF65-F5344CB8AC3E}">
        <p14:creationId xmlns:p14="http://schemas.microsoft.com/office/powerpoint/2010/main" val="4165991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242" y="195004"/>
            <a:ext cx="10515600" cy="1006475"/>
          </a:xfrm>
          <a:solidFill>
            <a:srgbClr val="BD92DE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RHPWG EI &amp; MP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823"/>
            <a:ext cx="10515600" cy="511426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/>
              <a:t>Provided state emissions updates to contractor for base-year “shakeout” modeling</a:t>
            </a:r>
          </a:p>
          <a:p>
            <a:pPr lvl="2"/>
            <a:r>
              <a:rPr lang="en-US" dirty="0" smtClean="0"/>
              <a:t>Emissions Processing underway</a:t>
            </a:r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dirty="0" smtClean="0"/>
              <a:t>Final review for base-year EI White Paper on Jan 31 </a:t>
            </a:r>
          </a:p>
          <a:p>
            <a:pPr lvl="2"/>
            <a:r>
              <a:rPr lang="en-US" dirty="0" smtClean="0"/>
              <a:t>Will forward for docketing after subcommittee comments are collected</a:t>
            </a:r>
          </a:p>
          <a:p>
            <a:pPr lvl="1"/>
            <a:r>
              <a:rPr lang="en-US" dirty="0" smtClean="0"/>
              <a:t>Review “shakeout” emissions summaries from contractor</a:t>
            </a:r>
          </a:p>
          <a:p>
            <a:pPr lvl="1"/>
            <a:r>
              <a:rPr lang="en-US" dirty="0" smtClean="0"/>
              <a:t>Prepare for second round of base-year modeling</a:t>
            </a:r>
          </a:p>
          <a:p>
            <a:pPr lvl="2"/>
            <a:r>
              <a:rPr lang="en-US" dirty="0" smtClean="0"/>
              <a:t>Point source representativeness?</a:t>
            </a:r>
          </a:p>
          <a:p>
            <a:r>
              <a:rPr lang="en-US" dirty="0" smtClean="0"/>
              <a:t>Subcommittee Coordination</a:t>
            </a:r>
          </a:p>
          <a:p>
            <a:pPr lvl="1"/>
            <a:r>
              <a:rPr lang="en-US" dirty="0" smtClean="0"/>
              <a:t>Work with modeling contractor Ramboll (past &amp; future)</a:t>
            </a:r>
            <a:endParaRPr lang="en-US" dirty="0"/>
          </a:p>
          <a:p>
            <a:pPr lvl="1"/>
            <a:r>
              <a:rPr lang="en-US" dirty="0"/>
              <a:t>Coordinate through WGs or contractor for O&amp;G or F&amp;S  inventory </a:t>
            </a:r>
            <a:r>
              <a:rPr lang="en-US" dirty="0" smtClean="0"/>
              <a:t>data?  (future)</a:t>
            </a:r>
          </a:p>
          <a:p>
            <a:pPr lvl="1"/>
            <a:r>
              <a:rPr lang="en-US" dirty="0" smtClean="0"/>
              <a:t>Coordinate with RTOWG on categories for Source Apportionment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730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065"/>
            <a:ext cx="10515600" cy="804456"/>
          </a:xfrm>
          <a:solidFill>
            <a:srgbClr val="BD92DE"/>
          </a:solidFill>
        </p:spPr>
        <p:txBody>
          <a:bodyPr/>
          <a:lstStyle/>
          <a:p>
            <a:pPr algn="ctr"/>
            <a:r>
              <a:rPr lang="en-US" dirty="0"/>
              <a:t>RHPWG </a:t>
            </a:r>
            <a:r>
              <a:rPr lang="en-US" dirty="0" smtClean="0"/>
              <a:t>MD &amp; GP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7805"/>
            <a:ext cx="10515600" cy="53375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 smtClean="0"/>
              <a:t>Finished White Paper on Most Impaired Days Selection</a:t>
            </a:r>
          </a:p>
          <a:p>
            <a:pPr lvl="1"/>
            <a:r>
              <a:rPr lang="en-US" dirty="0" smtClean="0"/>
              <a:t>Webinar with EPRI on International Emissions for 2064 endpoint adjustment ideas</a:t>
            </a:r>
            <a:endParaRPr lang="en-US" dirty="0"/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 smtClean="0"/>
              <a:t>White Paper to Work Group membership as “draft” pending return of Federal partners for consensus and docketing</a:t>
            </a:r>
            <a:endParaRPr lang="en-US" dirty="0"/>
          </a:p>
          <a:p>
            <a:pPr lvl="1"/>
            <a:r>
              <a:rPr lang="en-US" dirty="0" smtClean="0"/>
              <a:t>Awaiting ARS completion of Data Substitution and Patching</a:t>
            </a:r>
            <a:endParaRPr lang="en-US" dirty="0"/>
          </a:p>
          <a:p>
            <a:r>
              <a:rPr lang="en-US" dirty="0"/>
              <a:t>Subcommittee Coordination</a:t>
            </a:r>
          </a:p>
          <a:p>
            <a:pPr lvl="1"/>
            <a:r>
              <a:rPr lang="en-US" dirty="0" smtClean="0"/>
              <a:t>Members participate heavily in SDb Sc (past &amp; future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Increased coordination with </a:t>
            </a:r>
            <a:r>
              <a:rPr lang="en-US" dirty="0" err="1"/>
              <a:t>RTOWG</a:t>
            </a:r>
            <a:r>
              <a:rPr lang="en-US" dirty="0"/>
              <a:t> and </a:t>
            </a:r>
            <a:r>
              <a:rPr lang="en-US" dirty="0" err="1"/>
              <a:t>EI</a:t>
            </a:r>
            <a:r>
              <a:rPr lang="en-US" dirty="0"/>
              <a:t> &amp; MP </a:t>
            </a:r>
            <a:r>
              <a:rPr lang="en-US" dirty="0" err="1"/>
              <a:t>Sc</a:t>
            </a:r>
            <a:r>
              <a:rPr lang="en-US" dirty="0"/>
              <a:t> to determine methods for international transport URP adjustment (future)</a:t>
            </a:r>
          </a:p>
          <a:p>
            <a:pPr lvl="1"/>
            <a:r>
              <a:rPr lang="en-US" dirty="0" smtClean="0"/>
              <a:t>May increase interaction with EPA and with IMPROVE Subcommittee to develop method for determining Glide Path 2064 endpoint (future)</a:t>
            </a:r>
          </a:p>
        </p:txBody>
      </p:sp>
    </p:spTree>
    <p:extLst>
      <p:ext uri="{BB962C8B-B14F-4D97-AF65-F5344CB8AC3E}">
        <p14:creationId xmlns:p14="http://schemas.microsoft.com/office/powerpoint/2010/main" val="3574053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330"/>
            <a:ext cx="10515600" cy="825722"/>
          </a:xfrm>
          <a:solidFill>
            <a:srgbClr val="BD92DE"/>
          </a:solidFill>
        </p:spPr>
        <p:txBody>
          <a:bodyPr/>
          <a:lstStyle/>
          <a:p>
            <a:pPr algn="ctr"/>
            <a:r>
              <a:rPr lang="en-US" dirty="0" smtClean="0"/>
              <a:t>RHPWG CM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65273"/>
            <a:ext cx="10719391" cy="52205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Workplan </a:t>
            </a:r>
            <a:r>
              <a:rPr lang="en-US" dirty="0"/>
              <a:t>Progress over the Last Month </a:t>
            </a:r>
            <a:endParaRPr lang="en-US" dirty="0" smtClean="0"/>
          </a:p>
          <a:p>
            <a:pPr lvl="1"/>
            <a:r>
              <a:rPr lang="en-US" dirty="0" smtClean="0"/>
              <a:t>Finished Screening Guidance White Paper</a:t>
            </a:r>
          </a:p>
          <a:p>
            <a:pPr lvl="1"/>
            <a:r>
              <a:rPr lang="en-US" dirty="0" smtClean="0"/>
              <a:t>Finalized contract for Q/d screen and priorities for culling 4-factor analysis candidates</a:t>
            </a:r>
            <a:endParaRPr lang="en-US" dirty="0"/>
          </a:p>
          <a:p>
            <a:r>
              <a:rPr lang="en-US" dirty="0" smtClean="0"/>
              <a:t>Workplan </a:t>
            </a:r>
            <a:r>
              <a:rPr lang="en-US" dirty="0"/>
              <a:t>Tasks for the Next Two Months</a:t>
            </a:r>
          </a:p>
          <a:p>
            <a:pPr lvl="1"/>
            <a:r>
              <a:rPr lang="en-US" dirty="0"/>
              <a:t>White Paper to Work Group membership as “draft” pending return of Federal partners for consensus and docketing</a:t>
            </a:r>
          </a:p>
          <a:p>
            <a:pPr lvl="1"/>
            <a:r>
              <a:rPr lang="en-US" dirty="0" smtClean="0"/>
              <a:t>Distribute results of contractor screening perhaps as webinar </a:t>
            </a:r>
            <a:endParaRPr lang="en-US" dirty="0"/>
          </a:p>
          <a:p>
            <a:pPr lvl="1"/>
            <a:r>
              <a:rPr lang="en-US" dirty="0" smtClean="0"/>
              <a:t>Further Discussions of Area Sources and four-factors</a:t>
            </a:r>
          </a:p>
          <a:p>
            <a:pPr lvl="1"/>
            <a:r>
              <a:rPr lang="en-US" dirty="0" smtClean="0"/>
              <a:t>Further Discussions of Visibility as a factor if states still considering it</a:t>
            </a:r>
          </a:p>
          <a:p>
            <a:r>
              <a:rPr lang="en-US" dirty="0" smtClean="0"/>
              <a:t>Subcommittee </a:t>
            </a:r>
            <a:r>
              <a:rPr lang="en-US" dirty="0"/>
              <a:t>Coordination</a:t>
            </a:r>
          </a:p>
          <a:p>
            <a:pPr lvl="1"/>
            <a:r>
              <a:rPr lang="en-US" dirty="0"/>
              <a:t>Work with </a:t>
            </a:r>
            <a:r>
              <a:rPr lang="en-US" dirty="0" smtClean="0"/>
              <a:t>Q/d </a:t>
            </a:r>
            <a:r>
              <a:rPr lang="en-US" dirty="0"/>
              <a:t>contractor Ramboll (past &amp; future)</a:t>
            </a:r>
          </a:p>
          <a:p>
            <a:pPr lvl="1"/>
            <a:r>
              <a:rPr lang="en-US" dirty="0" smtClean="0"/>
              <a:t>Coordinate </a:t>
            </a:r>
            <a:r>
              <a:rPr lang="en-US" dirty="0"/>
              <a:t>with </a:t>
            </a:r>
            <a:r>
              <a:rPr lang="en-US" dirty="0" smtClean="0"/>
              <a:t>C&amp;C Sc for Webinar on source screening process using </a:t>
            </a:r>
            <a:r>
              <a:rPr lang="en-US" dirty="0"/>
              <a:t>c</a:t>
            </a:r>
            <a:r>
              <a:rPr lang="en-US" dirty="0" smtClean="0"/>
              <a:t>ontractor deliverable (future)</a:t>
            </a:r>
            <a:endParaRPr lang="en-US" dirty="0"/>
          </a:p>
          <a:p>
            <a:pPr lvl="1"/>
            <a:r>
              <a:rPr lang="en-US" dirty="0" smtClean="0"/>
              <a:t>Coordinate with O&amp;G WG will </a:t>
            </a:r>
            <a:r>
              <a:rPr lang="en-US" dirty="0"/>
              <a:t>Q/d contract pick up O&amp;G sources in every </a:t>
            </a:r>
            <a:r>
              <a:rPr lang="en-US" dirty="0" smtClean="0"/>
              <a:t>state; can be area or stationary (future)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7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927" y="258712"/>
            <a:ext cx="2421989" cy="323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/>
              <a:t>Tribal Data Work Group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88" y="461734"/>
            <a:ext cx="45148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961" y="461734"/>
            <a:ext cx="3297716" cy="284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175" y="3249059"/>
            <a:ext cx="3760624" cy="347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297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559"/>
          </a:xfrm>
          <a:solidFill>
            <a:srgbClr val="BD92DE"/>
          </a:solidFill>
        </p:spPr>
        <p:txBody>
          <a:bodyPr/>
          <a:lstStyle/>
          <a:p>
            <a:pPr algn="ctr"/>
            <a:r>
              <a:rPr lang="en-US" dirty="0" smtClean="0"/>
              <a:t>RHPWG C&amp;C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906"/>
            <a:ext cx="10515600" cy="54332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 smtClean="0"/>
              <a:t>White Paper for three-tiered “Framework” finished </a:t>
            </a:r>
            <a:r>
              <a:rPr lang="en-US" dirty="0"/>
              <a:t>pending coordination with </a:t>
            </a:r>
            <a:r>
              <a:rPr lang="en-US" dirty="0" err="1"/>
              <a:t>TDWG</a:t>
            </a:r>
            <a:r>
              <a:rPr lang="en-US" dirty="0"/>
              <a:t> on additional description of informal consultation with </a:t>
            </a:r>
            <a:r>
              <a:rPr lang="en-US" dirty="0" smtClean="0"/>
              <a:t>tribes</a:t>
            </a:r>
          </a:p>
          <a:p>
            <a:r>
              <a:rPr lang="en-US" dirty="0" smtClean="0"/>
              <a:t>Workplan </a:t>
            </a:r>
            <a:r>
              <a:rPr lang="en-US" dirty="0"/>
              <a:t>Tasks for the Next Two Months</a:t>
            </a:r>
          </a:p>
          <a:p>
            <a:pPr lvl="1"/>
            <a:r>
              <a:rPr lang="en-US" dirty="0"/>
              <a:t>White Paper to Work Group membership as “draft” pending </a:t>
            </a:r>
            <a:r>
              <a:rPr lang="en-US" dirty="0" smtClean="0"/>
              <a:t>completion and return </a:t>
            </a:r>
            <a:r>
              <a:rPr lang="en-US" dirty="0"/>
              <a:t>of Federal partners for consensus and </a:t>
            </a:r>
            <a:r>
              <a:rPr lang="en-US" dirty="0" smtClean="0"/>
              <a:t>docketing</a:t>
            </a:r>
          </a:p>
          <a:p>
            <a:pPr lvl="1"/>
            <a:r>
              <a:rPr lang="en-US" dirty="0"/>
              <a:t>Complete timeline of key milestones for states</a:t>
            </a:r>
          </a:p>
          <a:p>
            <a:pPr lvl="1"/>
            <a:r>
              <a:rPr lang="en-US" dirty="0" smtClean="0"/>
              <a:t>Begin work on “new” outreach task</a:t>
            </a:r>
          </a:p>
          <a:p>
            <a:pPr lvl="1"/>
            <a:r>
              <a:rPr lang="en-US" dirty="0"/>
              <a:t>First coordination </a:t>
            </a:r>
            <a:r>
              <a:rPr lang="en-US" dirty="0" smtClean="0"/>
              <a:t>webinar </a:t>
            </a:r>
            <a:r>
              <a:rPr lang="en-US" dirty="0"/>
              <a:t>postponed to </a:t>
            </a:r>
            <a:r>
              <a:rPr lang="en-US" dirty="0" smtClean="0"/>
              <a:t>March</a:t>
            </a:r>
            <a:endParaRPr lang="en-US" dirty="0"/>
          </a:p>
          <a:p>
            <a:r>
              <a:rPr lang="en-US" dirty="0"/>
              <a:t>Subcommittee Coordination</a:t>
            </a:r>
          </a:p>
          <a:p>
            <a:pPr lvl="1"/>
            <a:r>
              <a:rPr lang="en-US" dirty="0" smtClean="0"/>
              <a:t>Work </a:t>
            </a:r>
            <a:r>
              <a:rPr lang="en-US" dirty="0"/>
              <a:t>with </a:t>
            </a:r>
            <a:r>
              <a:rPr lang="en-US" dirty="0" smtClean="0"/>
              <a:t>TDWG and ITEP on “coordination” contacts (past &amp; future)</a:t>
            </a:r>
          </a:p>
          <a:p>
            <a:pPr lvl="1"/>
            <a:r>
              <a:rPr lang="en-US" dirty="0" smtClean="0"/>
              <a:t>Coordinate </a:t>
            </a:r>
            <a:r>
              <a:rPr lang="en-US" dirty="0"/>
              <a:t>with </a:t>
            </a:r>
            <a:r>
              <a:rPr lang="en-US" dirty="0" smtClean="0"/>
              <a:t>SDb Sc on new “training &amp; outreach” task (January and beyond)</a:t>
            </a:r>
          </a:p>
          <a:p>
            <a:pPr lvl="1"/>
            <a:r>
              <a:rPr lang="en-US" dirty="0" smtClean="0"/>
              <a:t>Work with all Subcommittees and Work Groups to determine which has deliverables to showcase in first quarterly regional haze webinar (future)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96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2680"/>
          </a:xfrm>
          <a:solidFill>
            <a:srgbClr val="BD92DE"/>
          </a:solidFill>
        </p:spPr>
        <p:txBody>
          <a:bodyPr/>
          <a:lstStyle/>
          <a:p>
            <a:pPr algn="ctr"/>
            <a:r>
              <a:rPr lang="en-US" dirty="0"/>
              <a:t>RHPWG </a:t>
            </a:r>
            <a:r>
              <a:rPr lang="en-US" dirty="0" smtClean="0"/>
              <a:t>SDb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7414"/>
            <a:ext cx="10515600" cy="48271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Progress over the Last Month </a:t>
            </a:r>
            <a:endParaRPr lang="en-US" dirty="0" smtClean="0"/>
          </a:p>
          <a:p>
            <a:pPr lvl="1"/>
            <a:r>
              <a:rPr lang="en-US" dirty="0" smtClean="0"/>
              <a:t>Finished Overview of SIP Process White Paper</a:t>
            </a:r>
          </a:p>
          <a:p>
            <a:pPr lvl="1"/>
            <a:r>
              <a:rPr lang="en-US" dirty="0" smtClean="0"/>
              <a:t>Working on In formational/Instructional text for TSS v.2.</a:t>
            </a:r>
            <a:endParaRPr lang="en-US" dirty="0"/>
          </a:p>
          <a:p>
            <a:r>
              <a:rPr lang="en-US" dirty="0" smtClean="0"/>
              <a:t>Workplan </a:t>
            </a:r>
            <a:r>
              <a:rPr lang="en-US" dirty="0"/>
              <a:t>Tasks for the Next Two Months</a:t>
            </a:r>
          </a:p>
          <a:p>
            <a:pPr lvl="1"/>
            <a:r>
              <a:rPr lang="en-US" dirty="0" smtClean="0"/>
              <a:t>White Paper to Work Group membership as “draft” pending return of Federal partners for consensus and docketing</a:t>
            </a:r>
          </a:p>
          <a:p>
            <a:pPr lvl="1"/>
            <a:r>
              <a:rPr lang="en-US" dirty="0" smtClean="0"/>
              <a:t>Begin work on “new” outreach task</a:t>
            </a:r>
          </a:p>
          <a:p>
            <a:r>
              <a:rPr lang="en-US" dirty="0" smtClean="0"/>
              <a:t>Subcommittee </a:t>
            </a:r>
            <a:r>
              <a:rPr lang="en-US" dirty="0"/>
              <a:t>Coordination</a:t>
            </a:r>
          </a:p>
          <a:p>
            <a:pPr lvl="1"/>
            <a:r>
              <a:rPr lang="en-US" dirty="0"/>
              <a:t>Work with </a:t>
            </a:r>
            <a:r>
              <a:rPr lang="en-US" dirty="0" smtClean="0"/>
              <a:t>CIRA as sounding board for TSSv.2 development (past </a:t>
            </a:r>
            <a:r>
              <a:rPr lang="en-US" dirty="0"/>
              <a:t>&amp; future)</a:t>
            </a:r>
          </a:p>
          <a:p>
            <a:pPr lvl="1"/>
            <a:r>
              <a:rPr lang="en-US" dirty="0"/>
              <a:t>Coordinate with </a:t>
            </a:r>
            <a:r>
              <a:rPr lang="en-US" dirty="0" smtClean="0"/>
              <a:t>C&amp;C </a:t>
            </a:r>
            <a:r>
              <a:rPr lang="en-US" dirty="0"/>
              <a:t>Sc on new “training &amp; outreach” task (January and beyond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Work With C&amp;C subcommittee to coordinate Webinar timing for periodic “Progress Reports” on TSS v.2</a:t>
            </a:r>
            <a:r>
              <a:rPr lang="en-US" dirty="0"/>
              <a:t> </a:t>
            </a:r>
            <a:r>
              <a:rPr lang="en-US" dirty="0" smtClean="0"/>
              <a:t>functionalities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End of Workplan Progress Update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24879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(</a:t>
            </a:r>
            <a:r>
              <a:rPr lang="en-US" u="sng" dirty="0" smtClean="0"/>
              <a:t>insert name</a:t>
            </a:r>
            <a:r>
              <a:rPr lang="en-US" dirty="0" smtClean="0"/>
              <a:t>)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 bullets</a:t>
            </a:r>
            <a:endParaRPr lang="en-US" dirty="0" smtClean="0"/>
          </a:p>
          <a:p>
            <a:pPr lvl="1"/>
            <a:r>
              <a:rPr lang="en-US" dirty="0" smtClean="0"/>
              <a:t>Draft report out for review</a:t>
            </a:r>
            <a:endParaRPr lang="en-US" dirty="0"/>
          </a:p>
          <a:p>
            <a:pPr lvl="1"/>
            <a:r>
              <a:rPr lang="en-US" dirty="0" smtClean="0"/>
              <a:t>Provided feedback to contractor regarding IMPROVE data substitution</a:t>
            </a:r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 bullets</a:t>
            </a:r>
            <a:endParaRPr lang="en-US" dirty="0" smtClean="0"/>
          </a:p>
          <a:p>
            <a:pPr lvl="1"/>
            <a:r>
              <a:rPr lang="en-US" dirty="0" smtClean="0"/>
              <a:t>Finalize draft report</a:t>
            </a:r>
          </a:p>
          <a:p>
            <a:pPr lvl="1"/>
            <a:r>
              <a:rPr lang="en-US" dirty="0" smtClean="0"/>
              <a:t>Review final contractor recommendations on data substitution</a:t>
            </a:r>
          </a:p>
        </p:txBody>
      </p:sp>
    </p:spTree>
    <p:extLst>
      <p:ext uri="{BB962C8B-B14F-4D97-AF65-F5344CB8AC3E}">
        <p14:creationId xmlns:p14="http://schemas.microsoft.com/office/powerpoint/2010/main" val="3929027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(</a:t>
            </a:r>
            <a:r>
              <a:rPr lang="en-US" u="sng" dirty="0" smtClean="0"/>
              <a:t>insert name</a:t>
            </a:r>
            <a:r>
              <a:rPr lang="en-US" dirty="0" smtClean="0"/>
              <a:t>)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 smtClean="0"/>
              <a:t>Who did you coordinate with, what topics were discussed, and when did it occur (</a:t>
            </a:r>
            <a:r>
              <a:rPr lang="en-US" dirty="0" smtClean="0">
                <a:solidFill>
                  <a:srgbClr val="FF0000"/>
                </a:solidFill>
              </a:rPr>
              <a:t>replace this text with you own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dirty="0" smtClean="0"/>
              <a:t>What activities do you need to coordinate on, with whom, and expected timeframe (</a:t>
            </a:r>
            <a:r>
              <a:rPr lang="en-US" dirty="0">
                <a:solidFill>
                  <a:srgbClr val="FF0000"/>
                </a:solidFill>
              </a:rPr>
              <a:t>replace this text with you own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192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Tribal Data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/>
              <a:t>Worked with ITEP and EN3 on the contracted tasks</a:t>
            </a:r>
          </a:p>
          <a:p>
            <a:pPr lvl="1"/>
            <a:r>
              <a:rPr lang="en-US" dirty="0" smtClean="0"/>
              <a:t>Documents are available on the RH TDWG page in draft form</a:t>
            </a:r>
            <a:endParaRPr lang="en-US" dirty="0"/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dirty="0" smtClean="0"/>
              <a:t>Schedule webinar dates</a:t>
            </a:r>
          </a:p>
          <a:p>
            <a:pPr lvl="1"/>
            <a:r>
              <a:rPr lang="en-US" dirty="0" smtClean="0"/>
              <a:t>Organize WRAP and TDWG participation at the National Tribal Forum on Air Quality</a:t>
            </a:r>
          </a:p>
          <a:p>
            <a:pPr lvl="1"/>
            <a:r>
              <a:rPr lang="en-US" dirty="0" smtClean="0"/>
              <a:t>Finalize all products from the ITEP and EN3 work at next TDWG Call</a:t>
            </a:r>
          </a:p>
        </p:txBody>
      </p:sp>
    </p:spTree>
    <p:extLst>
      <p:ext uri="{BB962C8B-B14F-4D97-AF65-F5344CB8AC3E}">
        <p14:creationId xmlns:p14="http://schemas.microsoft.com/office/powerpoint/2010/main" val="369552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Tribal Data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/>
              <a:t>Consultation &amp; Coordination (C&amp;C) </a:t>
            </a:r>
            <a:r>
              <a:rPr lang="en-US" dirty="0" smtClean="0"/>
              <a:t>Subcommittee – ITEP, EN3 and TDWG, how does our products fit into framework document and scheduling of webinars</a:t>
            </a:r>
          </a:p>
          <a:p>
            <a:pPr lvl="1"/>
            <a:r>
              <a:rPr lang="en-US" dirty="0" smtClean="0"/>
              <a:t>Oil and Gas Workgroup – ITEP, EN3 and TDWG drafted Tribal oil and gas related emissions </a:t>
            </a:r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dirty="0" smtClean="0"/>
              <a:t>Same groups as mentioned above</a:t>
            </a:r>
          </a:p>
          <a:p>
            <a:pPr lvl="1"/>
            <a:r>
              <a:rPr lang="en-US" dirty="0" smtClean="0"/>
              <a:t>National Tribal Forum on Air Quality – breakout session and networking clubhouse organization</a:t>
            </a:r>
          </a:p>
          <a:p>
            <a:pPr lvl="1"/>
            <a:r>
              <a:rPr lang="en-US" dirty="0" smtClean="0"/>
              <a:t>EPA for the WRAP area Tribal contact list</a:t>
            </a:r>
          </a:p>
        </p:txBody>
      </p:sp>
    </p:spTree>
    <p:extLst>
      <p:ext uri="{BB962C8B-B14F-4D97-AF65-F5344CB8AC3E}">
        <p14:creationId xmlns:p14="http://schemas.microsoft.com/office/powerpoint/2010/main" val="62381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/>
              <a:t>Fire and Smoke Work Group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25026" y="1456541"/>
            <a:ext cx="2116667" cy="3183466"/>
            <a:chOff x="9169400" y="745067"/>
            <a:chExt cx="2116667" cy="3183466"/>
          </a:xfrm>
        </p:grpSpPr>
        <p:sp>
          <p:nvSpPr>
            <p:cNvPr id="5" name="Rectangle 4"/>
            <p:cNvSpPr/>
            <p:nvPr/>
          </p:nvSpPr>
          <p:spPr>
            <a:xfrm>
              <a:off x="9169400" y="745067"/>
              <a:ext cx="2116667" cy="3183466"/>
            </a:xfrm>
            <a:prstGeom prst="rect">
              <a:avLst/>
            </a:prstGeom>
            <a:noFill/>
            <a:ln cmpd="thickThin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9276757" y="826216"/>
              <a:ext cx="1901952" cy="3004236"/>
              <a:chOff x="9383183" y="394582"/>
              <a:chExt cx="1901952" cy="3004236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84201" y="394582"/>
                <a:ext cx="1899917" cy="1260651"/>
              </a:xfrm>
              <a:prstGeom prst="rect">
                <a:avLst/>
              </a:prstGeom>
              <a:ln cmpd="dbl">
                <a:noFill/>
              </a:ln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83183" y="2328334"/>
                <a:ext cx="1901952" cy="1070484"/>
              </a:xfrm>
              <a:prstGeom prst="rect">
                <a:avLst/>
              </a:prstGeom>
              <a:ln cmpd="dbl">
                <a:noFill/>
              </a:ln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9927759" y="1760951"/>
                <a:ext cx="812800" cy="461665"/>
              </a:xfrm>
              <a:prstGeom prst="rect">
                <a:avLst/>
              </a:prstGeom>
              <a:noFill/>
              <a:ln cmpd="dbl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smtClean="0">
                    <a:latin typeface="Elephant" panose="02020904090505020303" pitchFamily="18" charset="0"/>
                  </a:rPr>
                  <a:t>and</a:t>
                </a:r>
                <a:endParaRPr lang="en-US" sz="2400">
                  <a:latin typeface="Elephant" panose="02020904090505020303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459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</a:t>
            </a:r>
            <a:r>
              <a:rPr lang="en-US" smtClean="0"/>
              <a:t>by Fire and Smoke </a:t>
            </a:r>
            <a:r>
              <a:rPr lang="en-US" dirty="0" smtClean="0"/>
              <a:t>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smtClean="0"/>
              <a:t>Provided draft workplan update to workgroup prior to deadline</a:t>
            </a:r>
          </a:p>
          <a:p>
            <a:pPr lvl="1"/>
            <a:r>
              <a:rPr lang="en-US" smtClean="0"/>
              <a:t>Received zero feedback from workgroup</a:t>
            </a:r>
          </a:p>
          <a:p>
            <a:pPr lvl="1"/>
            <a:r>
              <a:rPr lang="en-US" smtClean="0"/>
              <a:t>Submitted workplan update to Frank anyway</a:t>
            </a:r>
            <a:endParaRPr lang="en-US" dirty="0" smtClean="0"/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smtClean="0"/>
              <a:t>Finalize workplan update</a:t>
            </a:r>
            <a:endParaRPr lang="en-US" dirty="0" smtClean="0"/>
          </a:p>
          <a:p>
            <a:pPr lvl="1"/>
            <a:r>
              <a:rPr lang="en-US" smtClean="0"/>
              <a:t>Submit base year Fire EI to Ramboll </a:t>
            </a:r>
            <a:r>
              <a:rPr lang="en-US" smtClean="0">
                <a:latin typeface="Segoe UI Symbol"/>
                <a:ea typeface="Segoe UI Symbol"/>
              </a:rPr>
              <a:t>✔</a:t>
            </a:r>
            <a:endParaRPr lang="en-US" smtClean="0"/>
          </a:p>
          <a:p>
            <a:pPr lvl="1"/>
            <a:r>
              <a:rPr lang="en-US" smtClean="0"/>
              <a:t>Scheduled call: Utah Smoke Management Plan presentation</a:t>
            </a:r>
            <a:endParaRPr lang="en-US"/>
          </a:p>
          <a:p>
            <a:pPr lvl="1"/>
            <a:r>
              <a:rPr lang="en-US"/>
              <a:t>Identify </a:t>
            </a:r>
            <a:r>
              <a:rPr lang="en-US" smtClean="0"/>
              <a:t>methodologies </a:t>
            </a:r>
            <a:r>
              <a:rPr lang="en-US"/>
              <a:t>to determine future year </a:t>
            </a:r>
            <a:r>
              <a:rPr lang="en-US" smtClean="0"/>
              <a:t>and multi-year </a:t>
            </a:r>
            <a:r>
              <a:rPr lang="en-US"/>
              <a:t>baseline </a:t>
            </a:r>
            <a:r>
              <a:rPr lang="en-US" smtClean="0"/>
              <a:t>fire emissions for RH modeling</a:t>
            </a:r>
          </a:p>
          <a:p>
            <a:pPr lvl="1"/>
            <a:endParaRPr lang="en-US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774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</a:t>
            </a:r>
            <a:r>
              <a:rPr lang="en-US" smtClean="0"/>
              <a:t>by Fire and Smoke </a:t>
            </a:r>
            <a:r>
              <a:rPr lang="en-US" dirty="0" smtClean="0"/>
              <a:t>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smtClean="0"/>
              <a:t>None.</a:t>
            </a:r>
            <a:endParaRPr lang="en-US" dirty="0" smtClean="0"/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smtClean="0"/>
              <a:t>Need to coordinate with Emissions Inventory and Modeling Protocol Subcommittee and RTOWG on preparing the baseline and future year fire EIs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371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 smtClean="0"/>
              <a:t>Oil and Gas Work </a:t>
            </a:r>
            <a:r>
              <a:rPr lang="en-US" sz="3600" dirty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0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Oil and Gas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4210"/>
            <a:ext cx="10515600" cy="5037222"/>
          </a:xfrm>
        </p:spPr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OGWG </a:t>
            </a:r>
            <a:r>
              <a:rPr lang="en-US" dirty="0">
                <a:solidFill>
                  <a:schemeClr val="accent1"/>
                </a:solidFill>
              </a:rPr>
              <a:t>Survey </a:t>
            </a:r>
            <a:r>
              <a:rPr lang="en-US" dirty="0" smtClean="0">
                <a:solidFill>
                  <a:schemeClr val="accent1"/>
                </a:solidFill>
              </a:rPr>
              <a:t>deliverables for O&amp;G operator distribution by State Agencies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Draft OGWG Workplan Review &amp; Update out </a:t>
            </a:r>
            <a:r>
              <a:rPr lang="en-US" dirty="0">
                <a:solidFill>
                  <a:schemeClr val="accent1"/>
                </a:solidFill>
              </a:rPr>
              <a:t>for </a:t>
            </a:r>
            <a:r>
              <a:rPr lang="en-US" dirty="0" smtClean="0">
                <a:solidFill>
                  <a:schemeClr val="accent1"/>
                </a:solidFill>
              </a:rPr>
              <a:t>review for Jan. 22 call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OGWG O&amp;G Operator Surveys – Late February - Completion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Task </a:t>
            </a:r>
            <a:r>
              <a:rPr lang="en-US" dirty="0">
                <a:solidFill>
                  <a:schemeClr val="accent1"/>
                </a:solidFill>
              </a:rPr>
              <a:t>1:  Base Year </a:t>
            </a:r>
            <a:r>
              <a:rPr lang="en-US" dirty="0" smtClean="0">
                <a:solidFill>
                  <a:schemeClr val="accent1"/>
                </a:solidFill>
              </a:rPr>
              <a:t>Inventory - Late </a:t>
            </a:r>
            <a:r>
              <a:rPr lang="en-US" dirty="0">
                <a:solidFill>
                  <a:schemeClr val="accent1"/>
                </a:solidFill>
              </a:rPr>
              <a:t>February - Survey compilation memo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Task </a:t>
            </a:r>
            <a:r>
              <a:rPr lang="en-US" dirty="0">
                <a:solidFill>
                  <a:schemeClr val="accent1"/>
                </a:solidFill>
              </a:rPr>
              <a:t>2:  Forecast 2028 Inventory (On-the-books controls</a:t>
            </a:r>
            <a:r>
              <a:rPr lang="en-US" dirty="0" smtClean="0">
                <a:solidFill>
                  <a:schemeClr val="accent1"/>
                </a:solidFill>
              </a:rPr>
              <a:t>) - February </a:t>
            </a:r>
            <a:r>
              <a:rPr lang="en-US" dirty="0">
                <a:solidFill>
                  <a:schemeClr val="accent1"/>
                </a:solidFill>
              </a:rPr>
              <a:t>- Forecast </a:t>
            </a:r>
            <a:r>
              <a:rPr lang="en-US" dirty="0" smtClean="0">
                <a:solidFill>
                  <a:schemeClr val="accent1"/>
                </a:solidFill>
              </a:rPr>
              <a:t>scenarios</a:t>
            </a:r>
          </a:p>
        </p:txBody>
      </p:sp>
    </p:spTree>
    <p:extLst>
      <p:ext uri="{BB962C8B-B14F-4D97-AF65-F5344CB8AC3E}">
        <p14:creationId xmlns:p14="http://schemas.microsoft.com/office/powerpoint/2010/main" val="334650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1685</Words>
  <Application>Microsoft Office PowerPoint</Application>
  <PresentationFormat>Widescreen</PresentationFormat>
  <Paragraphs>218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Elephant</vt:lpstr>
      <vt:lpstr>Segoe UI Symbol</vt:lpstr>
      <vt:lpstr>Office Theme</vt:lpstr>
      <vt:lpstr>Monthly Update on 2018-2019 WRAP Workplan January 30th, 2019 TSC and Work Group Co-Chairs Call</vt:lpstr>
      <vt:lpstr>PowerPoint Presentation</vt:lpstr>
      <vt:lpstr>Workplan Progress by Tribal Data Work Group</vt:lpstr>
      <vt:lpstr>Workplan Coordination Activities by Tribal Data Work Group</vt:lpstr>
      <vt:lpstr>PowerPoint Presentation</vt:lpstr>
      <vt:lpstr>Workplan Progress by Fire and Smoke Work Group</vt:lpstr>
      <vt:lpstr>Workplan Coordination Activities by Fire and Smoke Work Group</vt:lpstr>
      <vt:lpstr>PowerPoint Presentation</vt:lpstr>
      <vt:lpstr>Workplan Progress by Oil and Gas Work Group</vt:lpstr>
      <vt:lpstr>Workplan Coordination Activities by OGWG</vt:lpstr>
      <vt:lpstr>PowerPoint Presentation</vt:lpstr>
      <vt:lpstr>Workplan Progress RTOWG</vt:lpstr>
      <vt:lpstr>Workplan Tasks for the Next Two Months: 2014 Platform Development and Shake-Out Study. </vt:lpstr>
      <vt:lpstr>PowerPoint Presentation</vt:lpstr>
      <vt:lpstr>Workplan Progress by Regional Haze Planning Work Group</vt:lpstr>
      <vt:lpstr>Workplan Coordination Activities by Regional Haze Planning Work Group</vt:lpstr>
      <vt:lpstr>RHPWG EI &amp; MP Subcommittee</vt:lpstr>
      <vt:lpstr>RHPWG MD &amp; GP Subcommittee</vt:lpstr>
      <vt:lpstr>RHPWG CM Subcommittee</vt:lpstr>
      <vt:lpstr>RHPWG C&amp;C Subcommittee</vt:lpstr>
      <vt:lpstr>RHPWG SDb Subcommittee</vt:lpstr>
      <vt:lpstr>PowerPoint Presentation</vt:lpstr>
      <vt:lpstr>Workplan Progress by (insert name) Work Group</vt:lpstr>
      <vt:lpstr>Workplan Coordination Activities by (insert name) Work Group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Frank Forsgren</cp:lastModifiedBy>
  <cp:revision>36</cp:revision>
  <cp:lastPrinted>2019-01-16T15:47:08Z</cp:lastPrinted>
  <dcterms:created xsi:type="dcterms:W3CDTF">2018-06-28T00:25:46Z</dcterms:created>
  <dcterms:modified xsi:type="dcterms:W3CDTF">2019-01-29T17:38:04Z</dcterms:modified>
</cp:coreProperties>
</file>