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9" r:id="rId2"/>
    <p:sldId id="329" r:id="rId3"/>
    <p:sldId id="330" r:id="rId4"/>
    <p:sldId id="331" r:id="rId5"/>
    <p:sldId id="315" r:id="rId6"/>
    <p:sldId id="316" r:id="rId7"/>
    <p:sldId id="317" r:id="rId8"/>
    <p:sldId id="318" r:id="rId9"/>
    <p:sldId id="319" r:id="rId10"/>
    <p:sldId id="320" r:id="rId11"/>
    <p:sldId id="321" r:id="rId12"/>
    <p:sldId id="322" r:id="rId13"/>
    <p:sldId id="328" r:id="rId14"/>
    <p:sldId id="324" r:id="rId15"/>
    <p:sldId id="325" r:id="rId16"/>
    <p:sldId id="326" r:id="rId17"/>
    <p:sldId id="327" r:id="rId18"/>
    <p:sldId id="323" r:id="rId19"/>
    <p:sldId id="313" r:id="rId20"/>
    <p:sldId id="305" r:id="rId21"/>
    <p:sldId id="314" r:id="rId22"/>
    <p:sldId id="308" r:id="rId23"/>
    <p:sldId id="309" r:id="rId24"/>
    <p:sldId id="312" r:id="rId25"/>
    <p:sldId id="307" r:id="rId26"/>
    <p:sldId id="311" r:id="rId2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Forsgren" initials="F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4" d="100"/>
          <a:sy n="84" d="100"/>
        </p:scale>
        <p:origin x="114" y="7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3" d="100"/>
          <a:sy n="113" d="100"/>
        </p:scale>
        <p:origin x="2418"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DF1BA75A-82E9-4AA3-9FA8-932D0008D4FB}" type="datetimeFigureOut">
              <a:rPr lang="en-US" smtClean="0"/>
              <a:t>9/26/2018</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EC185158-8FC8-4FA3-8467-37F5D9A31FBD}" type="slidenum">
              <a:rPr lang="en-US" smtClean="0"/>
              <a:t>‹#›</a:t>
            </a:fld>
            <a:endParaRPr lang="en-US" dirty="0"/>
          </a:p>
        </p:txBody>
      </p:sp>
    </p:spTree>
    <p:extLst>
      <p:ext uri="{BB962C8B-B14F-4D97-AF65-F5344CB8AC3E}">
        <p14:creationId xmlns:p14="http://schemas.microsoft.com/office/powerpoint/2010/main" val="2762886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F1BC1469-4CEA-4CFA-BD60-62B27CDD11A2}" type="datetimeFigureOut">
              <a:rPr lang="en-US" smtClean="0"/>
              <a:t>9/26/2018</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AF702AAE-8D78-41E9-9B63-9F4EC34D02E6}" type="slidenum">
              <a:rPr lang="en-US" smtClean="0"/>
              <a:t>‹#›</a:t>
            </a:fld>
            <a:endParaRPr lang="en-US" dirty="0"/>
          </a:p>
        </p:txBody>
      </p:sp>
    </p:spTree>
    <p:extLst>
      <p:ext uri="{BB962C8B-B14F-4D97-AF65-F5344CB8AC3E}">
        <p14:creationId xmlns:p14="http://schemas.microsoft.com/office/powerpoint/2010/main" val="10290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02AAE-8D78-41E9-9B63-9F4EC34D02E6}" type="slidenum">
              <a:rPr lang="en-US" smtClean="0"/>
              <a:t>9</a:t>
            </a:fld>
            <a:endParaRPr lang="en-US"/>
          </a:p>
        </p:txBody>
      </p:sp>
    </p:spTree>
    <p:extLst>
      <p:ext uri="{BB962C8B-B14F-4D97-AF65-F5344CB8AC3E}">
        <p14:creationId xmlns:p14="http://schemas.microsoft.com/office/powerpoint/2010/main" val="261345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The Work Group is lengthening its bimonthly call to 2 hours. </a:t>
            </a:r>
            <a:r>
              <a:rPr lang="en-US" sz="1400" baseline="0" dirty="0"/>
              <a:t>As a matter of necessity, the large Work Group is evolving into a classroom where everyone is brought up to speed for SIP preparation.</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The smaller subcommittees and other Work Groups and contractors are developing products, tools, and deliverables needed to write the SIPs.  </a:t>
            </a:r>
          </a:p>
          <a:p>
            <a:pPr marL="285750" indent="-285750">
              <a:buFont typeface="Arial" panose="020B0604020202020204" pitchFamily="34" charset="0"/>
              <a:buChar char="•"/>
            </a:pPr>
            <a:endParaRPr lang="en-US" sz="1400" baseline="0" dirty="0"/>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sz="1400" dirty="0"/>
              <a:t>As we start to roll out some of the tools, etc.</a:t>
            </a:r>
            <a:r>
              <a:rPr lang="en-US" sz="1400" baseline="0" dirty="0"/>
              <a:t> we may have additional meetings, depending on the complexity of the items we need to explain.</a:t>
            </a:r>
          </a:p>
          <a:p>
            <a:pPr marL="285750" indent="-285750">
              <a:lnSpc>
                <a:spcPct val="200000"/>
              </a:lnSpc>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705A9B32-BD81-4405-9CC7-B10AD0D2A6AD}" type="slidenum">
              <a:rPr lang="en-US" smtClean="0"/>
              <a:t>19</a:t>
            </a:fld>
            <a:endParaRPr lang="en-US" dirty="0"/>
          </a:p>
        </p:txBody>
      </p:sp>
    </p:spTree>
    <p:extLst>
      <p:ext uri="{BB962C8B-B14F-4D97-AF65-F5344CB8AC3E}">
        <p14:creationId xmlns:p14="http://schemas.microsoft.com/office/powerpoint/2010/main" val="326160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The Work Group is lengthening its bimonthly call to 2 hours. </a:t>
            </a:r>
            <a:r>
              <a:rPr lang="en-US" sz="1400" baseline="0" dirty="0"/>
              <a:t>As a matter of necessity, the large Work Group is evolving into a classroom where everyone is brought up to speed for SIP preparation.</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The smaller subcommittees and other Work Groups and contractors are developing products, tools, and deliverables needed to write the SIPs.  </a:t>
            </a:r>
          </a:p>
          <a:p>
            <a:pPr marL="285750" indent="-285750">
              <a:buFont typeface="Arial" panose="020B0604020202020204" pitchFamily="34" charset="0"/>
              <a:buChar char="•"/>
            </a:pPr>
            <a:endParaRPr lang="en-US" sz="1400" baseline="0" dirty="0"/>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sz="1400" dirty="0"/>
              <a:t>As we start to roll out some of the tools, etc.</a:t>
            </a:r>
            <a:r>
              <a:rPr lang="en-US" sz="1400" baseline="0" dirty="0"/>
              <a:t> we may have additional meetings, depending on the complexity of the items we need to explain.</a:t>
            </a:r>
          </a:p>
          <a:p>
            <a:pPr marL="285750" indent="-285750">
              <a:lnSpc>
                <a:spcPct val="200000"/>
              </a:lnSpc>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705A9B32-BD81-4405-9CC7-B10AD0D2A6AD}" type="slidenum">
              <a:rPr lang="en-US" smtClean="0"/>
              <a:t>20</a:t>
            </a:fld>
            <a:endParaRPr lang="en-US" dirty="0"/>
          </a:p>
        </p:txBody>
      </p:sp>
    </p:spTree>
    <p:extLst>
      <p:ext uri="{BB962C8B-B14F-4D97-AF65-F5344CB8AC3E}">
        <p14:creationId xmlns:p14="http://schemas.microsoft.com/office/powerpoint/2010/main" val="252110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23340"/>
          </a:xfrm>
        </p:spPr>
        <p:txBody>
          <a:bodyPr/>
          <a:lstStyle/>
          <a:p>
            <a:r>
              <a:rPr lang="en-US" sz="1400" dirty="0"/>
              <a:t>-Control Measure subcommittee is reviewing a draft screening techniques protocol.  Although subcommittee members are adding to it now, it will</a:t>
            </a:r>
            <a:r>
              <a:rPr lang="en-US" sz="1400" baseline="0" dirty="0"/>
              <a:t> remain a Working Draft when released.  It will describes a menu of techniques that states can use to select sources for which a four-factor analyses can be applied. </a:t>
            </a:r>
          </a:p>
          <a:p>
            <a:endParaRPr lang="en-US" sz="1400" baseline="0" dirty="0"/>
          </a:p>
          <a:p>
            <a:r>
              <a:rPr lang="en-US" sz="1400" baseline="0" dirty="0"/>
              <a:t>-For screening to identify potential sources for further review states can use:</a:t>
            </a:r>
          </a:p>
          <a:p>
            <a:pPr marL="628650" lvl="1" indent="-171450">
              <a:buFont typeface="Arial" panose="020B0604020202020204" pitchFamily="34" charset="0"/>
              <a:buChar char="•"/>
            </a:pPr>
            <a:r>
              <a:rPr lang="en-US" sz="1400" baseline="0" dirty="0"/>
              <a:t>Existing tools, such as the existing Land Use maps from the Causes of Haze, accessible through the TSSv.1 webpage </a:t>
            </a:r>
          </a:p>
          <a:p>
            <a:pPr marL="628650" lvl="1" indent="-171450">
              <a:buFont typeface="Arial" panose="020B0604020202020204" pitchFamily="34" charset="0"/>
              <a:buChar char="•"/>
            </a:pPr>
            <a:r>
              <a:rPr lang="en-US" sz="1400" baseline="0" dirty="0"/>
              <a:t>Future Weighted Emissions Potential or WEP, that results from modeling</a:t>
            </a:r>
          </a:p>
          <a:p>
            <a:pPr marL="628650" lvl="1" indent="-171450">
              <a:buFont typeface="Arial" panose="020B0604020202020204" pitchFamily="34" charset="0"/>
              <a:buChar char="•"/>
            </a:pPr>
            <a:r>
              <a:rPr lang="en-US" sz="1400" baseline="0" dirty="0"/>
              <a:t> Q/d or emissions over distance – which may be more or less than 10, depending on the  state geography</a:t>
            </a:r>
          </a:p>
          <a:p>
            <a:pPr marL="628650" lvl="1" indent="-171450">
              <a:buFont typeface="Arial" panose="020B0604020202020204" pitchFamily="34" charset="0"/>
              <a:buChar char="•"/>
            </a:pPr>
            <a:endParaRPr lang="en-US" sz="1400" baseline="0" dirty="0"/>
          </a:p>
          <a:p>
            <a:pPr marL="0" lvl="0" indent="0">
              <a:buFont typeface="Arial" panose="020B0604020202020204" pitchFamily="34" charset="0"/>
              <a:buNone/>
            </a:pPr>
            <a:r>
              <a:rPr lang="en-US" sz="1400" baseline="0" dirty="0"/>
              <a:t>-Next steps are to work on the four-factor method and differentiate between point and area sources.</a:t>
            </a:r>
          </a:p>
          <a:p>
            <a:endParaRPr lang="en-US" baseline="0" dirty="0"/>
          </a:p>
        </p:txBody>
      </p:sp>
      <p:sp>
        <p:nvSpPr>
          <p:cNvPr id="4" name="Slide Number Placeholder 3"/>
          <p:cNvSpPr>
            <a:spLocks noGrp="1"/>
          </p:cNvSpPr>
          <p:nvPr>
            <p:ph type="sldNum" sz="quarter" idx="10"/>
          </p:nvPr>
        </p:nvSpPr>
        <p:spPr/>
        <p:txBody>
          <a:bodyPr/>
          <a:lstStyle/>
          <a:p>
            <a:fld id="{705A9B32-BD81-4405-9CC7-B10AD0D2A6AD}" type="slidenum">
              <a:rPr lang="en-US" smtClean="0"/>
              <a:t>22</a:t>
            </a:fld>
            <a:endParaRPr lang="en-US" dirty="0"/>
          </a:p>
        </p:txBody>
      </p:sp>
    </p:spTree>
    <p:extLst>
      <p:ext uri="{BB962C8B-B14F-4D97-AF65-F5344CB8AC3E}">
        <p14:creationId xmlns:p14="http://schemas.microsoft.com/office/powerpoint/2010/main" val="184625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panose="020F0502020204030204" pitchFamily="34" charset="0"/>
              <a:buChar char="−"/>
            </a:pPr>
            <a:r>
              <a:rPr lang="en-US" sz="1400" dirty="0"/>
              <a:t>This subcommittee has not met since the last TSC meeting.</a:t>
            </a:r>
          </a:p>
          <a:p>
            <a:pPr marL="285750" indent="-285750">
              <a:buFont typeface="Calibri" panose="020F0502020204030204" pitchFamily="34" charset="0"/>
              <a:buChar char="−"/>
            </a:pPr>
            <a:endParaRPr lang="en-US" sz="1400" dirty="0"/>
          </a:p>
          <a:p>
            <a:pPr marL="285750" indent="-285750">
              <a:buFont typeface="Calibri" panose="020F0502020204030204" pitchFamily="34" charset="0"/>
              <a:buChar char="−"/>
            </a:pPr>
            <a:r>
              <a:rPr lang="en-US" sz="1400" dirty="0"/>
              <a:t>Members are chasing down emissions inventories from states that have not confirmed or changed their 2014 inventories</a:t>
            </a:r>
          </a:p>
          <a:p>
            <a:pPr marL="285750" indent="-285750">
              <a:buFont typeface="Calibri" panose="020F0502020204030204" pitchFamily="34" charset="0"/>
              <a:buChar char="−"/>
            </a:pPr>
            <a:endParaRPr lang="en-US" sz="1400" dirty="0"/>
          </a:p>
          <a:p>
            <a:pPr marL="285750" indent="-285750">
              <a:buFont typeface="Calibri" panose="020F0502020204030204" pitchFamily="34" charset="0"/>
              <a:buChar char="−"/>
            </a:pPr>
            <a:r>
              <a:rPr lang="en-US" sz="1400" dirty="0"/>
              <a:t>Several members are also on the RTO Work Group and are working on modeling protocols with that group.</a:t>
            </a:r>
          </a:p>
        </p:txBody>
      </p:sp>
      <p:sp>
        <p:nvSpPr>
          <p:cNvPr id="4" name="Slide Number Placeholder 3"/>
          <p:cNvSpPr>
            <a:spLocks noGrp="1"/>
          </p:cNvSpPr>
          <p:nvPr>
            <p:ph type="sldNum" sz="quarter" idx="10"/>
          </p:nvPr>
        </p:nvSpPr>
        <p:spPr/>
        <p:txBody>
          <a:bodyPr/>
          <a:lstStyle/>
          <a:p>
            <a:fld id="{705A9B32-BD81-4405-9CC7-B10AD0D2A6AD}" type="slidenum">
              <a:rPr lang="en-US" smtClean="0"/>
              <a:t>23</a:t>
            </a:fld>
            <a:endParaRPr lang="en-US" dirty="0"/>
          </a:p>
        </p:txBody>
      </p:sp>
    </p:spTree>
    <p:extLst>
      <p:ext uri="{BB962C8B-B14F-4D97-AF65-F5344CB8AC3E}">
        <p14:creationId xmlns:p14="http://schemas.microsoft.com/office/powerpoint/2010/main" val="376944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sz="1400" dirty="0"/>
              <a:t>The Shared Database Subcommittee is working with the contractors at Colorado State</a:t>
            </a:r>
            <a:r>
              <a:rPr lang="en-US" sz="1400" baseline="0" dirty="0"/>
              <a:t> on Technical Support System v2.  with the hope of presenting it to the Regional Haze Work Group at the October 2 Conference Call of the Regional Haze Work Group.</a:t>
            </a:r>
          </a:p>
          <a:p>
            <a:pPr marL="171450" indent="-171450">
              <a:buFont typeface="Calibri" panose="020F0502020204030204" pitchFamily="34" charset="0"/>
              <a:buChar char="−"/>
            </a:pPr>
            <a:endParaRPr lang="en-US" sz="1400" baseline="0" dirty="0"/>
          </a:p>
          <a:p>
            <a:pPr marL="171450" indent="-171450">
              <a:buFont typeface="Calibri" panose="020F0502020204030204" pitchFamily="34" charset="0"/>
              <a:buChar char="−"/>
            </a:pPr>
            <a:r>
              <a:rPr lang="en-US" sz="1400" baseline="0" dirty="0"/>
              <a:t>They caution that the algorithms behind the display might change the final values displayed as the Monitoring and Glide Path subcommittee and the contractors verify the input values.</a:t>
            </a:r>
          </a:p>
          <a:p>
            <a:pPr marL="171450" indent="-171450">
              <a:buFont typeface="Calibri" panose="020F0502020204030204" pitchFamily="34" charset="0"/>
              <a:buChar char="−"/>
            </a:pPr>
            <a:endParaRPr lang="en-US" sz="1400" baseline="0" dirty="0"/>
          </a:p>
          <a:p>
            <a:pPr marL="171450" indent="-171450">
              <a:buFont typeface="Calibri" panose="020F0502020204030204" pitchFamily="34" charset="0"/>
              <a:buChar char="−"/>
            </a:pPr>
            <a:r>
              <a:rPr lang="en-US" sz="1400" baseline="0" dirty="0"/>
              <a:t>Some data patching and substitution may be needed at some monitors, if they do not have a complete year that is critically needed.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A9B32-BD81-4405-9CC7-B10AD0D2A6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4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400" dirty="0"/>
              <a:t>The Monitoring Subcommittee encourages all to review the R and Excel tools they have developed to compare methods to calculate Most Impaired Days for each state’s IMPROVE monitors.</a:t>
            </a:r>
          </a:p>
          <a:p>
            <a:pPr marL="171450" indent="-171450">
              <a:buFontTx/>
              <a:buChar char="-"/>
            </a:pPr>
            <a:endParaRPr lang="en-US" sz="1400" dirty="0"/>
          </a:p>
          <a:p>
            <a:pPr marL="171450" indent="-171450">
              <a:buFontTx/>
              <a:buChar char="-"/>
            </a:pPr>
            <a:r>
              <a:rPr lang="en-US" sz="1400" dirty="0"/>
              <a:t>Next on the agenda is reviewing Natural Conditions and redoing the baseline.</a:t>
            </a:r>
          </a:p>
          <a:p>
            <a:pPr marL="171450" indent="-171450">
              <a:buFontTx/>
              <a:buChar char="-"/>
            </a:pPr>
            <a:endParaRPr lang="en-US" sz="1400" dirty="0"/>
          </a:p>
          <a:p>
            <a:pPr marL="171450" indent="-171450">
              <a:buFontTx/>
              <a:buChar char="-"/>
            </a:pPr>
            <a:r>
              <a:rPr lang="en-US" sz="1400" dirty="0"/>
              <a:t>Any</a:t>
            </a:r>
            <a:r>
              <a:rPr lang="en-US" sz="1400" baseline="0" dirty="0"/>
              <a:t> recommendation for a single MID process will be presented to the TSC and then the Regional Haze Work Group.</a:t>
            </a:r>
          </a:p>
          <a:p>
            <a:pPr marL="171450" indent="-171450">
              <a:buFontTx/>
              <a:buChar char="-"/>
            </a:pPr>
            <a:endParaRPr lang="en-US" sz="1400" baseline="0" dirty="0"/>
          </a:p>
          <a:p>
            <a:pPr marL="171450" indent="-171450">
              <a:buFontTx/>
              <a:buChar char="-"/>
            </a:pPr>
            <a:r>
              <a:rPr lang="en-US" sz="1400" baseline="0" dirty="0"/>
              <a:t>Coordinating with the Shared Database Subcommittee.</a:t>
            </a:r>
          </a:p>
          <a:p>
            <a:pPr marL="0" indent="0">
              <a:buFontTx/>
              <a:buNone/>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05A9B32-BD81-4405-9CC7-B10AD0D2A6AD}" type="slidenum">
              <a:rPr lang="en-US" smtClean="0"/>
              <a:t>25</a:t>
            </a:fld>
            <a:endParaRPr lang="en-US" dirty="0"/>
          </a:p>
        </p:txBody>
      </p:sp>
    </p:spTree>
    <p:extLst>
      <p:ext uri="{BB962C8B-B14F-4D97-AF65-F5344CB8AC3E}">
        <p14:creationId xmlns:p14="http://schemas.microsoft.com/office/powerpoint/2010/main" val="24177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sz="1400" dirty="0"/>
              <a:t>The Consultation and Coordination Subcommittee is completing their list of contacts and working on a white paper that will link consultation to key points in the SIP development process.</a:t>
            </a:r>
          </a:p>
          <a:p>
            <a:pPr marL="171450" indent="-171450">
              <a:buFont typeface="Calibri" panose="020F0502020204030204" pitchFamily="34" charset="0"/>
              <a:buChar char="−"/>
            </a:pPr>
            <a:endParaRPr lang="en-US" sz="1400" dirty="0"/>
          </a:p>
          <a:p>
            <a:pPr marL="171450" indent="-171450">
              <a:buFont typeface="Calibri" panose="020F0502020204030204" pitchFamily="34" charset="0"/>
              <a:buChar char="−"/>
            </a:pPr>
            <a:r>
              <a:rPr lang="en-US" sz="1400" dirty="0"/>
              <a:t>New</a:t>
            </a:r>
            <a:r>
              <a:rPr lang="en-US" sz="1400" baseline="0" dirty="0"/>
              <a:t> contacts from the Forest Service and the Fish and Wildlife Service and EPA have just joined the Subcommittee.</a:t>
            </a:r>
            <a:endParaRPr lang="en-US" sz="1400" dirty="0"/>
          </a:p>
          <a:p>
            <a:endParaRPr lang="en-US" dirty="0"/>
          </a:p>
        </p:txBody>
      </p:sp>
      <p:sp>
        <p:nvSpPr>
          <p:cNvPr id="4" name="Slide Number Placeholder 3"/>
          <p:cNvSpPr>
            <a:spLocks noGrp="1"/>
          </p:cNvSpPr>
          <p:nvPr>
            <p:ph type="sldNum" sz="quarter" idx="10"/>
          </p:nvPr>
        </p:nvSpPr>
        <p:spPr/>
        <p:txBody>
          <a:bodyPr/>
          <a:lstStyle/>
          <a:p>
            <a:fld id="{705A9B32-BD81-4405-9CC7-B10AD0D2A6AD}" type="slidenum">
              <a:rPr lang="en-US" smtClean="0"/>
              <a:t>26</a:t>
            </a:fld>
            <a:endParaRPr lang="en-US" dirty="0"/>
          </a:p>
        </p:txBody>
      </p:sp>
    </p:spTree>
    <p:extLst>
      <p:ext uri="{BB962C8B-B14F-4D97-AF65-F5344CB8AC3E}">
        <p14:creationId xmlns:p14="http://schemas.microsoft.com/office/powerpoint/2010/main" val="344431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361921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200244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33237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128572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114317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93631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185532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332779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304597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142834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42C88A-E03D-47CD-83C6-E30E657EB8FB}"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FAE57-F16B-42D6-BCDE-8C397AB373CF}" type="slidenum">
              <a:rPr lang="en-US" smtClean="0"/>
              <a:t>‹#›</a:t>
            </a:fld>
            <a:endParaRPr lang="en-US" dirty="0"/>
          </a:p>
        </p:txBody>
      </p:sp>
    </p:spTree>
    <p:extLst>
      <p:ext uri="{BB962C8B-B14F-4D97-AF65-F5344CB8AC3E}">
        <p14:creationId xmlns:p14="http://schemas.microsoft.com/office/powerpoint/2010/main" val="285541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2C88A-E03D-47CD-83C6-E30E657EB8FB}" type="datetimeFigureOut">
              <a:rPr lang="en-US" smtClean="0"/>
              <a:t>9/26/2018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FAE57-F16B-42D6-BCDE-8C397AB373CF}" type="slidenum">
              <a:rPr lang="en-US" smtClean="0"/>
              <a:t>‹#›</a:t>
            </a:fld>
            <a:endParaRPr lang="en-US" dirty="0"/>
          </a:p>
        </p:txBody>
      </p:sp>
    </p:spTree>
    <p:extLst>
      <p:ext uri="{BB962C8B-B14F-4D97-AF65-F5344CB8AC3E}">
        <p14:creationId xmlns:p14="http://schemas.microsoft.com/office/powerpoint/2010/main" val="277566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rapair2.org/OGWG.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rapair2.org/pdf/WESTAR_OG_Activity_10Aug2018_distributed.xlsm" TargetMode="External"/><Relationship Id="rId2" Type="http://schemas.openxmlformats.org/officeDocument/2006/relationships/hyperlink" Target="https://www.wrapair2.org/pdf/WESTAR_OGWG_Emissions_Inventory_2014_Webdistribution_081018.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wrapair2.org/RHPWG.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zdeq.sharefile.com/d-s3e0afe94b844e70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rapair2.org/tdwg.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wrapair2.org/FSWG.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096963"/>
            <a:ext cx="9144000" cy="2387600"/>
          </a:xfrm>
        </p:spPr>
        <p:txBody>
          <a:bodyPr>
            <a:normAutofit/>
          </a:bodyPr>
          <a:lstStyle/>
          <a:p>
            <a:pPr algn="l"/>
            <a:r>
              <a:rPr lang="en-US" dirty="0"/>
              <a:t>WRAP TSC/Co-Chairs Call</a:t>
            </a:r>
            <a:br>
              <a:rPr lang="en-US" dirty="0"/>
            </a:br>
            <a:r>
              <a:rPr lang="en-US" sz="5400" i="1" dirty="0"/>
              <a:t>Workplan Progress Update</a:t>
            </a:r>
            <a:br>
              <a:rPr lang="en-US" sz="5400" i="1" dirty="0"/>
            </a:br>
            <a:r>
              <a:rPr lang="en-US" sz="4000" dirty="0"/>
              <a:t>September 26, 2018</a:t>
            </a:r>
            <a:endParaRPr lang="en-US" sz="5400" i="1" dirty="0"/>
          </a:p>
        </p:txBody>
      </p:sp>
      <p:sp>
        <p:nvSpPr>
          <p:cNvPr id="3" name="Subtitle 2"/>
          <p:cNvSpPr>
            <a:spLocks noGrp="1"/>
          </p:cNvSpPr>
          <p:nvPr>
            <p:ph type="subTitle" idx="1"/>
          </p:nvPr>
        </p:nvSpPr>
        <p:spPr>
          <a:xfrm>
            <a:off x="1524000" y="4618038"/>
            <a:ext cx="9144000" cy="1626667"/>
          </a:xfrm>
        </p:spPr>
        <p:txBody>
          <a:bodyPr>
            <a:normAutofit fontScale="77500" lnSpcReduction="20000"/>
          </a:bodyPr>
          <a:lstStyle/>
          <a:p>
            <a:pPr algn="l"/>
            <a:r>
              <a:rPr lang="en-US" dirty="0"/>
              <a:t>Tribal Data WG</a:t>
            </a:r>
          </a:p>
          <a:p>
            <a:pPr algn="l"/>
            <a:r>
              <a:rPr lang="en-US" dirty="0"/>
              <a:t>Fire and Smoke WG</a:t>
            </a:r>
          </a:p>
          <a:p>
            <a:pPr algn="l"/>
            <a:r>
              <a:rPr lang="en-US" dirty="0"/>
              <a:t>Oil and Gas WG</a:t>
            </a:r>
          </a:p>
          <a:p>
            <a:pPr algn="l"/>
            <a:r>
              <a:rPr lang="en-US" dirty="0"/>
              <a:t>Regional Technical Operations WG</a:t>
            </a:r>
          </a:p>
          <a:p>
            <a:pPr algn="l"/>
            <a:r>
              <a:rPr lang="en-US" dirty="0"/>
              <a:t>Regional Haze Planning WG</a:t>
            </a:r>
          </a:p>
        </p:txBody>
      </p:sp>
    </p:spTree>
    <p:extLst>
      <p:ext uri="{BB962C8B-B14F-4D97-AF65-F5344CB8AC3E}">
        <p14:creationId xmlns:p14="http://schemas.microsoft.com/office/powerpoint/2010/main" val="52175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Oil and Gas Work Group</a:t>
            </a:r>
          </a:p>
        </p:txBody>
      </p:sp>
      <p:sp>
        <p:nvSpPr>
          <p:cNvPr id="3" name="Content Placeholder 2"/>
          <p:cNvSpPr>
            <a:spLocks noGrp="1"/>
          </p:cNvSpPr>
          <p:nvPr>
            <p:ph idx="1"/>
          </p:nvPr>
        </p:nvSpPr>
        <p:spPr>
          <a:xfrm>
            <a:off x="838200" y="1505584"/>
            <a:ext cx="10515600" cy="5291456"/>
          </a:xfrm>
        </p:spPr>
        <p:txBody>
          <a:bodyPr>
            <a:normAutofit/>
          </a:bodyPr>
          <a:lstStyle/>
          <a:p>
            <a:r>
              <a:rPr lang="en-US" dirty="0"/>
              <a:t>Co-Chairs:  Amanda Brimmer, Mark Jones, and Darla Potter</a:t>
            </a:r>
          </a:p>
          <a:p>
            <a:r>
              <a:rPr lang="en-US" dirty="0"/>
              <a:t>Call Schedule:  </a:t>
            </a:r>
          </a:p>
          <a:p>
            <a:pPr lvl="1"/>
            <a:r>
              <a:rPr lang="en-US" dirty="0"/>
              <a:t>OGWG - 2</a:t>
            </a:r>
            <a:r>
              <a:rPr lang="en-US" baseline="30000" dirty="0"/>
              <a:t>nd</a:t>
            </a:r>
            <a:r>
              <a:rPr lang="en-US" dirty="0"/>
              <a:t> Tuesday, every other month @ noon MT</a:t>
            </a:r>
          </a:p>
          <a:p>
            <a:pPr lvl="2"/>
            <a:r>
              <a:rPr lang="en-US" dirty="0"/>
              <a:t>October 9, 2018</a:t>
            </a:r>
          </a:p>
          <a:p>
            <a:pPr lvl="2"/>
            <a:r>
              <a:rPr lang="en-US" dirty="0"/>
              <a:t>December 11, 2018</a:t>
            </a:r>
          </a:p>
          <a:p>
            <a:pPr lvl="1"/>
            <a:r>
              <a:rPr lang="en-US" dirty="0"/>
              <a:t>OGWG Project Management Team (PMT) Calls – as needed</a:t>
            </a:r>
          </a:p>
          <a:p>
            <a:pPr lvl="2"/>
            <a:r>
              <a:rPr lang="en-US" dirty="0"/>
              <a:t>September 10, September 28</a:t>
            </a:r>
          </a:p>
          <a:p>
            <a:r>
              <a:rPr lang="en-US" dirty="0"/>
              <a:t>Website:  </a:t>
            </a:r>
            <a:r>
              <a:rPr lang="en-US" dirty="0">
                <a:hlinkClick r:id="rId2"/>
              </a:rPr>
              <a:t>https://www.wrapair2.org/OGWG.aspx</a:t>
            </a:r>
            <a:r>
              <a:rPr lang="en-US" dirty="0"/>
              <a:t> </a:t>
            </a:r>
          </a:p>
          <a:p>
            <a:r>
              <a:rPr lang="en-US" dirty="0"/>
              <a:t>Current Tasks/Projects</a:t>
            </a:r>
          </a:p>
          <a:p>
            <a:pPr lvl="1"/>
            <a:r>
              <a:rPr lang="en-US" dirty="0"/>
              <a:t> Road Map Phase II:</a:t>
            </a:r>
          </a:p>
          <a:p>
            <a:pPr lvl="2"/>
            <a:r>
              <a:rPr lang="en-US" dirty="0"/>
              <a:t>Task 1: 2014 Base Year O&amp;G Emissions Inventory</a:t>
            </a:r>
          </a:p>
          <a:p>
            <a:pPr lvl="2"/>
            <a:r>
              <a:rPr lang="en-US" dirty="0"/>
              <a:t>Task 2: 2028 Forecast O&amp;G Emissions Inventory (based on 2023)</a:t>
            </a:r>
          </a:p>
          <a:p>
            <a:pPr lvl="3"/>
            <a:r>
              <a:rPr lang="en-US" dirty="0"/>
              <a:t>will include on-the-books (OTB) and on-the-way (OTW) controls</a:t>
            </a:r>
          </a:p>
        </p:txBody>
      </p:sp>
    </p:spTree>
    <p:extLst>
      <p:ext uri="{BB962C8B-B14F-4D97-AF65-F5344CB8AC3E}">
        <p14:creationId xmlns:p14="http://schemas.microsoft.com/office/powerpoint/2010/main" val="333806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782"/>
            <a:ext cx="10515600" cy="1460500"/>
          </a:xfrm>
        </p:spPr>
        <p:txBody>
          <a:bodyPr>
            <a:normAutofit/>
          </a:bodyPr>
          <a:lstStyle/>
          <a:p>
            <a:pPr algn="ctr"/>
            <a:r>
              <a:rPr lang="en-US" dirty="0"/>
              <a:t>Status Report for Oil and Gas Work Group</a:t>
            </a:r>
          </a:p>
        </p:txBody>
      </p:sp>
      <p:graphicFrame>
        <p:nvGraphicFramePr>
          <p:cNvPr id="4" name="Table 3"/>
          <p:cNvGraphicFramePr>
            <a:graphicFrameLocks noGrp="1"/>
          </p:cNvGraphicFramePr>
          <p:nvPr>
            <p:extLst/>
          </p:nvPr>
        </p:nvGraphicFramePr>
        <p:xfrm>
          <a:off x="117232" y="1000773"/>
          <a:ext cx="11957537" cy="5821680"/>
        </p:xfrm>
        <a:graphic>
          <a:graphicData uri="http://schemas.openxmlformats.org/drawingml/2006/table">
            <a:tbl>
              <a:tblPr firstRow="1" bandRow="1">
                <a:tableStyleId>{5C22544A-7EE6-4342-B048-85BDC9FD1C3A}</a:tableStyleId>
              </a:tblPr>
              <a:tblGrid>
                <a:gridCol w="8403345">
                  <a:extLst>
                    <a:ext uri="{9D8B030D-6E8A-4147-A177-3AD203B41FA5}">
                      <a16:colId xmlns:a16="http://schemas.microsoft.com/office/drawing/2014/main" val="3953714735"/>
                    </a:ext>
                  </a:extLst>
                </a:gridCol>
                <a:gridCol w="3554192">
                  <a:extLst>
                    <a:ext uri="{9D8B030D-6E8A-4147-A177-3AD203B41FA5}">
                      <a16:colId xmlns:a16="http://schemas.microsoft.com/office/drawing/2014/main" val="742248263"/>
                    </a:ext>
                  </a:extLst>
                </a:gridCol>
              </a:tblGrid>
              <a:tr h="265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Task 1: 2014 Base Year O&amp;G Emissions Inventory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0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6128363"/>
                  </a:ext>
                </a:extLst>
              </a:tr>
              <a:tr h="230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rPr>
                        <a:t>Approach: Contractor (Ramboll) performing work on following tasks: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2200" b="1" u="sng" dirty="0">
                          <a:solidFill>
                            <a:schemeClr val="tx1"/>
                          </a:solidFill>
                        </a:rPr>
                        <a:t>Status/Deliverables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845834"/>
                  </a:ext>
                </a:extLst>
              </a:tr>
              <a:tr h="2304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Inventory Compilation, Reconciliation, Data Gaps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accent5">
                              <a:lumMod val="50000"/>
                            </a:schemeClr>
                          </a:solidFill>
                          <a:hlinkClick r:id="rId2"/>
                        </a:rPr>
                        <a:t>Spreadsheet</a:t>
                      </a:r>
                      <a:r>
                        <a:rPr lang="en-US" sz="1800" b="0" dirty="0">
                          <a:solidFill>
                            <a:schemeClr val="tx1"/>
                          </a:solidFill>
                        </a:rPr>
                        <a:t>*</a:t>
                      </a:r>
                      <a:r>
                        <a:rPr lang="en-US" sz="1800" b="0" baseline="0" dirty="0">
                          <a:solidFill>
                            <a:schemeClr val="tx1"/>
                          </a:solidFill>
                        </a:rPr>
                        <a:t> + </a:t>
                      </a:r>
                      <a:r>
                        <a:rPr lang="en-US" sz="1800" b="0" dirty="0">
                          <a:solidFill>
                            <a:schemeClr val="tx1"/>
                          </a:solidFill>
                        </a:rPr>
                        <a:t>WG Discussion</a:t>
                      </a:r>
                      <a:r>
                        <a:rPr lang="en-US" sz="1800" b="0" baseline="0" dirty="0">
                          <a:solidFill>
                            <a:schemeClr val="tx1"/>
                          </a:solidFill>
                        </a:rPr>
                        <a:t> 8/14</a:t>
                      </a:r>
                      <a:endParaRPr lang="en-US" sz="18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4954960"/>
                  </a:ext>
                </a:extLst>
              </a:tr>
              <a:tr h="2304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2014 O&amp;G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accent5">
                              <a:lumMod val="50000"/>
                            </a:schemeClr>
                          </a:solidFill>
                          <a:hlinkClick r:id="rId3"/>
                        </a:rPr>
                        <a:t>Spreadsheet</a:t>
                      </a:r>
                      <a:r>
                        <a:rPr lang="en-US" sz="1800" b="0" dirty="0">
                          <a:solidFill>
                            <a:schemeClr val="tx1"/>
                          </a:solidFill>
                        </a:rPr>
                        <a:t>*</a:t>
                      </a:r>
                      <a:r>
                        <a:rPr lang="en-US" sz="1800" b="0" baseline="0" dirty="0">
                          <a:solidFill>
                            <a:schemeClr val="tx1"/>
                          </a:solidFill>
                        </a:rPr>
                        <a:t> + </a:t>
                      </a:r>
                      <a:r>
                        <a:rPr lang="en-US" sz="1800" b="0" dirty="0">
                          <a:solidFill>
                            <a:schemeClr val="tx1"/>
                          </a:solidFill>
                        </a:rPr>
                        <a:t>WG Discussion</a:t>
                      </a:r>
                      <a:r>
                        <a:rPr lang="en-US" sz="1800" b="0" baseline="0" dirty="0">
                          <a:solidFill>
                            <a:schemeClr val="tx1"/>
                          </a:solidFill>
                        </a:rPr>
                        <a:t> 8/14</a:t>
                      </a:r>
                      <a:endParaRPr lang="en-US" sz="18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3850439"/>
                  </a:ext>
                </a:extLst>
              </a:tr>
              <a:tr h="230462">
                <a:tc>
                  <a:txBody>
                    <a:bodyPr/>
                    <a:lstStyle/>
                    <a:p>
                      <a:pPr lvl="1"/>
                      <a:r>
                        <a:rPr lang="en-US" sz="1800" b="0" dirty="0">
                          <a:solidFill>
                            <a:schemeClr val="tx1"/>
                          </a:solidFill>
                        </a:rPr>
                        <a:t>Identify Emission Factors and Speciation Profiles for Oil and Gas Sources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tx1"/>
                          </a:solidFill>
                        </a:rPr>
                        <a:t>PMT Discussion 8/20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412779"/>
                  </a:ext>
                </a:extLst>
              </a:tr>
              <a:tr h="230462">
                <a:tc>
                  <a:txBody>
                    <a:bodyPr/>
                    <a:lstStyle/>
                    <a:p>
                      <a:pPr lvl="1"/>
                      <a:r>
                        <a:rPr lang="en-US" sz="1800" b="0" dirty="0">
                          <a:solidFill>
                            <a:schemeClr val="tx1"/>
                          </a:solidFill>
                        </a:rPr>
                        <a:t>State and industry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tx1"/>
                          </a:solidFill>
                        </a:rPr>
                        <a:t>PMT Discussion 9/10 &amp; 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0891812"/>
                  </a:ext>
                </a:extLst>
              </a:tr>
              <a:tr h="2304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Technical Improvements and Reporting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tx1"/>
                          </a:solidFill>
                        </a:rPr>
                        <a:t>PMT Discussion 8/20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7894856"/>
                  </a:ext>
                </a:extLst>
              </a:tr>
              <a:tr h="2304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SMOKE-ready Emission Inventory Files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tx1"/>
                          </a:solidFill>
                        </a:rPr>
                        <a:t>No work yet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3339884"/>
                  </a:ext>
                </a:extLst>
              </a:tr>
              <a:tr h="230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rPr>
                        <a:t>Milestones: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7992059"/>
                  </a:ext>
                </a:extLst>
              </a:tr>
              <a:tr h="230462">
                <a:tc>
                  <a:txBody>
                    <a:bodyPr/>
                    <a:lstStyle/>
                    <a:p>
                      <a:pPr lvl="1"/>
                      <a:r>
                        <a:rPr lang="en-US" sz="1800" b="0" dirty="0">
                          <a:solidFill>
                            <a:schemeClr val="tx1"/>
                          </a:solidFill>
                        </a:rPr>
                        <a:t>Sept. 2018 – Literature review PowerPoint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8993395"/>
                  </a:ext>
                </a:extLst>
              </a:tr>
              <a:tr h="2304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Oct. 2018 – Survey finalized to send out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6261343"/>
                  </a:ext>
                </a:extLst>
              </a:tr>
              <a:tr h="2304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Apr. 2019 – SMOKE-ready 2014 O&amp;G emissions inventory files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8671378"/>
                  </a:ext>
                </a:extLst>
              </a:tr>
              <a:tr h="230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rPr>
                        <a:t>Coordination and Next Steps: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7155493"/>
                  </a:ext>
                </a:extLst>
              </a:tr>
              <a:tr h="230462">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Assistance needed from States to complete survey (coordinate with local industry if needed)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2000" b="1" dirty="0"/>
                    </a:p>
                  </a:txBody>
                  <a:tcPr/>
                </a:tc>
                <a:extLst>
                  <a:ext uri="{0D108BD9-81ED-4DB2-BD59-A6C34878D82A}">
                    <a16:rowId xmlns:a16="http://schemas.microsoft.com/office/drawing/2014/main" val="796522516"/>
                  </a:ext>
                </a:extLst>
              </a:tr>
              <a:tr h="230462">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OGWG and Project Management Team (PMT) review of draft work products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2000" b="1" dirty="0"/>
                    </a:p>
                  </a:txBody>
                  <a:tcPr/>
                </a:tc>
                <a:extLst>
                  <a:ext uri="{0D108BD9-81ED-4DB2-BD59-A6C34878D82A}">
                    <a16:rowId xmlns:a16="http://schemas.microsoft.com/office/drawing/2014/main" val="1826034383"/>
                  </a:ext>
                </a:extLst>
              </a:tr>
            </a:tbl>
          </a:graphicData>
        </a:graphic>
      </p:graphicFrame>
      <p:sp>
        <p:nvSpPr>
          <p:cNvPr id="6" name="TextBox 5"/>
          <p:cNvSpPr txBox="1"/>
          <p:nvPr/>
        </p:nvSpPr>
        <p:spPr>
          <a:xfrm>
            <a:off x="9603599" y="6500776"/>
            <a:ext cx="2588401" cy="338554"/>
          </a:xfrm>
          <a:prstGeom prst="rect">
            <a:avLst/>
          </a:prstGeom>
          <a:noFill/>
        </p:spPr>
        <p:txBody>
          <a:bodyPr wrap="none" rtlCol="0">
            <a:spAutoFit/>
          </a:bodyPr>
          <a:lstStyle/>
          <a:p>
            <a:pPr algn="r"/>
            <a:r>
              <a:rPr lang="en-US" sz="1600" dirty="0"/>
              <a:t>* Posted on OGWG webpage</a:t>
            </a:r>
          </a:p>
        </p:txBody>
      </p:sp>
    </p:spTree>
    <p:extLst>
      <p:ext uri="{BB962C8B-B14F-4D97-AF65-F5344CB8AC3E}">
        <p14:creationId xmlns:p14="http://schemas.microsoft.com/office/powerpoint/2010/main" val="305726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782"/>
            <a:ext cx="10515600" cy="1460500"/>
          </a:xfrm>
        </p:spPr>
        <p:txBody>
          <a:bodyPr>
            <a:normAutofit/>
          </a:bodyPr>
          <a:lstStyle/>
          <a:p>
            <a:pPr algn="ctr"/>
            <a:r>
              <a:rPr lang="en-US" dirty="0"/>
              <a:t>Status Report for Oil and Gas Work Group</a:t>
            </a:r>
          </a:p>
        </p:txBody>
      </p:sp>
      <p:graphicFrame>
        <p:nvGraphicFramePr>
          <p:cNvPr id="4" name="Table 3"/>
          <p:cNvGraphicFramePr>
            <a:graphicFrameLocks noGrp="1"/>
          </p:cNvGraphicFramePr>
          <p:nvPr>
            <p:extLst/>
          </p:nvPr>
        </p:nvGraphicFramePr>
        <p:xfrm>
          <a:off x="406837" y="1000773"/>
          <a:ext cx="11638017" cy="5093884"/>
        </p:xfrm>
        <a:graphic>
          <a:graphicData uri="http://schemas.openxmlformats.org/drawingml/2006/table">
            <a:tbl>
              <a:tblPr firstRow="1" bandRow="1">
                <a:tableStyleId>{5C22544A-7EE6-4342-B048-85BDC9FD1C3A}</a:tableStyleId>
              </a:tblPr>
              <a:tblGrid>
                <a:gridCol w="9099770">
                  <a:extLst>
                    <a:ext uri="{9D8B030D-6E8A-4147-A177-3AD203B41FA5}">
                      <a16:colId xmlns:a16="http://schemas.microsoft.com/office/drawing/2014/main" val="3953714735"/>
                    </a:ext>
                  </a:extLst>
                </a:gridCol>
                <a:gridCol w="2538247">
                  <a:extLst>
                    <a:ext uri="{9D8B030D-6E8A-4147-A177-3AD203B41FA5}">
                      <a16:colId xmlns:a16="http://schemas.microsoft.com/office/drawing/2014/main" val="742248263"/>
                    </a:ext>
                  </a:extLst>
                </a:gridCol>
              </a:tblGrid>
              <a:tr h="265918">
                <a:tc gridSpan="2">
                  <a:txBody>
                    <a:bodyPr/>
                    <a:lstStyle/>
                    <a:p>
                      <a:r>
                        <a:rPr lang="en-US" sz="2800" dirty="0">
                          <a:solidFill>
                            <a:schemeClr val="tx1"/>
                          </a:solidFill>
                        </a:rPr>
                        <a:t>Task 2: Forecast 2028 (OTB &amp; OTW Controls) Oil &amp; Gas Emissions Inventory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20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6128363"/>
                  </a:ext>
                </a:extLst>
              </a:tr>
              <a:tr h="230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rPr>
                        <a:t>Approach: Contractor (Ramboll) performing work on following tasks: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200" b="1" u="sng" dirty="0">
                          <a:solidFill>
                            <a:schemeClr val="tx1"/>
                          </a:solidFill>
                        </a:rPr>
                        <a:t>Status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845834"/>
                  </a:ext>
                </a:extLst>
              </a:tr>
              <a:tr h="230462">
                <a:tc>
                  <a:txBody>
                    <a:bodyPr/>
                    <a:lstStyle/>
                    <a:p>
                      <a:pPr lvl="1"/>
                      <a:r>
                        <a:rPr lang="en-US" dirty="0"/>
                        <a:t>Identify historic growth, supply, demand, and production decline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No update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4954960"/>
                  </a:ext>
                </a:extLst>
              </a:tr>
              <a:tr h="230462">
                <a:tc>
                  <a:txBody>
                    <a:bodyPr/>
                    <a:lstStyle/>
                    <a:p>
                      <a:pPr lvl="1"/>
                      <a:r>
                        <a:rPr lang="en-US" dirty="0"/>
                        <a:t>Identify a Range of Forecast Year Oil and Gas Scenarios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3850439"/>
                  </a:ext>
                </a:extLst>
              </a:tr>
              <a:tr h="230462">
                <a:tc>
                  <a:txBody>
                    <a:bodyPr/>
                    <a:lstStyle/>
                    <a:p>
                      <a:pPr lvl="1"/>
                      <a:r>
                        <a:rPr lang="en-US" dirty="0"/>
                        <a:t>Identify Rule Penetration and Effectiveness for Oil and Gas Sources:  </a:t>
                      </a:r>
                    </a:p>
                    <a:p>
                      <a:pPr lvl="1"/>
                      <a:r>
                        <a:rPr lang="en-US" dirty="0"/>
                        <a:t>                 National, State, Local, Tribal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412779"/>
                  </a:ext>
                </a:extLst>
              </a:tr>
              <a:tr h="230462">
                <a:tc>
                  <a:txBody>
                    <a:bodyPr/>
                    <a:lstStyle/>
                    <a:p>
                      <a:pPr lvl="1"/>
                      <a:r>
                        <a:rPr lang="en-US" dirty="0"/>
                        <a:t>Implement Regionally-Consistent 2028 Forecast (OTB &amp; OTW controls) Emissions Inventory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0891812"/>
                  </a:ext>
                </a:extLst>
              </a:tr>
              <a:tr h="2304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SMOKE-ready Emission Inventory Files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3339884"/>
                  </a:ext>
                </a:extLst>
              </a:tr>
              <a:tr h="230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rPr>
                        <a:t>Milestones: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7992059"/>
                  </a:ext>
                </a:extLst>
              </a:tr>
              <a:tr h="0">
                <a:tc>
                  <a:txBody>
                    <a:bodyPr/>
                    <a:lstStyle/>
                    <a:p>
                      <a:pPr lvl="1"/>
                      <a:r>
                        <a:rPr lang="en-US" dirty="0"/>
                        <a:t>May 2019 – Final Report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8993395"/>
                  </a:ext>
                </a:extLst>
              </a:tr>
              <a:tr h="230462">
                <a:tc>
                  <a:txBody>
                    <a:bodyPr/>
                    <a:lstStyle/>
                    <a:p>
                      <a:pPr lvl="1"/>
                      <a:r>
                        <a:rPr lang="en-US" dirty="0"/>
                        <a:t>June 2019 – SMOKE-ready 2028 O&amp;G emissions inventory files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6261343"/>
                  </a:ext>
                </a:extLst>
              </a:tr>
              <a:tr h="230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rPr>
                        <a:t>Coordination and Next Steps: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7155493"/>
                  </a:ext>
                </a:extLst>
              </a:tr>
              <a:tr h="460924">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OGWG and Project Management Team (PMT) review of draft work products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2000" b="1" dirty="0"/>
                    </a:p>
                  </a:txBody>
                  <a:tcPr/>
                </a:tc>
                <a:extLst>
                  <a:ext uri="{0D108BD9-81ED-4DB2-BD59-A6C34878D82A}">
                    <a16:rowId xmlns:a16="http://schemas.microsoft.com/office/drawing/2014/main" val="796522516"/>
                  </a:ext>
                </a:extLst>
              </a:tr>
            </a:tbl>
          </a:graphicData>
        </a:graphic>
      </p:graphicFrame>
    </p:spTree>
    <p:extLst>
      <p:ext uri="{BB962C8B-B14F-4D97-AF65-F5344CB8AC3E}">
        <p14:creationId xmlns:p14="http://schemas.microsoft.com/office/powerpoint/2010/main" val="62980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075238"/>
            <a:ext cx="9144000" cy="1655762"/>
          </a:xfrm>
        </p:spPr>
        <p:txBody>
          <a:bodyPr/>
          <a:lstStyle/>
          <a:p>
            <a:pPr algn="l"/>
            <a:r>
              <a:rPr lang="en-US" sz="3600" dirty="0"/>
              <a:t>Regional Technical Operations Work Group</a:t>
            </a:r>
          </a:p>
          <a:p>
            <a:endParaRPr lang="en-US" dirty="0"/>
          </a:p>
        </p:txBody>
      </p:sp>
    </p:spTree>
    <p:extLst>
      <p:ext uri="{BB962C8B-B14F-4D97-AF65-F5344CB8AC3E}">
        <p14:creationId xmlns:p14="http://schemas.microsoft.com/office/powerpoint/2010/main" val="417316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RTOWG Work Group</a:t>
            </a:r>
          </a:p>
        </p:txBody>
      </p:sp>
      <p:sp>
        <p:nvSpPr>
          <p:cNvPr id="3" name="Content Placeholder 2"/>
          <p:cNvSpPr>
            <a:spLocks noGrp="1"/>
          </p:cNvSpPr>
          <p:nvPr>
            <p:ph idx="1"/>
          </p:nvPr>
        </p:nvSpPr>
        <p:spPr/>
        <p:txBody>
          <a:bodyPr>
            <a:normAutofit fontScale="92500" lnSpcReduction="10000"/>
          </a:bodyPr>
          <a:lstStyle/>
          <a:p>
            <a:r>
              <a:rPr lang="en-US" dirty="0"/>
              <a:t>Co-Chairs:  </a:t>
            </a:r>
          </a:p>
          <a:p>
            <a:pPr lvl="1"/>
            <a:r>
              <a:rPr lang="en-US" dirty="0"/>
              <a:t>Gail </a:t>
            </a:r>
            <a:r>
              <a:rPr lang="en-US" dirty="0" err="1"/>
              <a:t>Tonnesen</a:t>
            </a:r>
            <a:r>
              <a:rPr lang="en-US" dirty="0"/>
              <a:t> (EPA R8)</a:t>
            </a:r>
          </a:p>
          <a:p>
            <a:pPr lvl="1"/>
            <a:r>
              <a:rPr lang="en-US" dirty="0"/>
              <a:t>Kevin Briggs (CO CDPHE)</a:t>
            </a:r>
          </a:p>
          <a:p>
            <a:pPr lvl="1"/>
            <a:r>
              <a:rPr lang="en-US" dirty="0"/>
              <a:t>Mike </a:t>
            </a:r>
            <a:r>
              <a:rPr lang="en-US" dirty="0" err="1"/>
              <a:t>Barna</a:t>
            </a:r>
            <a:r>
              <a:rPr lang="en-US" dirty="0"/>
              <a:t> (NPS ARD)</a:t>
            </a:r>
          </a:p>
          <a:p>
            <a:r>
              <a:rPr lang="en-US" dirty="0"/>
              <a:t>Call Schedule: </a:t>
            </a:r>
          </a:p>
          <a:p>
            <a:pPr lvl="1"/>
            <a:r>
              <a:rPr lang="en-US" dirty="0"/>
              <a:t>Previous workgroup call: 9/20/18</a:t>
            </a:r>
          </a:p>
          <a:p>
            <a:pPr lvl="1"/>
            <a:r>
              <a:rPr lang="en-US" dirty="0"/>
              <a:t>Next workgroup call: 10/18/18</a:t>
            </a:r>
          </a:p>
          <a:p>
            <a:pPr lvl="1"/>
            <a:r>
              <a:rPr lang="en-US" dirty="0"/>
              <a:t>RTOWG co-chairs participating in other workgroup calls</a:t>
            </a:r>
          </a:p>
          <a:p>
            <a:pPr lvl="2"/>
            <a:r>
              <a:rPr lang="en-US" dirty="0"/>
              <a:t>RHPWG</a:t>
            </a:r>
          </a:p>
          <a:p>
            <a:pPr lvl="2"/>
            <a:r>
              <a:rPr lang="en-US" dirty="0"/>
              <a:t>RHPWG Emissions &amp; Modeling subcommittee </a:t>
            </a:r>
          </a:p>
          <a:p>
            <a:r>
              <a:rPr lang="en-US" dirty="0"/>
              <a:t>Website:  </a:t>
            </a:r>
          </a:p>
          <a:p>
            <a:pPr lvl="1"/>
            <a:r>
              <a:rPr lang="en-US" dirty="0"/>
              <a:t>http://www.wrapair2.org/RTOWG.aspx</a:t>
            </a:r>
          </a:p>
        </p:txBody>
      </p:sp>
    </p:spTree>
    <p:extLst>
      <p:ext uri="{BB962C8B-B14F-4D97-AF65-F5344CB8AC3E}">
        <p14:creationId xmlns:p14="http://schemas.microsoft.com/office/powerpoint/2010/main" val="2307602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Status Report for RTOWG</a:t>
            </a:r>
          </a:p>
        </p:txBody>
      </p:sp>
      <p:sp>
        <p:nvSpPr>
          <p:cNvPr id="3" name="Content Placeholder 2"/>
          <p:cNvSpPr>
            <a:spLocks noGrp="1"/>
          </p:cNvSpPr>
          <p:nvPr>
            <p:ph idx="1"/>
          </p:nvPr>
        </p:nvSpPr>
        <p:spPr/>
        <p:txBody>
          <a:bodyPr>
            <a:noAutofit/>
          </a:bodyPr>
          <a:lstStyle/>
          <a:p>
            <a:r>
              <a:rPr lang="en-US" sz="2400" dirty="0"/>
              <a:t>Presentation from Mark </a:t>
            </a:r>
            <a:r>
              <a:rPr lang="en-US" sz="2400" dirty="0" err="1"/>
              <a:t>Zondlo</a:t>
            </a:r>
            <a:r>
              <a:rPr lang="en-US" sz="2400" dirty="0"/>
              <a:t> (Princeton)  “Ammonia in Colorado:</a:t>
            </a:r>
            <a:br>
              <a:rPr lang="en-US" sz="2400" dirty="0"/>
            </a:br>
            <a:r>
              <a:rPr lang="en-US" sz="2400" dirty="0"/>
              <a:t>insights from in-situ, mobile, and satellite” </a:t>
            </a:r>
          </a:p>
          <a:p>
            <a:pPr lvl="1"/>
            <a:r>
              <a:rPr lang="en-US" sz="2000" dirty="0"/>
              <a:t>Mark has a NASA HAQAST project to study ammonia</a:t>
            </a:r>
          </a:p>
          <a:p>
            <a:pPr lvl="1"/>
            <a:r>
              <a:rPr lang="en-US" sz="2000" dirty="0"/>
              <a:t>New tools to 1) evaluate emission inventory development and 2) model performance (both regional and global)</a:t>
            </a:r>
          </a:p>
          <a:p>
            <a:r>
              <a:rPr lang="en-US" sz="2400" dirty="0"/>
              <a:t>Overview of Emissions Inventory and Modeling Protocol Subcommittee’s 2014 NEI v2 data review results</a:t>
            </a:r>
          </a:p>
          <a:p>
            <a:r>
              <a:rPr lang="en-US" sz="2400" dirty="0"/>
              <a:t>EPA presentation of 2016 modeling platform to MJO’s</a:t>
            </a:r>
          </a:p>
          <a:p>
            <a:pPr lvl="1"/>
            <a:r>
              <a:rPr lang="en-US" sz="2000" dirty="0"/>
              <a:t>H-CMAQ v. GEOS-</a:t>
            </a:r>
            <a:r>
              <a:rPr lang="en-US" sz="2000" dirty="0" err="1"/>
              <a:t>Chem</a:t>
            </a:r>
            <a:endParaRPr lang="en-US" sz="2000" dirty="0"/>
          </a:p>
          <a:p>
            <a:r>
              <a:rPr lang="en-US" sz="2400" dirty="0"/>
              <a:t>EPA Regional Haze Reform Road Map overview</a:t>
            </a:r>
            <a:endParaRPr lang="en-US" sz="1600" dirty="0"/>
          </a:p>
        </p:txBody>
      </p:sp>
    </p:spTree>
    <p:extLst>
      <p:ext uri="{BB962C8B-B14F-4D97-AF65-F5344CB8AC3E}">
        <p14:creationId xmlns:p14="http://schemas.microsoft.com/office/powerpoint/2010/main" val="40307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370263" y="2402289"/>
            <a:ext cx="4597619" cy="3242431"/>
          </a:xfrm>
          <a:prstGeom prst="rect">
            <a:avLst/>
          </a:prstGeom>
        </p:spPr>
      </p:pic>
      <p:pic>
        <p:nvPicPr>
          <p:cNvPr id="11" name="Picture 10"/>
          <p:cNvPicPr>
            <a:picLocks noChangeAspect="1"/>
          </p:cNvPicPr>
          <p:nvPr/>
        </p:nvPicPr>
        <p:blipFill rotWithShape="1">
          <a:blip r:embed="rId3"/>
          <a:srcRect l="1834" t="2319" r="5187" b="7869"/>
          <a:stretch/>
        </p:blipFill>
        <p:spPr>
          <a:xfrm>
            <a:off x="7654851" y="166815"/>
            <a:ext cx="3280772" cy="2343051"/>
          </a:xfrm>
          <a:prstGeom prst="rect">
            <a:avLst/>
          </a:prstGeom>
        </p:spPr>
      </p:pic>
      <p:sp>
        <p:nvSpPr>
          <p:cNvPr id="2" name="Title 1"/>
          <p:cNvSpPr>
            <a:spLocks noGrp="1"/>
          </p:cNvSpPr>
          <p:nvPr>
            <p:ph type="title"/>
          </p:nvPr>
        </p:nvSpPr>
        <p:spPr>
          <a:xfrm>
            <a:off x="98612" y="0"/>
            <a:ext cx="9025467" cy="555095"/>
          </a:xfrm>
        </p:spPr>
        <p:txBody>
          <a:bodyPr>
            <a:normAutofit/>
          </a:bodyPr>
          <a:lstStyle/>
          <a:p>
            <a:r>
              <a:rPr lang="en-US" sz="2400" b="1" dirty="0">
                <a:latin typeface="Helvetica"/>
                <a:cs typeface="Helvetica"/>
              </a:rPr>
              <a:t>Motivation</a:t>
            </a:r>
            <a:endParaRPr lang="en-US" sz="2400" b="1" baseline="30000" dirty="0">
              <a:latin typeface="Helvetica"/>
              <a:cs typeface="Helvetica"/>
            </a:endParaRPr>
          </a:p>
        </p:txBody>
      </p:sp>
      <p:sp>
        <p:nvSpPr>
          <p:cNvPr id="4" name="TextBox 3"/>
          <p:cNvSpPr txBox="1"/>
          <p:nvPr/>
        </p:nvSpPr>
        <p:spPr>
          <a:xfrm>
            <a:off x="269770" y="458592"/>
            <a:ext cx="9164561" cy="6201698"/>
          </a:xfrm>
          <a:prstGeom prst="rect">
            <a:avLst/>
          </a:prstGeom>
          <a:noFill/>
        </p:spPr>
        <p:txBody>
          <a:bodyPr wrap="square" rtlCol="0">
            <a:spAutoFit/>
          </a:bodyPr>
          <a:lstStyle/>
          <a:p>
            <a:r>
              <a:rPr lang="en-US" sz="2000" b="1" u="sng" dirty="0">
                <a:latin typeface="Helvetica"/>
                <a:cs typeface="Helvetica"/>
              </a:rPr>
              <a:t>Reactive nitrogen deposition in Rocky Mtn. Natl.. Park.</a:t>
            </a:r>
          </a:p>
          <a:p>
            <a:r>
              <a:rPr lang="en-US" sz="2000" dirty="0">
                <a:latin typeface="Helvetica"/>
                <a:cs typeface="Helvetica"/>
              </a:rPr>
              <a:t>• 3 kg N ha</a:t>
            </a:r>
            <a:r>
              <a:rPr lang="en-US" sz="2000" baseline="30000" dirty="0">
                <a:latin typeface="Helvetica"/>
                <a:cs typeface="Helvetica"/>
              </a:rPr>
              <a:t>-1</a:t>
            </a:r>
            <a:r>
              <a:rPr lang="en-US" sz="2000" dirty="0">
                <a:latin typeface="Helvetica"/>
                <a:cs typeface="Helvetica"/>
              </a:rPr>
              <a:t> yr</a:t>
            </a:r>
            <a:r>
              <a:rPr lang="en-US" sz="2000" baseline="30000" dirty="0">
                <a:latin typeface="Helvetica"/>
                <a:cs typeface="Helvetica"/>
              </a:rPr>
              <a:t>-1</a:t>
            </a:r>
            <a:r>
              <a:rPr lang="en-US" sz="2000" dirty="0">
                <a:latin typeface="Helvetica"/>
                <a:cs typeface="Helvetica"/>
              </a:rPr>
              <a:t> critical load</a:t>
            </a:r>
          </a:p>
          <a:p>
            <a:r>
              <a:rPr lang="en-US" sz="2000" dirty="0">
                <a:latin typeface="Helvetica"/>
                <a:cs typeface="Helvetica"/>
              </a:rPr>
              <a:t>• 3.65 kg N ha</a:t>
            </a:r>
            <a:r>
              <a:rPr lang="en-US" sz="2000" baseline="30000" dirty="0">
                <a:latin typeface="Helvetica"/>
                <a:cs typeface="Helvetica"/>
              </a:rPr>
              <a:t>-1</a:t>
            </a:r>
            <a:r>
              <a:rPr lang="en-US" sz="2000" dirty="0">
                <a:latin typeface="Helvetica"/>
                <a:cs typeface="Helvetica"/>
              </a:rPr>
              <a:t> yr</a:t>
            </a:r>
            <a:r>
              <a:rPr lang="en-US" sz="2000" baseline="30000" dirty="0">
                <a:latin typeface="Helvetica"/>
                <a:cs typeface="Helvetica"/>
              </a:rPr>
              <a:t>-1</a:t>
            </a:r>
            <a:r>
              <a:rPr lang="en-US" sz="2000" dirty="0">
                <a:latin typeface="Helvetica"/>
                <a:cs typeface="Helvetica"/>
              </a:rPr>
              <a:t>observed</a:t>
            </a:r>
            <a:endParaRPr lang="en-US" sz="1600" dirty="0">
              <a:latin typeface="Helvetica"/>
              <a:cs typeface="Helvetica"/>
            </a:endParaRPr>
          </a:p>
          <a:p>
            <a:r>
              <a:rPr lang="en-US" sz="2000" dirty="0">
                <a:latin typeface="Helvetica"/>
                <a:cs typeface="Helvetica"/>
              </a:rPr>
              <a:t>• NH</a:t>
            </a:r>
            <a:r>
              <a:rPr lang="en-US" sz="2000" baseline="-25000" dirty="0">
                <a:latin typeface="Helvetica"/>
                <a:cs typeface="Helvetica"/>
              </a:rPr>
              <a:t>3</a:t>
            </a:r>
            <a:r>
              <a:rPr lang="en-US" sz="2000" dirty="0">
                <a:latin typeface="Helvetica"/>
                <a:cs typeface="Helvetica"/>
              </a:rPr>
              <a:t> dry deposition modeled at 20% of total</a:t>
            </a:r>
          </a:p>
          <a:p>
            <a:r>
              <a:rPr lang="en-US" sz="1600" dirty="0">
                <a:latin typeface="Helvetica"/>
                <a:cs typeface="Helvetica"/>
              </a:rPr>
              <a:t>    </a:t>
            </a:r>
            <a:r>
              <a:rPr lang="en-US" sz="1200" i="1" dirty="0">
                <a:latin typeface="Helvetica"/>
                <a:cs typeface="Helvetica"/>
              </a:rPr>
              <a:t>(Bowman et al., 2012; Benedict et al., 2013)</a:t>
            </a:r>
          </a:p>
          <a:p>
            <a:endParaRPr lang="en-US" sz="1600" dirty="0">
              <a:latin typeface="Helvetica"/>
              <a:cs typeface="Helvetica"/>
            </a:endParaRPr>
          </a:p>
          <a:p>
            <a:r>
              <a:rPr lang="en-US" sz="2000" b="1" u="sng" dirty="0">
                <a:latin typeface="Helvetica"/>
                <a:cs typeface="Helvetica"/>
              </a:rPr>
              <a:t>NH</a:t>
            </a:r>
            <a:r>
              <a:rPr lang="en-US" sz="2000" b="1" u="sng" baseline="-25000" dirty="0">
                <a:latin typeface="Helvetica"/>
                <a:cs typeface="Helvetica"/>
              </a:rPr>
              <a:t>3</a:t>
            </a:r>
            <a:r>
              <a:rPr lang="en-US" sz="2000" b="1" u="sng" dirty="0">
                <a:latin typeface="Helvetica"/>
                <a:cs typeface="Helvetica"/>
              </a:rPr>
              <a:t> in Colorado</a:t>
            </a:r>
          </a:p>
          <a:p>
            <a:r>
              <a:rPr lang="en-US" sz="2000" dirty="0">
                <a:latin typeface="Helvetica"/>
                <a:cs typeface="Helvetica"/>
              </a:rPr>
              <a:t>• CAFOs 68% of NH</a:t>
            </a:r>
            <a:r>
              <a:rPr lang="en-US" sz="2000" baseline="-25000" dirty="0">
                <a:latin typeface="Helvetica"/>
                <a:cs typeface="Helvetica"/>
              </a:rPr>
              <a:t>3</a:t>
            </a:r>
            <a:r>
              <a:rPr lang="en-US" sz="2000" dirty="0">
                <a:latin typeface="Helvetica"/>
                <a:cs typeface="Helvetica"/>
              </a:rPr>
              <a:t> in CO </a:t>
            </a:r>
            <a:r>
              <a:rPr lang="en-US" sz="1600" i="1" dirty="0">
                <a:latin typeface="Helvetica"/>
                <a:cs typeface="Helvetica"/>
              </a:rPr>
              <a:t>(NEI, 2011)</a:t>
            </a:r>
          </a:p>
          <a:p>
            <a:r>
              <a:rPr lang="en-US" sz="2000" dirty="0">
                <a:latin typeface="Helvetica"/>
                <a:cs typeface="Helvetica"/>
              </a:rPr>
              <a:t>• 2-60% losses within 2 km of farm in CA </a:t>
            </a:r>
            <a:r>
              <a:rPr lang="en-US" sz="1400" i="1" dirty="0">
                <a:latin typeface="Helvetica"/>
                <a:cs typeface="Helvetica"/>
              </a:rPr>
              <a:t>(</a:t>
            </a:r>
            <a:r>
              <a:rPr lang="en-US" sz="1400" i="1" dirty="0" err="1">
                <a:latin typeface="Helvetica"/>
                <a:cs typeface="Helvetica"/>
              </a:rPr>
              <a:t>Loubet</a:t>
            </a:r>
            <a:r>
              <a:rPr lang="en-US" sz="1400" i="1" dirty="0">
                <a:latin typeface="Helvetica"/>
                <a:cs typeface="Helvetica"/>
              </a:rPr>
              <a:t> et al., 2009)</a:t>
            </a:r>
            <a:endParaRPr lang="en-US" dirty="0">
              <a:latin typeface="Helvetica"/>
              <a:cs typeface="Helvetica"/>
            </a:endParaRPr>
          </a:p>
          <a:p>
            <a:endParaRPr lang="en-US" sz="2000" dirty="0">
              <a:latin typeface="Helvetica"/>
              <a:cs typeface="Helvetica"/>
            </a:endParaRPr>
          </a:p>
          <a:p>
            <a:r>
              <a:rPr lang="en-US" sz="2000" b="1" u="sng" dirty="0">
                <a:latin typeface="Helvetica"/>
                <a:cs typeface="Helvetica"/>
              </a:rPr>
              <a:t>Challenges</a:t>
            </a:r>
            <a:endParaRPr lang="en-US" sz="2000" dirty="0">
              <a:latin typeface="Helvetica"/>
              <a:cs typeface="Helvetica"/>
            </a:endParaRPr>
          </a:p>
          <a:p>
            <a:r>
              <a:rPr lang="en-US" sz="2000" dirty="0">
                <a:latin typeface="Helvetica"/>
                <a:cs typeface="Helvetica"/>
              </a:rPr>
              <a:t>• NH</a:t>
            </a:r>
            <a:r>
              <a:rPr lang="en-US" sz="2000" baseline="-25000" dirty="0">
                <a:latin typeface="Helvetica"/>
                <a:cs typeface="Helvetica"/>
              </a:rPr>
              <a:t>3</a:t>
            </a:r>
            <a:r>
              <a:rPr lang="en-US" sz="2000" dirty="0">
                <a:latin typeface="Helvetica"/>
                <a:cs typeface="Helvetica"/>
              </a:rPr>
              <a:t> incredibly difficult to measure </a:t>
            </a:r>
          </a:p>
          <a:p>
            <a:r>
              <a:rPr lang="en-US" sz="2000" dirty="0">
                <a:latin typeface="Helvetica"/>
                <a:cs typeface="Helvetica"/>
              </a:rPr>
              <a:t>    - low mole fractions (~ </a:t>
            </a:r>
            <a:r>
              <a:rPr lang="en-US" sz="2000" dirty="0" err="1">
                <a:latin typeface="Helvetica"/>
                <a:cs typeface="Helvetica"/>
              </a:rPr>
              <a:t>pptv-ppbv</a:t>
            </a:r>
            <a:r>
              <a:rPr lang="en-US" sz="2000" dirty="0">
                <a:latin typeface="Helvetica"/>
                <a:cs typeface="Helvetica"/>
              </a:rPr>
              <a:t>)</a:t>
            </a:r>
          </a:p>
          <a:p>
            <a:r>
              <a:rPr lang="en-US" sz="2000" dirty="0">
                <a:latin typeface="Helvetica"/>
                <a:cs typeface="Helvetica"/>
              </a:rPr>
              <a:t>    - large dynamic range / short lifetime</a:t>
            </a:r>
          </a:p>
          <a:p>
            <a:r>
              <a:rPr lang="en-US" sz="2000" dirty="0">
                <a:latin typeface="Helvetica"/>
                <a:cs typeface="Helvetica"/>
              </a:rPr>
              <a:t>    - sampling problems (inlets, phase)</a:t>
            </a:r>
          </a:p>
          <a:p>
            <a:endParaRPr lang="en-US" sz="2000" dirty="0">
              <a:latin typeface="Helvetica"/>
              <a:cs typeface="Helvetica"/>
            </a:endParaRPr>
          </a:p>
          <a:p>
            <a:endParaRPr lang="en-US" sz="2000" dirty="0">
              <a:latin typeface="Helvetica"/>
              <a:cs typeface="Helvetica"/>
            </a:endParaRPr>
          </a:p>
          <a:p>
            <a:pPr algn="ctr">
              <a:spcAft>
                <a:spcPts val="600"/>
              </a:spcAft>
            </a:pPr>
            <a:r>
              <a:rPr lang="en-US" sz="2000" b="1" i="1" dirty="0">
                <a:solidFill>
                  <a:srgbClr val="FF0000"/>
                </a:solidFill>
                <a:latin typeface="Helvetica"/>
                <a:cs typeface="Helvetica"/>
              </a:rPr>
              <a:t>Where is the NH</a:t>
            </a:r>
            <a:r>
              <a:rPr lang="en-US" sz="2000" b="1" i="1" baseline="-25000" dirty="0">
                <a:solidFill>
                  <a:srgbClr val="FF0000"/>
                </a:solidFill>
                <a:latin typeface="Helvetica"/>
                <a:cs typeface="Helvetica"/>
              </a:rPr>
              <a:t>3</a:t>
            </a:r>
            <a:r>
              <a:rPr lang="en-US" sz="2000" b="1" i="1" dirty="0">
                <a:solidFill>
                  <a:srgbClr val="FF0000"/>
                </a:solidFill>
                <a:latin typeface="Helvetica"/>
                <a:cs typeface="Helvetica"/>
              </a:rPr>
              <a:t> coming from? What are spatiotemporal variations?</a:t>
            </a:r>
          </a:p>
          <a:p>
            <a:pPr algn="ctr"/>
            <a:r>
              <a:rPr lang="en-US" sz="2000" b="1" i="1" dirty="0">
                <a:solidFill>
                  <a:srgbClr val="FF0000"/>
                </a:solidFill>
                <a:latin typeface="Helvetica"/>
                <a:cs typeface="Helvetica"/>
              </a:rPr>
              <a:t>How can in-situ and remote sensing measurements at vastly different scales be synthesized for a broader understanding?</a:t>
            </a:r>
          </a:p>
        </p:txBody>
      </p:sp>
      <p:sp>
        <p:nvSpPr>
          <p:cNvPr id="3" name="TextBox 2"/>
          <p:cNvSpPr txBox="1"/>
          <p:nvPr/>
        </p:nvSpPr>
        <p:spPr>
          <a:xfrm>
            <a:off x="7070796" y="6499583"/>
            <a:ext cx="5196551" cy="369332"/>
          </a:xfrm>
          <a:prstGeom prst="rect">
            <a:avLst/>
          </a:prstGeom>
          <a:noFill/>
        </p:spPr>
        <p:txBody>
          <a:bodyPr wrap="none" rtlCol="0">
            <a:spAutoFit/>
          </a:bodyPr>
          <a:lstStyle/>
          <a:p>
            <a:r>
              <a:rPr lang="en-US" dirty="0"/>
              <a:t>From Mark </a:t>
            </a:r>
            <a:r>
              <a:rPr lang="en-US" dirty="0" err="1"/>
              <a:t>Zondlo’s</a:t>
            </a:r>
            <a:r>
              <a:rPr lang="en-US" dirty="0"/>
              <a:t> 9/20/18 presentation to RTOWG </a:t>
            </a:r>
          </a:p>
        </p:txBody>
      </p:sp>
    </p:spTree>
    <p:extLst>
      <p:ext uri="{BB962C8B-B14F-4D97-AF65-F5344CB8AC3E}">
        <p14:creationId xmlns:p14="http://schemas.microsoft.com/office/powerpoint/2010/main" val="33174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7" end="1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8F2C-DB9E-2F43-BBF1-2902E7AC2E2C}"/>
              </a:ext>
            </a:extLst>
          </p:cNvPr>
          <p:cNvSpPr>
            <a:spLocks noGrp="1"/>
          </p:cNvSpPr>
          <p:nvPr>
            <p:ph type="title"/>
          </p:nvPr>
        </p:nvSpPr>
        <p:spPr>
          <a:xfrm>
            <a:off x="131064" y="109093"/>
            <a:ext cx="10515600" cy="537083"/>
          </a:xfrm>
        </p:spPr>
        <p:txBody>
          <a:bodyPr>
            <a:normAutofit/>
          </a:bodyPr>
          <a:lstStyle/>
          <a:p>
            <a:r>
              <a:rPr lang="en-US" sz="2400" b="1" dirty="0" err="1">
                <a:latin typeface="Helvetica" pitchFamily="2" charset="0"/>
              </a:rPr>
              <a:t>AMoN</a:t>
            </a:r>
            <a:r>
              <a:rPr lang="en-US" sz="2400" b="1" dirty="0">
                <a:latin typeface="Helvetica" pitchFamily="2" charset="0"/>
              </a:rPr>
              <a:t> and IASI comparison in Colorado</a:t>
            </a:r>
          </a:p>
        </p:txBody>
      </p:sp>
      <p:sp>
        <p:nvSpPr>
          <p:cNvPr id="3" name="Content Placeholder 2">
            <a:extLst>
              <a:ext uri="{FF2B5EF4-FFF2-40B4-BE49-F238E27FC236}">
                <a16:creationId xmlns:a16="http://schemas.microsoft.com/office/drawing/2014/main" id="{B98818D7-E76F-284E-8F63-341F04C6BE86}"/>
              </a:ext>
            </a:extLst>
          </p:cNvPr>
          <p:cNvSpPr>
            <a:spLocks noGrp="1"/>
          </p:cNvSpPr>
          <p:nvPr>
            <p:ph idx="1"/>
          </p:nvPr>
        </p:nvSpPr>
        <p:spPr>
          <a:xfrm>
            <a:off x="87261" y="805031"/>
            <a:ext cx="11929872" cy="6071616"/>
          </a:xfrm>
        </p:spPr>
        <p:txBody>
          <a:bodyPr>
            <a:normAutofit/>
          </a:bodyPr>
          <a:lstStyle/>
          <a:p>
            <a:r>
              <a:rPr lang="en-US" sz="2000" dirty="0">
                <a:latin typeface="Helvetica" pitchFamily="2" charset="0"/>
              </a:rPr>
              <a:t>Selecting IASI and </a:t>
            </a:r>
            <a:r>
              <a:rPr lang="en-US" sz="2000" dirty="0" err="1">
                <a:latin typeface="Helvetica" pitchFamily="2" charset="0"/>
              </a:rPr>
              <a:t>AMoN</a:t>
            </a:r>
            <a:r>
              <a:rPr lang="en-US" sz="2000" dirty="0">
                <a:latin typeface="Helvetica" pitchFamily="2" charset="0"/>
              </a:rPr>
              <a:t> observations for the comparison (2008 – 2015):</a:t>
            </a:r>
          </a:p>
          <a:p>
            <a:pPr lvl="1"/>
            <a:r>
              <a:rPr lang="en-US" sz="1800" dirty="0">
                <a:latin typeface="Helvetica" pitchFamily="2" charset="0"/>
              </a:rPr>
              <a:t>4 </a:t>
            </a:r>
            <a:r>
              <a:rPr lang="en-US" sz="1800" dirty="0" err="1">
                <a:latin typeface="Helvetica" pitchFamily="2" charset="0"/>
              </a:rPr>
              <a:t>AMoN</a:t>
            </a:r>
            <a:r>
              <a:rPr lang="en-US" sz="1800" dirty="0">
                <a:latin typeface="Helvetica" pitchFamily="2" charset="0"/>
              </a:rPr>
              <a:t> sites in Colorado located near Gothic, Fort Collins, RMNP Longs Peak, RMNP Loch Vale</a:t>
            </a:r>
          </a:p>
          <a:p>
            <a:pPr lvl="1"/>
            <a:r>
              <a:rPr lang="en-US" sz="1800" dirty="0">
                <a:latin typeface="Helvetica" pitchFamily="2" charset="0"/>
              </a:rPr>
              <a:t>Spatially confined to 25 km</a:t>
            </a:r>
          </a:p>
          <a:p>
            <a:pPr lvl="1">
              <a:tabLst>
                <a:tab pos="9658350" algn="l"/>
              </a:tabLst>
            </a:pPr>
            <a:r>
              <a:rPr lang="en-US" sz="1800" dirty="0">
                <a:latin typeface="Helvetica" pitchFamily="2" charset="0"/>
              </a:rPr>
              <a:t>Averaging IASI data for </a:t>
            </a:r>
            <a:r>
              <a:rPr lang="en-US" sz="1800" dirty="0" err="1">
                <a:latin typeface="Helvetica" pitchFamily="2" charset="0"/>
              </a:rPr>
              <a:t>AMoN</a:t>
            </a:r>
            <a:r>
              <a:rPr lang="en-US" sz="1800" dirty="0">
                <a:latin typeface="Helvetica" pitchFamily="2" charset="0"/>
              </a:rPr>
              <a:t> sampling period</a:t>
            </a:r>
          </a:p>
          <a:p>
            <a:pPr lvl="1"/>
            <a:r>
              <a:rPr lang="en-US" sz="1800" dirty="0">
                <a:latin typeface="Helvetica" pitchFamily="2" charset="0"/>
              </a:rPr>
              <a:t>Valid IASI data covering 50% of the time</a:t>
            </a:r>
          </a:p>
          <a:p>
            <a:pPr lvl="1"/>
            <a:endParaRPr lang="en-US" sz="1800" dirty="0">
              <a:latin typeface="Helvetica" pitchFamily="2" charset="0"/>
            </a:endParaRPr>
          </a:p>
          <a:p>
            <a:r>
              <a:rPr lang="en-US" sz="2000" dirty="0" err="1">
                <a:latin typeface="Helvetica" pitchFamily="2" charset="0"/>
              </a:rPr>
              <a:t>AMoN</a:t>
            </a:r>
            <a:r>
              <a:rPr lang="en-US" sz="2000" dirty="0">
                <a:latin typeface="Helvetica" pitchFamily="2" charset="0"/>
              </a:rPr>
              <a:t> and IASI show moderate correlation, stronger</a:t>
            </a:r>
          </a:p>
          <a:p>
            <a:pPr marL="0" indent="0">
              <a:buNone/>
            </a:pPr>
            <a:r>
              <a:rPr lang="en-US" sz="2000" dirty="0">
                <a:latin typeface="Helvetica" pitchFamily="2" charset="0"/>
              </a:rPr>
              <a:t>	in regions of higher NH</a:t>
            </a:r>
            <a:r>
              <a:rPr lang="en-US" sz="2000" baseline="-25000" dirty="0">
                <a:latin typeface="Helvetica" pitchFamily="2" charset="0"/>
              </a:rPr>
              <a:t>3</a:t>
            </a:r>
          </a:p>
          <a:p>
            <a:pPr marL="0" indent="0">
              <a:buNone/>
            </a:pPr>
            <a:endParaRPr lang="en-US" sz="2400" dirty="0">
              <a:latin typeface="Helvetica" pitchFamily="2" charset="0"/>
            </a:endParaRPr>
          </a:p>
          <a:p>
            <a:endParaRPr lang="en-US" sz="2400" dirty="0">
              <a:latin typeface="Helvetica" pitchFamily="2" charset="0"/>
            </a:endParaRPr>
          </a:p>
          <a:p>
            <a:endParaRPr lang="en-US" sz="2400" dirty="0">
              <a:latin typeface="Helvetica" pitchFamily="2" charset="0"/>
            </a:endParaRPr>
          </a:p>
          <a:p>
            <a:pPr marL="0" indent="0">
              <a:buNone/>
            </a:pPr>
            <a:endParaRPr lang="en-US" sz="2400" dirty="0">
              <a:latin typeface="Helvetica" pitchFamily="2" charset="0"/>
            </a:endParaRPr>
          </a:p>
          <a:p>
            <a:pPr marL="0" indent="0">
              <a:buNone/>
            </a:pPr>
            <a:endParaRPr lang="en-US" sz="2400" dirty="0">
              <a:latin typeface="Helvetica" pitchFamily="2" charset="0"/>
            </a:endParaRPr>
          </a:p>
          <a:p>
            <a:endParaRPr lang="en-US" sz="2400" dirty="0">
              <a:latin typeface="Helvetica" pitchFamily="2" charset="0"/>
            </a:endParaRPr>
          </a:p>
        </p:txBody>
      </p:sp>
      <p:pic>
        <p:nvPicPr>
          <p:cNvPr id="20" name="Picture 19">
            <a:extLst>
              <a:ext uri="{FF2B5EF4-FFF2-40B4-BE49-F238E27FC236}">
                <a16:creationId xmlns:a16="http://schemas.microsoft.com/office/drawing/2014/main" id="{1A4B2CCF-ACBF-4727-817F-516592C367D3}"/>
              </a:ext>
            </a:extLst>
          </p:cNvPr>
          <p:cNvPicPr>
            <a:picLocks noChangeAspect="1"/>
          </p:cNvPicPr>
          <p:nvPr/>
        </p:nvPicPr>
        <p:blipFill rotWithShape="1">
          <a:blip r:embed="rId2"/>
          <a:srcRect l="2111" r="6507"/>
          <a:stretch/>
        </p:blipFill>
        <p:spPr>
          <a:xfrm>
            <a:off x="6559587" y="2289802"/>
            <a:ext cx="5599559" cy="4510121"/>
          </a:xfrm>
          <a:prstGeom prst="rect">
            <a:avLst/>
          </a:prstGeom>
        </p:spPr>
      </p:pic>
      <p:pic>
        <p:nvPicPr>
          <p:cNvPr id="24" name="Picture 23">
            <a:extLst>
              <a:ext uri="{FF2B5EF4-FFF2-40B4-BE49-F238E27FC236}">
                <a16:creationId xmlns:a16="http://schemas.microsoft.com/office/drawing/2014/main" id="{BC84D45E-559B-40FE-BC40-DF177A3A56F7}"/>
              </a:ext>
            </a:extLst>
          </p:cNvPr>
          <p:cNvPicPr>
            <a:picLocks noChangeAspect="1"/>
          </p:cNvPicPr>
          <p:nvPr/>
        </p:nvPicPr>
        <p:blipFill rotWithShape="1">
          <a:blip r:embed="rId3"/>
          <a:srcRect l="3131"/>
          <a:stretch/>
        </p:blipFill>
        <p:spPr>
          <a:xfrm>
            <a:off x="87261" y="3931369"/>
            <a:ext cx="6455016" cy="2855863"/>
          </a:xfrm>
          <a:prstGeom prst="rect">
            <a:avLst/>
          </a:prstGeom>
        </p:spPr>
      </p:pic>
      <p:sp>
        <p:nvSpPr>
          <p:cNvPr id="6" name="TextBox 5"/>
          <p:cNvSpPr txBox="1"/>
          <p:nvPr/>
        </p:nvSpPr>
        <p:spPr>
          <a:xfrm>
            <a:off x="6995449" y="130540"/>
            <a:ext cx="5196551" cy="369332"/>
          </a:xfrm>
          <a:prstGeom prst="rect">
            <a:avLst/>
          </a:prstGeom>
          <a:noFill/>
        </p:spPr>
        <p:txBody>
          <a:bodyPr wrap="none" rtlCol="0">
            <a:spAutoFit/>
          </a:bodyPr>
          <a:lstStyle/>
          <a:p>
            <a:r>
              <a:rPr lang="en-US" dirty="0"/>
              <a:t>From Mark </a:t>
            </a:r>
            <a:r>
              <a:rPr lang="en-US" dirty="0" err="1"/>
              <a:t>Zondlo’s</a:t>
            </a:r>
            <a:r>
              <a:rPr lang="en-US" dirty="0"/>
              <a:t> 9/20/18 presentation to RTOWG </a:t>
            </a:r>
          </a:p>
        </p:txBody>
      </p:sp>
    </p:spTree>
    <p:extLst>
      <p:ext uri="{BB962C8B-B14F-4D97-AF65-F5344CB8AC3E}">
        <p14:creationId xmlns:p14="http://schemas.microsoft.com/office/powerpoint/2010/main" val="194118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075238"/>
            <a:ext cx="9144000" cy="1655762"/>
          </a:xfrm>
        </p:spPr>
        <p:txBody>
          <a:bodyPr/>
          <a:lstStyle/>
          <a:p>
            <a:pPr algn="l"/>
            <a:r>
              <a:rPr lang="en-US" sz="3600" dirty="0"/>
              <a:t>Regional Haze Planning Work Group</a:t>
            </a:r>
          </a:p>
          <a:p>
            <a:endParaRPr lang="en-US" dirty="0"/>
          </a:p>
        </p:txBody>
      </p:sp>
    </p:spTree>
    <p:extLst>
      <p:ext uri="{BB962C8B-B14F-4D97-AF65-F5344CB8AC3E}">
        <p14:creationId xmlns:p14="http://schemas.microsoft.com/office/powerpoint/2010/main" val="134748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994" y="1639019"/>
            <a:ext cx="10834778" cy="4925683"/>
          </a:xfrm>
          <a:noFill/>
        </p:spPr>
        <p:txBody>
          <a:bodyPr>
            <a:normAutofit fontScale="85000" lnSpcReduction="10000"/>
          </a:bodyPr>
          <a:lstStyle/>
          <a:p>
            <a:pPr>
              <a:spcBef>
                <a:spcPts val="0"/>
              </a:spcBef>
              <a:spcAft>
                <a:spcPts val="1200"/>
              </a:spcAft>
              <a:buFont typeface="Symbol" panose="05050102010706020507" pitchFamily="18" charset="2"/>
              <a:buChar char="*"/>
            </a:pPr>
            <a:r>
              <a:rPr lang="en-US" sz="3100" b="1" dirty="0"/>
              <a:t>Co-Chairs:</a:t>
            </a:r>
            <a:r>
              <a:rPr lang="en-US" sz="3100" dirty="0"/>
              <a:t>		Tina Suarez-Murias (CARB) &amp; Jay Baker (UT DEQ)</a:t>
            </a:r>
          </a:p>
          <a:p>
            <a:pPr>
              <a:spcBef>
                <a:spcPts val="1200"/>
              </a:spcBef>
              <a:buFont typeface="Symbol" panose="05050102010706020507" pitchFamily="18" charset="2"/>
              <a:buChar char="*"/>
            </a:pPr>
            <a:r>
              <a:rPr lang="en-US" sz="3100" b="1" dirty="0"/>
              <a:t>Call Schedule:  </a:t>
            </a:r>
            <a:r>
              <a:rPr lang="en-US" sz="3100" dirty="0"/>
              <a:t>	1</a:t>
            </a:r>
            <a:r>
              <a:rPr lang="en-US" sz="3100" baseline="30000" dirty="0"/>
              <a:t>st</a:t>
            </a:r>
            <a:r>
              <a:rPr lang="en-US" sz="3100" dirty="0"/>
              <a:t> Tuesday every even month, noon-2PM Mountain Time</a:t>
            </a:r>
          </a:p>
          <a:p>
            <a:pPr>
              <a:lnSpc>
                <a:spcPct val="120000"/>
              </a:lnSpc>
              <a:spcBef>
                <a:spcPts val="600"/>
              </a:spcBef>
              <a:spcAft>
                <a:spcPts val="1200"/>
              </a:spcAft>
              <a:buFont typeface="Symbol" panose="05050102010706020507" pitchFamily="18" charset="2"/>
              <a:buChar char="*"/>
            </a:pPr>
            <a:r>
              <a:rPr lang="en-US" sz="3100" b="1" dirty="0"/>
              <a:t>Website: </a:t>
            </a:r>
            <a:r>
              <a:rPr lang="en-US" sz="3100" dirty="0"/>
              <a:t>	 	</a:t>
            </a:r>
            <a:r>
              <a:rPr lang="en-US" sz="3100" dirty="0">
                <a:hlinkClick r:id="rId3"/>
              </a:rPr>
              <a:t>https://www.wrapair2.org/RHPWG.aspx</a:t>
            </a:r>
            <a:endParaRPr lang="en-US" sz="3100" dirty="0"/>
          </a:p>
          <a:p>
            <a:pPr>
              <a:spcBef>
                <a:spcPts val="1200"/>
              </a:spcBef>
              <a:buFont typeface="Symbol" panose="05050102010706020507" pitchFamily="18" charset="2"/>
              <a:buChar char="*"/>
            </a:pPr>
            <a:endParaRPr lang="en-US" sz="3100" b="1" dirty="0"/>
          </a:p>
          <a:p>
            <a:pPr marL="0" indent="0">
              <a:spcBef>
                <a:spcPts val="1200"/>
              </a:spcBef>
              <a:buNone/>
            </a:pPr>
            <a:r>
              <a:rPr lang="en-US" sz="3100" b="1" dirty="0"/>
              <a:t>Current Activities:</a:t>
            </a:r>
          </a:p>
          <a:p>
            <a:pPr lvl="1">
              <a:spcBef>
                <a:spcPts val="1200"/>
              </a:spcBef>
            </a:pPr>
            <a:r>
              <a:rPr lang="en-US" sz="2700" dirty="0"/>
              <a:t>All related to State Regional Haze SIP preparation, tasks in 2018-2019 Work Plan, and training with SIP preparation tools</a:t>
            </a:r>
          </a:p>
          <a:p>
            <a:pPr lvl="1">
              <a:spcBef>
                <a:spcPts val="1200"/>
              </a:spcBef>
            </a:pPr>
            <a:r>
              <a:rPr lang="en-US" sz="2700" dirty="0"/>
              <a:t>Presentation to Air Directors at WESTAR Business Council September 19, 2018</a:t>
            </a:r>
          </a:p>
          <a:p>
            <a:pPr lvl="1">
              <a:spcBef>
                <a:spcPts val="1200"/>
              </a:spcBef>
            </a:pPr>
            <a:r>
              <a:rPr lang="en-US" sz="2700" dirty="0"/>
              <a:t>Upcoming bi-monthly call on October 2, 2018 </a:t>
            </a:r>
          </a:p>
          <a:p>
            <a:pPr lvl="1">
              <a:spcBef>
                <a:spcPts val="1200"/>
              </a:spcBef>
            </a:pPr>
            <a:r>
              <a:rPr lang="en-US" sz="2700" dirty="0"/>
              <a:t>Special Webinar on TSSv.2  - Friday, October 5, 1:00-2:30 PM Mountain Time</a:t>
            </a:r>
          </a:p>
          <a:p>
            <a:pPr lvl="1"/>
            <a:endParaRPr lang="en-US" dirty="0"/>
          </a:p>
          <a:p>
            <a:pPr lvl="1"/>
            <a:endParaRPr lang="en-US" dirty="0"/>
          </a:p>
        </p:txBody>
      </p:sp>
      <p:sp>
        <p:nvSpPr>
          <p:cNvPr id="4" name="Title 1"/>
          <p:cNvSpPr txBox="1">
            <a:spLocks/>
          </p:cNvSpPr>
          <p:nvPr/>
        </p:nvSpPr>
        <p:spPr>
          <a:xfrm>
            <a:off x="865583" y="281947"/>
            <a:ext cx="10515600" cy="915264"/>
          </a:xfrm>
          <a:prstGeom prst="rect">
            <a:avLst/>
          </a:prstGeo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lin ang="5400000" scaled="1"/>
            <a:tileRect/>
          </a:grad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Regional Haze Planning Work Group</a:t>
            </a:r>
          </a:p>
        </p:txBody>
      </p:sp>
    </p:spTree>
    <p:extLst>
      <p:ext uri="{BB962C8B-B14F-4D97-AF65-F5344CB8AC3E}">
        <p14:creationId xmlns:p14="http://schemas.microsoft.com/office/powerpoint/2010/main" val="377710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075238"/>
            <a:ext cx="9144000" cy="1655762"/>
          </a:xfrm>
        </p:spPr>
        <p:txBody>
          <a:bodyPr/>
          <a:lstStyle/>
          <a:p>
            <a:pPr algn="l"/>
            <a:r>
              <a:rPr lang="en-US" sz="3600" dirty="0"/>
              <a:t>Tribal Data Work Group</a:t>
            </a:r>
          </a:p>
          <a:p>
            <a:endParaRPr lang="en-US" dirty="0"/>
          </a:p>
        </p:txBody>
      </p:sp>
    </p:spTree>
    <p:extLst>
      <p:ext uri="{BB962C8B-B14F-4D97-AF65-F5344CB8AC3E}">
        <p14:creationId xmlns:p14="http://schemas.microsoft.com/office/powerpoint/2010/main" val="331227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5" y="1690777"/>
            <a:ext cx="11372556" cy="4718649"/>
          </a:xfrm>
          <a:noFill/>
        </p:spPr>
        <p:txBody>
          <a:bodyPr>
            <a:normAutofit/>
          </a:bodyPr>
          <a:lstStyle/>
          <a:p>
            <a:pPr lvl="1">
              <a:spcBef>
                <a:spcPts val="1200"/>
              </a:spcBef>
              <a:buFont typeface="Wingdings" panose="05000000000000000000" pitchFamily="2" charset="2"/>
              <a:buChar char="v"/>
            </a:pPr>
            <a:r>
              <a:rPr lang="en-US" sz="2600" dirty="0"/>
              <a:t> EPA “Road Map” posted September 11, 2018</a:t>
            </a:r>
          </a:p>
          <a:p>
            <a:pPr lvl="2">
              <a:spcBef>
                <a:spcPts val="1200"/>
              </a:spcBef>
              <a:buFont typeface="Calibri" panose="020F0502020204030204" pitchFamily="34" charset="0"/>
              <a:buChar char="•"/>
            </a:pPr>
            <a:r>
              <a:rPr lang="en-US" sz="2600" dirty="0"/>
              <a:t>Principles:  States have lead in program implementation &amp; EPA will help</a:t>
            </a:r>
          </a:p>
          <a:p>
            <a:pPr lvl="2">
              <a:spcBef>
                <a:spcPts val="1200"/>
              </a:spcBef>
              <a:buFont typeface="Calibri" panose="020F0502020204030204" pitchFamily="34" charset="0"/>
              <a:buChar char="•"/>
            </a:pPr>
            <a:r>
              <a:rPr lang="en-US" sz="2600" dirty="0"/>
              <a:t>EPA Rule Revisit will go to Public Notice in future</a:t>
            </a:r>
          </a:p>
          <a:p>
            <a:pPr lvl="2">
              <a:spcBef>
                <a:spcPts val="1200"/>
              </a:spcBef>
              <a:buFont typeface="Calibri" panose="020F0502020204030204" pitchFamily="34" charset="0"/>
              <a:buChar char="•"/>
            </a:pPr>
            <a:r>
              <a:rPr lang="en-US" sz="2600" dirty="0"/>
              <a:t>EPA Final Guidance released in stages</a:t>
            </a:r>
          </a:p>
          <a:p>
            <a:pPr lvl="3">
              <a:spcBef>
                <a:spcPts val="1200"/>
              </a:spcBef>
              <a:buFont typeface="Calibri" panose="020F0502020204030204" pitchFamily="34" charset="0"/>
              <a:buChar char="−"/>
            </a:pPr>
            <a:r>
              <a:rPr lang="en-US" sz="2600" dirty="0"/>
              <a:t>Most Impaired Days (MID) selection Fall 2018</a:t>
            </a:r>
          </a:p>
          <a:p>
            <a:pPr lvl="3">
              <a:spcBef>
                <a:spcPts val="1200"/>
              </a:spcBef>
              <a:buFont typeface="Calibri" panose="020F0502020204030204" pitchFamily="34" charset="0"/>
              <a:buChar char="−"/>
            </a:pPr>
            <a:r>
              <a:rPr lang="en-US" sz="2600" dirty="0"/>
              <a:t>Revised Natural Conditions </a:t>
            </a:r>
          </a:p>
          <a:p>
            <a:pPr lvl="3">
              <a:spcBef>
                <a:spcPts val="1200"/>
              </a:spcBef>
              <a:buFont typeface="Calibri" panose="020F0502020204030204" pitchFamily="34" charset="0"/>
              <a:buChar char="−"/>
            </a:pPr>
            <a:r>
              <a:rPr lang="en-US" sz="2600" dirty="0"/>
              <a:t>Modeling Platform Summer 2019</a:t>
            </a:r>
          </a:p>
          <a:p>
            <a:pPr lvl="3">
              <a:spcBef>
                <a:spcPts val="1200"/>
              </a:spcBef>
              <a:buFont typeface="Calibri" panose="020F0502020204030204" pitchFamily="34" charset="0"/>
              <a:buChar char="−"/>
            </a:pPr>
            <a:r>
              <a:rPr lang="en-US" sz="2600" dirty="0"/>
              <a:t>Control Analysis might include visibility impact factor</a:t>
            </a:r>
          </a:p>
          <a:p>
            <a:pPr lvl="2">
              <a:spcBef>
                <a:spcPts val="1200"/>
              </a:spcBef>
            </a:pPr>
            <a:r>
              <a:rPr lang="en-US" sz="2800" dirty="0"/>
              <a:t>Some FIPs replaced with SIPs</a:t>
            </a:r>
          </a:p>
          <a:p>
            <a:pPr lvl="1"/>
            <a:endParaRPr lang="en-US" dirty="0"/>
          </a:p>
        </p:txBody>
      </p:sp>
      <p:sp>
        <p:nvSpPr>
          <p:cNvPr id="4" name="Title 1"/>
          <p:cNvSpPr txBox="1">
            <a:spLocks/>
          </p:cNvSpPr>
          <p:nvPr/>
        </p:nvSpPr>
        <p:spPr>
          <a:xfrm>
            <a:off x="865583" y="290573"/>
            <a:ext cx="10515600" cy="915264"/>
          </a:xfrm>
          <a:prstGeom prst="rect">
            <a:avLst/>
          </a:prstGeo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lin ang="5400000" scaled="1"/>
            <a:tileRect/>
          </a:grad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Regional Haze Planning Work Group</a:t>
            </a:r>
          </a:p>
        </p:txBody>
      </p:sp>
    </p:spTree>
    <p:extLst>
      <p:ext uri="{BB962C8B-B14F-4D97-AF65-F5344CB8AC3E}">
        <p14:creationId xmlns:p14="http://schemas.microsoft.com/office/powerpoint/2010/main" val="850931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6058" y="1205837"/>
            <a:ext cx="10525125" cy="5495925"/>
          </a:xfrm>
          <a:prstGeom prst="rect">
            <a:avLst/>
          </a:prstGeom>
        </p:spPr>
      </p:pic>
      <p:sp>
        <p:nvSpPr>
          <p:cNvPr id="3" name="Title 1"/>
          <p:cNvSpPr txBox="1">
            <a:spLocks/>
          </p:cNvSpPr>
          <p:nvPr/>
        </p:nvSpPr>
        <p:spPr>
          <a:xfrm>
            <a:off x="865583" y="169803"/>
            <a:ext cx="10515600" cy="915264"/>
          </a:xfrm>
          <a:prstGeom prst="rect">
            <a:avLst/>
          </a:prstGeo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lin ang="5400000" scaled="1"/>
            <a:tileRect/>
          </a:grad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Regional Haze Planning Work Group</a:t>
            </a:r>
          </a:p>
        </p:txBody>
      </p:sp>
    </p:spTree>
    <p:extLst>
      <p:ext uri="{BB962C8B-B14F-4D97-AF65-F5344CB8AC3E}">
        <p14:creationId xmlns:p14="http://schemas.microsoft.com/office/powerpoint/2010/main" val="252269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09" y="268372"/>
            <a:ext cx="10515600" cy="1213249"/>
          </a:xfrm>
          <a:gradFill>
            <a:gsLst>
              <a:gs pos="0">
                <a:srgbClr val="CC99FF">
                  <a:shade val="30000"/>
                  <a:satMod val="115000"/>
                </a:srgbClr>
              </a:gs>
              <a:gs pos="50000">
                <a:srgbClr val="CC99FF">
                  <a:shade val="67500"/>
                  <a:satMod val="115000"/>
                </a:srgbClr>
              </a:gs>
              <a:gs pos="100000">
                <a:srgbClr val="CC99FF">
                  <a:shade val="100000"/>
                  <a:satMod val="115000"/>
                </a:srgbClr>
              </a:gs>
            </a:gsLst>
            <a:lin ang="5400000" scaled="1"/>
          </a:gradFill>
        </p:spPr>
        <p:txBody>
          <a:bodyPr>
            <a:normAutofit/>
          </a:bodyPr>
          <a:lstStyle/>
          <a:p>
            <a:pPr algn="ctr"/>
            <a:r>
              <a:rPr lang="en-US" b="1" dirty="0"/>
              <a:t>Regional Haze Planning Work Group</a:t>
            </a:r>
            <a:br>
              <a:rPr lang="en-US" b="1" dirty="0"/>
            </a:br>
            <a:r>
              <a:rPr lang="en-US" sz="3600" dirty="0"/>
              <a:t>Control Measures Status Report</a:t>
            </a:r>
          </a:p>
        </p:txBody>
      </p:sp>
      <p:sp>
        <p:nvSpPr>
          <p:cNvPr id="3" name="Content Placeholder 2"/>
          <p:cNvSpPr>
            <a:spLocks noGrp="1"/>
          </p:cNvSpPr>
          <p:nvPr>
            <p:ph idx="1"/>
          </p:nvPr>
        </p:nvSpPr>
        <p:spPr>
          <a:xfrm>
            <a:off x="358904" y="1722106"/>
            <a:ext cx="11450658" cy="4989245"/>
          </a:xfrm>
          <a:noFill/>
          <a:effectLst>
            <a:glow rad="139700">
              <a:schemeClr val="accent4">
                <a:satMod val="175000"/>
                <a:alpha val="40000"/>
              </a:schemeClr>
            </a:glow>
          </a:effectLst>
        </p:spPr>
        <p:txBody>
          <a:bodyPr>
            <a:noAutofit/>
          </a:bodyPr>
          <a:lstStyle/>
          <a:p>
            <a:pPr>
              <a:spcBef>
                <a:spcPts val="0"/>
              </a:spcBef>
            </a:pPr>
            <a:r>
              <a:rPr lang="en-US" sz="2200" b="1" dirty="0"/>
              <a:t>Approach</a:t>
            </a:r>
          </a:p>
          <a:p>
            <a:pPr lvl="1">
              <a:spcBef>
                <a:spcPts val="0"/>
              </a:spcBef>
              <a:buFont typeface="Calibri" panose="020F0502020204030204" pitchFamily="34" charset="0"/>
              <a:buChar char="−"/>
            </a:pPr>
            <a:r>
              <a:rPr lang="en-US" sz="1800" dirty="0"/>
              <a:t>Develop Protocols for States to use to target emissions reductions from Non-Mobile Anthropogenic Sources within their State</a:t>
            </a:r>
          </a:p>
          <a:p>
            <a:pPr lvl="1">
              <a:spcBef>
                <a:spcPts val="0"/>
              </a:spcBef>
              <a:buFont typeface="Calibri" panose="020F0502020204030204" pitchFamily="34" charset="0"/>
              <a:buChar char="−"/>
            </a:pPr>
            <a:r>
              <a:rPr lang="en-US" sz="1800" dirty="0"/>
              <a:t>Develop means to demonstrate these reductions improve visibility in Class I Areas</a:t>
            </a:r>
          </a:p>
          <a:p>
            <a:pPr>
              <a:spcBef>
                <a:spcPts val="0"/>
              </a:spcBef>
            </a:pPr>
            <a:r>
              <a:rPr lang="en-US" sz="2200" b="1" dirty="0"/>
              <a:t>Status</a:t>
            </a:r>
          </a:p>
          <a:p>
            <a:pPr lvl="1">
              <a:spcBef>
                <a:spcPts val="0"/>
              </a:spcBef>
              <a:buFont typeface="Calibri" panose="020F0502020204030204" pitchFamily="34" charset="0"/>
              <a:buChar char="−"/>
            </a:pPr>
            <a:r>
              <a:rPr lang="en-US" sz="1800" dirty="0"/>
              <a:t>Interpret EPA proposed guidance for 80% of non-mobile anthropogenic sources (facility/unit/source category)</a:t>
            </a:r>
          </a:p>
          <a:p>
            <a:pPr lvl="1">
              <a:spcBef>
                <a:spcPts val="0"/>
              </a:spcBef>
              <a:buFont typeface="Calibri" panose="020F0502020204030204" pitchFamily="34" charset="0"/>
              <a:buChar char="−"/>
            </a:pPr>
            <a:r>
              <a:rPr lang="en-US" sz="1800" dirty="0"/>
              <a:t>Propose screening tools (e.g. Emissions/Distance threshold from Class I Area Q/d </a:t>
            </a:r>
            <a:r>
              <a:rPr lang="en-US" sz="1800" u="sng" dirty="0"/>
              <a:t>&gt;</a:t>
            </a:r>
            <a:r>
              <a:rPr lang="en-US" sz="1800" dirty="0"/>
              <a:t> x; source emissions Q </a:t>
            </a:r>
            <a:r>
              <a:rPr lang="en-US" sz="1800" u="sng" dirty="0"/>
              <a:t>&gt;</a:t>
            </a:r>
            <a:r>
              <a:rPr lang="en-US" sz="1800" dirty="0"/>
              <a:t> y TPY)</a:t>
            </a:r>
          </a:p>
          <a:p>
            <a:pPr lvl="1">
              <a:lnSpc>
                <a:spcPct val="100000"/>
              </a:lnSpc>
              <a:spcBef>
                <a:spcPts val="0"/>
              </a:spcBef>
              <a:buFont typeface="Calibri" panose="020F0502020204030204" pitchFamily="34" charset="0"/>
              <a:buChar char="−"/>
            </a:pPr>
            <a:r>
              <a:rPr lang="en-US" sz="1800" dirty="0"/>
              <a:t>Utilize WRAP/WEP  </a:t>
            </a:r>
          </a:p>
          <a:p>
            <a:pPr>
              <a:spcBef>
                <a:spcPts val="0"/>
              </a:spcBef>
            </a:pPr>
            <a:r>
              <a:rPr lang="en-US" sz="2200" b="1" dirty="0"/>
              <a:t>Milestones</a:t>
            </a:r>
          </a:p>
          <a:p>
            <a:pPr lvl="1">
              <a:spcBef>
                <a:spcPts val="0"/>
              </a:spcBef>
              <a:buFont typeface="Calibri" panose="020F0502020204030204" pitchFamily="34" charset="0"/>
              <a:buChar char="−"/>
            </a:pPr>
            <a:r>
              <a:rPr lang="en-US" sz="1800" dirty="0"/>
              <a:t>Develop and circulate schedule for States’ input to other Work Groups and contractors (pending)</a:t>
            </a:r>
          </a:p>
          <a:p>
            <a:pPr lvl="1">
              <a:spcBef>
                <a:spcPts val="0"/>
              </a:spcBef>
              <a:buFont typeface="Wingdings" panose="05000000000000000000" pitchFamily="2" charset="2"/>
              <a:buChar char="v"/>
            </a:pPr>
            <a:r>
              <a:rPr lang="en-US" b="1" dirty="0">
                <a:solidFill>
                  <a:srgbClr val="7030A0"/>
                </a:solidFill>
                <a:effectLst>
                  <a:outerShdw blurRad="38100" dist="38100" dir="2700000" algn="tl">
                    <a:srgbClr val="000000">
                      <a:alpha val="43137"/>
                    </a:srgbClr>
                  </a:outerShdw>
                </a:effectLst>
              </a:rPr>
              <a:t>Draft WRAP Reasonable Progress Source Identification and Analysis Protocol to be shared with RHPWG</a:t>
            </a:r>
          </a:p>
          <a:p>
            <a:pPr>
              <a:spcBef>
                <a:spcPts val="0"/>
              </a:spcBef>
            </a:pPr>
            <a:r>
              <a:rPr lang="en-US" sz="2200" b="1" dirty="0"/>
              <a:t>Coordination and Next Steps</a:t>
            </a:r>
          </a:p>
          <a:p>
            <a:pPr lvl="1">
              <a:spcBef>
                <a:spcPts val="0"/>
              </a:spcBef>
              <a:buFont typeface="Calibri" panose="020F0502020204030204" pitchFamily="34" charset="0"/>
              <a:buChar char="−"/>
            </a:pPr>
            <a:r>
              <a:rPr lang="en-US" sz="1800" dirty="0"/>
              <a:t>Circulate Screening Techniques “menu” as working draft to states for use as guidance selecting “target sources” </a:t>
            </a:r>
          </a:p>
          <a:p>
            <a:pPr lvl="1">
              <a:spcBef>
                <a:spcPts val="0"/>
              </a:spcBef>
              <a:buFont typeface="Calibri" panose="020F0502020204030204" pitchFamily="34" charset="0"/>
              <a:buChar char="−"/>
            </a:pPr>
            <a:r>
              <a:rPr lang="en-US" sz="1800" dirty="0"/>
              <a:t>Review four-factor methods and options</a:t>
            </a:r>
          </a:p>
          <a:p>
            <a:pPr lvl="1">
              <a:spcBef>
                <a:spcPts val="0"/>
              </a:spcBef>
              <a:buFont typeface="Calibri" panose="020F0502020204030204" pitchFamily="34" charset="0"/>
              <a:buChar char="−"/>
            </a:pPr>
            <a:r>
              <a:rPr lang="en-US" sz="1800" dirty="0"/>
              <a:t>Work with other Work Groups on multi-year emissions averaging if needed for cost-benefit analysis or modeling</a:t>
            </a:r>
          </a:p>
          <a:p>
            <a:pPr lvl="1">
              <a:spcBef>
                <a:spcPts val="0"/>
              </a:spcBef>
              <a:buFont typeface="Calibri" panose="020F0502020204030204" pitchFamily="34" charset="0"/>
              <a:buChar char="−"/>
            </a:pPr>
            <a:r>
              <a:rPr lang="en-US" sz="1800" dirty="0"/>
              <a:t>Reconcile Area Source Emissions categories vs. Stationary Source facilities with multiple units for control analysis</a:t>
            </a:r>
          </a:p>
          <a:p>
            <a:pPr lvl="1">
              <a:spcBef>
                <a:spcPts val="0"/>
              </a:spcBef>
              <a:buFont typeface="Calibri" panose="020F0502020204030204" pitchFamily="34" charset="0"/>
              <a:buChar char="−"/>
            </a:pPr>
            <a:r>
              <a:rPr lang="en-US" sz="1800" dirty="0"/>
              <a:t>Determine needs for contractor assistance</a:t>
            </a:r>
          </a:p>
        </p:txBody>
      </p:sp>
    </p:spTree>
    <p:extLst>
      <p:ext uri="{BB962C8B-B14F-4D97-AF65-F5344CB8AC3E}">
        <p14:creationId xmlns:p14="http://schemas.microsoft.com/office/powerpoint/2010/main" val="2863357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lin ang="5400000" scaled="1"/>
            <a:tileRect/>
          </a:gradFill>
        </p:spPr>
        <p:txBody>
          <a:bodyPr>
            <a:normAutofit/>
          </a:bodyPr>
          <a:lstStyle/>
          <a:p>
            <a:pPr algn="ctr"/>
            <a:r>
              <a:rPr lang="en-US" b="1" dirty="0"/>
              <a:t>Regional Haze Planning Work Group</a:t>
            </a:r>
            <a:br>
              <a:rPr lang="en-US" b="1" dirty="0"/>
            </a:br>
            <a:r>
              <a:rPr lang="en-US" sz="3600" dirty="0"/>
              <a:t>Emissions Inventory &amp; Modeling Protocol Status Report</a:t>
            </a:r>
            <a:endParaRPr lang="en-US" sz="2700" b="1" i="1" dirty="0">
              <a:solidFill>
                <a:srgbClr val="7030A0"/>
              </a:solidFill>
            </a:endParaRPr>
          </a:p>
        </p:txBody>
      </p:sp>
      <p:sp>
        <p:nvSpPr>
          <p:cNvPr id="3" name="Content Placeholder 2"/>
          <p:cNvSpPr>
            <a:spLocks noGrp="1"/>
          </p:cNvSpPr>
          <p:nvPr>
            <p:ph idx="1"/>
          </p:nvPr>
        </p:nvSpPr>
        <p:spPr>
          <a:xfrm>
            <a:off x="838201" y="1966823"/>
            <a:ext cx="10515600" cy="4701396"/>
          </a:xfrm>
        </p:spPr>
        <p:txBody>
          <a:bodyPr>
            <a:normAutofit fontScale="92500" lnSpcReduction="10000"/>
          </a:bodyPr>
          <a:lstStyle/>
          <a:p>
            <a:pPr>
              <a:lnSpc>
                <a:spcPct val="110000"/>
              </a:lnSpc>
              <a:spcBef>
                <a:spcPts val="0"/>
              </a:spcBef>
            </a:pPr>
            <a:r>
              <a:rPr lang="en-US" sz="2600" b="1" dirty="0"/>
              <a:t>Approach</a:t>
            </a:r>
          </a:p>
          <a:p>
            <a:pPr lvl="1">
              <a:lnSpc>
                <a:spcPct val="110000"/>
              </a:lnSpc>
              <a:spcBef>
                <a:spcPts val="0"/>
              </a:spcBef>
              <a:buFont typeface="Calibri" panose="020F0502020204030204" pitchFamily="34" charset="0"/>
              <a:buChar char="−"/>
            </a:pPr>
            <a:r>
              <a:rPr lang="en-US" sz="2100" dirty="0"/>
              <a:t>Collect and collate emissions data from all states (2014 and future forecasts)</a:t>
            </a:r>
          </a:p>
          <a:p>
            <a:pPr lvl="1">
              <a:lnSpc>
                <a:spcPct val="110000"/>
              </a:lnSpc>
              <a:spcBef>
                <a:spcPts val="0"/>
              </a:spcBef>
              <a:buFont typeface="Calibri" panose="020F0502020204030204" pitchFamily="34" charset="0"/>
              <a:buChar char="−"/>
            </a:pPr>
            <a:r>
              <a:rPr lang="en-US" sz="2100" dirty="0"/>
              <a:t>Photochemical modeling for CONUS western states</a:t>
            </a:r>
          </a:p>
          <a:p>
            <a:pPr>
              <a:lnSpc>
                <a:spcPct val="110000"/>
              </a:lnSpc>
              <a:spcBef>
                <a:spcPts val="0"/>
              </a:spcBef>
            </a:pPr>
            <a:r>
              <a:rPr lang="en-US" sz="2600" b="1" dirty="0"/>
              <a:t>Status</a:t>
            </a:r>
          </a:p>
          <a:p>
            <a:pPr lvl="1">
              <a:lnSpc>
                <a:spcPct val="110000"/>
              </a:lnSpc>
              <a:spcBef>
                <a:spcPts val="0"/>
              </a:spcBef>
              <a:buFont typeface="Calibri" panose="020F0502020204030204" pitchFamily="34" charset="0"/>
              <a:buChar char="−"/>
            </a:pPr>
            <a:r>
              <a:rPr lang="en-US" sz="2100" dirty="0"/>
              <a:t>All states have verified 2014 data, some still making adjustments</a:t>
            </a:r>
          </a:p>
          <a:p>
            <a:pPr lvl="1">
              <a:lnSpc>
                <a:spcPct val="110000"/>
              </a:lnSpc>
              <a:spcBef>
                <a:spcPts val="0"/>
              </a:spcBef>
              <a:buFont typeface="Wingdings" panose="05000000000000000000" pitchFamily="2" charset="2"/>
              <a:buChar char="v"/>
            </a:pPr>
            <a:r>
              <a:rPr lang="en-US" sz="2800" b="1" dirty="0">
                <a:solidFill>
                  <a:srgbClr val="7030A0"/>
                </a:solidFill>
                <a:effectLst>
                  <a:outerShdw blurRad="38100" dist="38100" dir="2700000" algn="tl">
                    <a:srgbClr val="000000">
                      <a:alpha val="43137"/>
                    </a:srgbClr>
                  </a:outerShdw>
                </a:effectLst>
              </a:rPr>
              <a:t>Photochemical modeling contract reviewed before release</a:t>
            </a:r>
          </a:p>
          <a:p>
            <a:pPr>
              <a:lnSpc>
                <a:spcPct val="110000"/>
              </a:lnSpc>
              <a:spcBef>
                <a:spcPts val="0"/>
              </a:spcBef>
            </a:pPr>
            <a:r>
              <a:rPr lang="en-US" sz="2600" b="1" dirty="0"/>
              <a:t>Milestones</a:t>
            </a:r>
          </a:p>
          <a:p>
            <a:pPr lvl="1">
              <a:lnSpc>
                <a:spcPct val="110000"/>
              </a:lnSpc>
              <a:spcBef>
                <a:spcPts val="0"/>
              </a:spcBef>
              <a:buFont typeface="Calibri" panose="020F0502020204030204" pitchFamily="34" charset="0"/>
              <a:buChar char="−"/>
            </a:pPr>
            <a:r>
              <a:rPr lang="en-US" sz="2100" dirty="0"/>
              <a:t>Identified categories needing further attention (unpaved road dust, unreported minor sources)</a:t>
            </a:r>
          </a:p>
          <a:p>
            <a:pPr lvl="1">
              <a:lnSpc>
                <a:spcPct val="110000"/>
              </a:lnSpc>
              <a:spcBef>
                <a:spcPts val="0"/>
              </a:spcBef>
              <a:buFont typeface="Calibri" panose="020F0502020204030204" pitchFamily="34" charset="0"/>
              <a:buChar char="−"/>
            </a:pPr>
            <a:r>
              <a:rPr lang="en-US" sz="2100" dirty="0"/>
              <a:t>Considering categories to be grouped for source apportionment (e.g. residential woodsmoke)                               </a:t>
            </a:r>
          </a:p>
          <a:p>
            <a:pPr>
              <a:lnSpc>
                <a:spcPct val="110000"/>
              </a:lnSpc>
              <a:spcBef>
                <a:spcPts val="0"/>
              </a:spcBef>
            </a:pPr>
            <a:r>
              <a:rPr lang="en-US" sz="2600" b="1" dirty="0"/>
              <a:t>Coordination and Next Steps</a:t>
            </a:r>
          </a:p>
          <a:p>
            <a:pPr lvl="1">
              <a:lnSpc>
                <a:spcPct val="110000"/>
              </a:lnSpc>
              <a:spcBef>
                <a:spcPts val="0"/>
              </a:spcBef>
              <a:buFont typeface="Calibri" panose="020F0502020204030204" pitchFamily="34" charset="0"/>
              <a:buChar char="−"/>
            </a:pPr>
            <a:r>
              <a:rPr lang="en-US" sz="2000" dirty="0"/>
              <a:t>Set deadline to grid out 2014 inventory for regional photochemical modeling</a:t>
            </a:r>
          </a:p>
          <a:p>
            <a:pPr lvl="1">
              <a:lnSpc>
                <a:spcPct val="110000"/>
              </a:lnSpc>
              <a:spcBef>
                <a:spcPts val="0"/>
              </a:spcBef>
              <a:buFont typeface="Calibri" panose="020F0502020204030204" pitchFamily="34" charset="0"/>
              <a:buChar char="−"/>
            </a:pPr>
            <a:r>
              <a:rPr lang="en-US" sz="2000" dirty="0"/>
              <a:t>Work with RTO Work Group to secure contractor for baseline and future year modeling</a:t>
            </a:r>
          </a:p>
          <a:p>
            <a:pPr lvl="1">
              <a:lnSpc>
                <a:spcPct val="110000"/>
              </a:lnSpc>
              <a:spcBef>
                <a:spcPts val="0"/>
              </a:spcBef>
              <a:buFont typeface="Calibri" panose="020F0502020204030204" pitchFamily="34" charset="0"/>
              <a:buChar char="−"/>
            </a:pPr>
            <a:r>
              <a:rPr lang="en-US" sz="2000" dirty="0"/>
              <a:t>Get 2014 data from Oil &amp; Gas and Fire &amp; Smoke Work Groups model-ready by Spring 2019</a:t>
            </a:r>
          </a:p>
          <a:p>
            <a:pPr lvl="1">
              <a:lnSpc>
                <a:spcPct val="110000"/>
              </a:lnSpc>
              <a:spcBef>
                <a:spcPts val="0"/>
              </a:spcBef>
              <a:buFont typeface="Calibri" panose="020F0502020204030204" pitchFamily="34" charset="0"/>
              <a:buChar char="−"/>
            </a:pPr>
            <a:r>
              <a:rPr lang="en-US" sz="2000" dirty="0"/>
              <a:t>Coordinate with Fire &amp; Smoke Work Group on multi-year averages to use for future year modeling  </a:t>
            </a:r>
          </a:p>
        </p:txBody>
      </p:sp>
    </p:spTree>
    <p:extLst>
      <p:ext uri="{BB962C8B-B14F-4D97-AF65-F5344CB8AC3E}">
        <p14:creationId xmlns:p14="http://schemas.microsoft.com/office/powerpoint/2010/main" val="389794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85830"/>
            <a:ext cx="10515600" cy="1460500"/>
          </a:xfrm>
          <a:gradFill>
            <a:gsLst>
              <a:gs pos="0">
                <a:srgbClr val="CC99FF">
                  <a:shade val="30000"/>
                  <a:satMod val="115000"/>
                </a:srgbClr>
              </a:gs>
              <a:gs pos="50000">
                <a:srgbClr val="CC99FF">
                  <a:shade val="67500"/>
                  <a:satMod val="115000"/>
                </a:srgbClr>
              </a:gs>
              <a:gs pos="100000">
                <a:srgbClr val="CC99FF">
                  <a:shade val="100000"/>
                  <a:satMod val="115000"/>
                </a:srgbClr>
              </a:gs>
            </a:gsLst>
            <a:lin ang="5400000" scaled="1"/>
          </a:gradFill>
        </p:spPr>
        <p:txBody>
          <a:bodyPr>
            <a:normAutofit/>
          </a:bodyPr>
          <a:lstStyle/>
          <a:p>
            <a:pPr algn="ctr"/>
            <a:r>
              <a:rPr lang="en-US" b="1" dirty="0"/>
              <a:t>Regional Haze Planning Work Group</a:t>
            </a:r>
            <a:br>
              <a:rPr lang="en-US" b="1" dirty="0"/>
            </a:br>
            <a:r>
              <a:rPr lang="en-US" sz="3600" dirty="0"/>
              <a:t>Shared Database Status Report</a:t>
            </a:r>
          </a:p>
        </p:txBody>
      </p:sp>
      <p:sp>
        <p:nvSpPr>
          <p:cNvPr id="3" name="Content Placeholder 2"/>
          <p:cNvSpPr>
            <a:spLocks noGrp="1"/>
          </p:cNvSpPr>
          <p:nvPr>
            <p:ph idx="1"/>
          </p:nvPr>
        </p:nvSpPr>
        <p:spPr>
          <a:xfrm>
            <a:off x="838198" y="1787529"/>
            <a:ext cx="11120719" cy="4891177"/>
          </a:xfrm>
        </p:spPr>
        <p:txBody>
          <a:bodyPr>
            <a:noAutofit/>
          </a:bodyPr>
          <a:lstStyle/>
          <a:p>
            <a:pPr>
              <a:lnSpc>
                <a:spcPct val="100000"/>
              </a:lnSpc>
              <a:spcBef>
                <a:spcPts val="0"/>
              </a:spcBef>
            </a:pPr>
            <a:r>
              <a:rPr lang="en-US" sz="2200" b="1" dirty="0"/>
              <a:t>Approach</a:t>
            </a:r>
          </a:p>
          <a:p>
            <a:pPr lvl="1">
              <a:lnSpc>
                <a:spcPct val="100000"/>
              </a:lnSpc>
              <a:spcBef>
                <a:spcPts val="0"/>
              </a:spcBef>
              <a:buFont typeface="Calibri" panose="020F0502020204030204" pitchFamily="34" charset="0"/>
              <a:buChar char="−"/>
            </a:pPr>
            <a:r>
              <a:rPr lang="en-US" sz="1800" dirty="0"/>
              <a:t>Assure that publically accessible database has useful information for states to use in SIP preparation</a:t>
            </a:r>
          </a:p>
          <a:p>
            <a:pPr lvl="1">
              <a:lnSpc>
                <a:spcPct val="100000"/>
              </a:lnSpc>
              <a:spcBef>
                <a:spcPts val="0"/>
              </a:spcBef>
              <a:buFont typeface="Calibri" panose="020F0502020204030204" pitchFamily="34" charset="0"/>
              <a:buChar char="−"/>
            </a:pPr>
            <a:r>
              <a:rPr lang="en-US" sz="1800" dirty="0"/>
              <a:t>Work with CIRA contacts to share state needs and evaluate design of TSS v.2  </a:t>
            </a:r>
          </a:p>
          <a:p>
            <a:pPr>
              <a:lnSpc>
                <a:spcPct val="100000"/>
              </a:lnSpc>
              <a:spcBef>
                <a:spcPts val="0"/>
              </a:spcBef>
            </a:pPr>
            <a:r>
              <a:rPr lang="en-US" sz="2200" b="1" dirty="0"/>
              <a:t>Status</a:t>
            </a:r>
          </a:p>
          <a:p>
            <a:pPr lvl="1">
              <a:lnSpc>
                <a:spcPct val="100000"/>
              </a:lnSpc>
              <a:spcBef>
                <a:spcPts val="0"/>
              </a:spcBef>
              <a:buFont typeface="Calibri" panose="020F0502020204030204" pitchFamily="34" charset="0"/>
              <a:buChar char="−"/>
            </a:pPr>
            <a:r>
              <a:rPr lang="en-US" sz="1800" dirty="0"/>
              <a:t>Reviewing presentation options for monitoring data </a:t>
            </a:r>
          </a:p>
          <a:p>
            <a:pPr lvl="1">
              <a:lnSpc>
                <a:spcPct val="100000"/>
              </a:lnSpc>
              <a:spcBef>
                <a:spcPts val="0"/>
              </a:spcBef>
              <a:buFont typeface="Calibri" panose="020F0502020204030204" pitchFamily="34" charset="0"/>
              <a:buChar char="−"/>
            </a:pPr>
            <a:r>
              <a:rPr lang="en-US" sz="1800" dirty="0"/>
              <a:t>Comments compiled for CIRA collaborator’s monthly response</a:t>
            </a:r>
          </a:p>
          <a:p>
            <a:pPr>
              <a:lnSpc>
                <a:spcPct val="100000"/>
              </a:lnSpc>
              <a:spcBef>
                <a:spcPts val="0"/>
              </a:spcBef>
            </a:pPr>
            <a:r>
              <a:rPr lang="en-US" sz="2200" b="1" dirty="0"/>
              <a:t>Milestones</a:t>
            </a:r>
          </a:p>
          <a:p>
            <a:pPr lvl="1">
              <a:lnSpc>
                <a:spcPct val="100000"/>
              </a:lnSpc>
              <a:spcBef>
                <a:spcPts val="0"/>
              </a:spcBef>
              <a:buFont typeface="Calibri" panose="020F0502020204030204" pitchFamily="34" charset="0"/>
              <a:buChar char="−"/>
            </a:pPr>
            <a:r>
              <a:rPr lang="en-US" sz="1800" dirty="0"/>
              <a:t>Reviewing graphical comparison of haziest and most impaired days</a:t>
            </a:r>
          </a:p>
          <a:p>
            <a:pPr lvl="1">
              <a:lnSpc>
                <a:spcPct val="100000"/>
              </a:lnSpc>
              <a:spcBef>
                <a:spcPts val="0"/>
              </a:spcBef>
              <a:buFont typeface="Wingdings" panose="05000000000000000000" pitchFamily="2" charset="2"/>
              <a:buChar char="v"/>
            </a:pPr>
            <a:r>
              <a:rPr lang="en-US" b="1" dirty="0">
                <a:solidFill>
                  <a:srgbClr val="7030A0"/>
                </a:solidFill>
                <a:effectLst>
                  <a:outerShdw blurRad="38100" dist="38100" dir="2700000" algn="tl">
                    <a:srgbClr val="000000">
                      <a:alpha val="43137"/>
                    </a:srgbClr>
                  </a:outerShdw>
                </a:effectLst>
              </a:rPr>
              <a:t>TSS v.2 Progress Report Webinar for future users scheduled for October 2018</a:t>
            </a:r>
          </a:p>
          <a:p>
            <a:pPr>
              <a:lnSpc>
                <a:spcPct val="100000"/>
              </a:lnSpc>
              <a:spcBef>
                <a:spcPts val="0"/>
              </a:spcBef>
            </a:pPr>
            <a:r>
              <a:rPr lang="en-US" sz="2200" b="1" dirty="0"/>
              <a:t>Coordination and Next Steps</a:t>
            </a:r>
          </a:p>
          <a:p>
            <a:pPr lvl="1">
              <a:lnSpc>
                <a:spcPct val="100000"/>
              </a:lnSpc>
              <a:spcBef>
                <a:spcPts val="0"/>
              </a:spcBef>
              <a:buFont typeface="Calibri" panose="020F0502020204030204" pitchFamily="34" charset="0"/>
              <a:buChar char="−"/>
            </a:pPr>
            <a:r>
              <a:rPr lang="en-US" sz="1800" dirty="0"/>
              <a:t>Developing a trend tool to allow states to assess 2000-2016 monitoring data trends with MID relative to revised Glide Path</a:t>
            </a:r>
          </a:p>
          <a:p>
            <a:pPr lvl="1">
              <a:lnSpc>
                <a:spcPct val="100000"/>
              </a:lnSpc>
              <a:spcBef>
                <a:spcPts val="0"/>
              </a:spcBef>
              <a:buFont typeface="Calibri" panose="020F0502020204030204" pitchFamily="34" charset="0"/>
              <a:buChar char="−"/>
            </a:pPr>
            <a:r>
              <a:rPr lang="en-US" sz="1800" dirty="0"/>
              <a:t>Assist with development of Glossary for TSS v.2 </a:t>
            </a:r>
          </a:p>
          <a:p>
            <a:pPr lvl="1">
              <a:lnSpc>
                <a:spcPct val="100000"/>
              </a:lnSpc>
              <a:spcBef>
                <a:spcPts val="0"/>
              </a:spcBef>
              <a:buFont typeface="Calibri" panose="020F0502020204030204" pitchFamily="34" charset="0"/>
              <a:buChar char="−"/>
            </a:pPr>
            <a:r>
              <a:rPr lang="en-US" sz="1800" dirty="0"/>
              <a:t>Coordinating with Monitoring Subcommittee regarding the visualization tool and will coordinate with Emissions and Modeling subcommittee regarding additional functionalities</a:t>
            </a:r>
          </a:p>
        </p:txBody>
      </p:sp>
    </p:spTree>
    <p:extLst>
      <p:ext uri="{BB962C8B-B14F-4D97-AF65-F5344CB8AC3E}">
        <p14:creationId xmlns:p14="http://schemas.microsoft.com/office/powerpoint/2010/main" val="25421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12"/>
            <a:ext cx="10515600" cy="1072442"/>
          </a:xfr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lin ang="5400000" scaled="1"/>
            <a:tileRect/>
          </a:gradFill>
        </p:spPr>
        <p:txBody>
          <a:bodyPr>
            <a:normAutofit fontScale="90000"/>
          </a:bodyPr>
          <a:lstStyle/>
          <a:p>
            <a:pPr algn="ctr"/>
            <a:r>
              <a:rPr lang="en-US" b="1" dirty="0"/>
              <a:t>Regional Haze Planning Work Group</a:t>
            </a:r>
            <a:br>
              <a:rPr lang="en-US" b="1" dirty="0"/>
            </a:br>
            <a:r>
              <a:rPr lang="en-US" sz="3600" dirty="0"/>
              <a:t>Monitoring Data &amp; Glide Path Status Report</a:t>
            </a:r>
          </a:p>
        </p:txBody>
      </p:sp>
      <p:sp>
        <p:nvSpPr>
          <p:cNvPr id="3" name="Content Placeholder 2"/>
          <p:cNvSpPr>
            <a:spLocks noGrp="1"/>
          </p:cNvSpPr>
          <p:nvPr>
            <p:ph idx="1"/>
          </p:nvPr>
        </p:nvSpPr>
        <p:spPr>
          <a:xfrm>
            <a:off x="838200" y="1204655"/>
            <a:ext cx="10515600" cy="5489444"/>
          </a:xfrm>
        </p:spPr>
        <p:txBody>
          <a:bodyPr>
            <a:normAutofit fontScale="62500" lnSpcReduction="20000"/>
          </a:bodyPr>
          <a:lstStyle/>
          <a:p>
            <a:pPr>
              <a:lnSpc>
                <a:spcPct val="120000"/>
              </a:lnSpc>
              <a:spcBef>
                <a:spcPts val="0"/>
              </a:spcBef>
            </a:pPr>
            <a:r>
              <a:rPr lang="en-US" sz="3200" b="1" dirty="0"/>
              <a:t>Approach</a:t>
            </a:r>
          </a:p>
          <a:p>
            <a:pPr lvl="1" algn="just">
              <a:lnSpc>
                <a:spcPct val="120000"/>
              </a:lnSpc>
              <a:spcBef>
                <a:spcPts val="0"/>
              </a:spcBef>
              <a:buFont typeface="Calibri" panose="020F0502020204030204" pitchFamily="34" charset="0"/>
              <a:buChar char="−"/>
            </a:pPr>
            <a:r>
              <a:rPr lang="en-US" sz="2900" dirty="0"/>
              <a:t>Evaluate proposed EPA tracking metric with alternative extreme episodic event (E3) thresholds and other options for selecting the 20% Most Impaired Days (MID) in the west</a:t>
            </a:r>
          </a:p>
          <a:p>
            <a:pPr lvl="1" algn="just">
              <a:lnSpc>
                <a:spcPct val="120000"/>
              </a:lnSpc>
              <a:spcBef>
                <a:spcPts val="0"/>
              </a:spcBef>
              <a:buFont typeface="Calibri" panose="020F0502020204030204" pitchFamily="34" charset="0"/>
              <a:buChar char="−"/>
            </a:pPr>
            <a:r>
              <a:rPr lang="en-US" sz="2900" dirty="0"/>
              <a:t>Set up Excel spreadsheet and R code analysis to test variables on 26 representative IMPROVE sites</a:t>
            </a:r>
          </a:p>
          <a:p>
            <a:pPr lvl="1" algn="just">
              <a:lnSpc>
                <a:spcPct val="120000"/>
              </a:lnSpc>
              <a:spcBef>
                <a:spcPts val="0"/>
              </a:spcBef>
              <a:buFont typeface="Calibri" panose="020F0502020204030204" pitchFamily="34" charset="0"/>
              <a:buChar char="−"/>
            </a:pPr>
            <a:r>
              <a:rPr lang="en-US" sz="2900" dirty="0"/>
              <a:t>Each State can use these R and Excel tools to analyze their IMPROVE sites using FED dataset </a:t>
            </a:r>
          </a:p>
          <a:p>
            <a:pPr>
              <a:lnSpc>
                <a:spcPct val="120000"/>
              </a:lnSpc>
              <a:spcBef>
                <a:spcPts val="0"/>
              </a:spcBef>
            </a:pPr>
            <a:r>
              <a:rPr lang="en-US" sz="3200" b="1" dirty="0"/>
              <a:t>Status</a:t>
            </a:r>
          </a:p>
          <a:p>
            <a:pPr lvl="1">
              <a:lnSpc>
                <a:spcPct val="120000"/>
              </a:lnSpc>
              <a:spcBef>
                <a:spcPts val="0"/>
              </a:spcBef>
              <a:buFont typeface="Calibri" panose="020F0502020204030204" pitchFamily="34" charset="0"/>
              <a:buChar char="−"/>
            </a:pPr>
            <a:r>
              <a:rPr lang="en-US" sz="2900" dirty="0"/>
              <a:t>Prepared draft list of alternative approaches to MID metric with pros and cons for each and working on</a:t>
            </a:r>
          </a:p>
          <a:p>
            <a:pPr lvl="1">
              <a:lnSpc>
                <a:spcPct val="120000"/>
              </a:lnSpc>
              <a:spcBef>
                <a:spcPts val="0"/>
              </a:spcBef>
              <a:buFont typeface="Calibri" panose="020F0502020204030204" pitchFamily="34" charset="0"/>
              <a:buChar char="−"/>
            </a:pPr>
            <a:r>
              <a:rPr lang="en-US" sz="2900" dirty="0"/>
              <a:t>Preparing documentation of the analytical approaches evaluated</a:t>
            </a:r>
          </a:p>
          <a:p>
            <a:pPr lvl="1">
              <a:lnSpc>
                <a:spcPct val="120000"/>
              </a:lnSpc>
              <a:spcBef>
                <a:spcPts val="0"/>
              </a:spcBef>
              <a:buFont typeface="Calibri" panose="020F0502020204030204" pitchFamily="34" charset="0"/>
              <a:buChar char="−"/>
            </a:pPr>
            <a:r>
              <a:rPr lang="en-US" sz="2900" dirty="0"/>
              <a:t>Continue to review ongoing analyses of data by IMPROVE Committee and Federal Agencies </a:t>
            </a:r>
          </a:p>
          <a:p>
            <a:pPr>
              <a:lnSpc>
                <a:spcPct val="120000"/>
              </a:lnSpc>
              <a:spcBef>
                <a:spcPts val="0"/>
              </a:spcBef>
            </a:pPr>
            <a:r>
              <a:rPr lang="en-US" sz="3200" b="1" dirty="0"/>
              <a:t>Milestones</a:t>
            </a:r>
          </a:p>
          <a:p>
            <a:pPr lvl="1">
              <a:lnSpc>
                <a:spcPct val="120000"/>
              </a:lnSpc>
              <a:spcBef>
                <a:spcPts val="0"/>
              </a:spcBef>
              <a:buFont typeface="Wingdings" panose="05000000000000000000" pitchFamily="2" charset="2"/>
              <a:buChar char="v"/>
            </a:pPr>
            <a:r>
              <a:rPr lang="en-US" sz="3800" b="1" dirty="0">
                <a:solidFill>
                  <a:srgbClr val="7030A0"/>
                </a:solidFill>
                <a:effectLst>
                  <a:outerShdw blurRad="38100" dist="38100" dir="2700000" algn="tl">
                    <a:srgbClr val="000000">
                      <a:alpha val="43137"/>
                    </a:srgbClr>
                  </a:outerShdw>
                </a:effectLst>
              </a:rPr>
              <a:t>Evaluation data and tools posted for wide review </a:t>
            </a:r>
          </a:p>
          <a:p>
            <a:pPr marL="914400" lvl="2" indent="0">
              <a:lnSpc>
                <a:spcPct val="120000"/>
              </a:lnSpc>
              <a:spcBef>
                <a:spcPts val="0"/>
              </a:spcBef>
              <a:buNone/>
            </a:pPr>
            <a:r>
              <a:rPr lang="en-US" sz="3800" b="1" dirty="0">
                <a:hlinkClick r:id="rId3"/>
              </a:rPr>
              <a:t>https://azdeq.sharefile.com/d-s3e0afe94b844e70a</a:t>
            </a:r>
            <a:endParaRPr lang="en-US" sz="3800" b="1" dirty="0"/>
          </a:p>
          <a:p>
            <a:pPr lvl="1">
              <a:lnSpc>
                <a:spcPct val="120000"/>
              </a:lnSpc>
              <a:spcBef>
                <a:spcPts val="0"/>
              </a:spcBef>
              <a:buFont typeface="Calibri" panose="020F0502020204030204" pitchFamily="34" charset="0"/>
              <a:buChar char="−"/>
            </a:pPr>
            <a:r>
              <a:rPr lang="en-US" sz="2900" dirty="0"/>
              <a:t>Contractor to prepare report documenting data patching and data substitution</a:t>
            </a:r>
          </a:p>
          <a:p>
            <a:pPr>
              <a:lnSpc>
                <a:spcPct val="120000"/>
              </a:lnSpc>
              <a:spcBef>
                <a:spcPts val="0"/>
              </a:spcBef>
              <a:buFont typeface="Calibri" panose="020F0502020204030204" pitchFamily="34" charset="0"/>
              <a:buChar char="•"/>
            </a:pPr>
            <a:r>
              <a:rPr lang="en-US" sz="3200" b="1" dirty="0"/>
              <a:t>Coordination and Next Steps and Tasks</a:t>
            </a:r>
          </a:p>
          <a:p>
            <a:pPr lvl="1">
              <a:lnSpc>
                <a:spcPct val="120000"/>
              </a:lnSpc>
              <a:spcBef>
                <a:spcPts val="0"/>
              </a:spcBef>
              <a:buFont typeface="Calibri" panose="020F0502020204030204" pitchFamily="34" charset="0"/>
              <a:buChar char="−"/>
            </a:pPr>
            <a:r>
              <a:rPr lang="en-US" sz="2900" dirty="0"/>
              <a:t>Present findings to TSC and then to SIP/TIP writers through RHPWG </a:t>
            </a:r>
          </a:p>
          <a:p>
            <a:pPr lvl="1">
              <a:lnSpc>
                <a:spcPct val="120000"/>
              </a:lnSpc>
              <a:spcBef>
                <a:spcPts val="0"/>
              </a:spcBef>
              <a:buFont typeface="Calibri" panose="020F0502020204030204" pitchFamily="34" charset="0"/>
              <a:buChar char="−"/>
            </a:pPr>
            <a:r>
              <a:rPr lang="en-US" sz="2900" dirty="0"/>
              <a:t>Draft Report for feedback from RHPWG (all states, FLMs, tribes, EPA)</a:t>
            </a:r>
          </a:p>
          <a:p>
            <a:pPr lvl="1">
              <a:lnSpc>
                <a:spcPct val="120000"/>
              </a:lnSpc>
              <a:spcBef>
                <a:spcPts val="0"/>
              </a:spcBef>
              <a:buFont typeface="Calibri" panose="020F0502020204030204" pitchFamily="34" charset="0"/>
              <a:buChar char="−"/>
            </a:pPr>
            <a:r>
              <a:rPr lang="en-US" sz="2900" dirty="0"/>
              <a:t>Evaluate changes to redo Baseline and adjust 2064 Natural Conditions (Glide Path slope and endpoints)</a:t>
            </a:r>
          </a:p>
          <a:p>
            <a:pPr lvl="1">
              <a:lnSpc>
                <a:spcPct val="120000"/>
              </a:lnSpc>
              <a:spcBef>
                <a:spcPts val="0"/>
              </a:spcBef>
              <a:buFont typeface="Calibri" panose="020F0502020204030204" pitchFamily="34" charset="0"/>
              <a:buChar char="−"/>
            </a:pPr>
            <a:r>
              <a:rPr lang="en-US" sz="2900" dirty="0"/>
              <a:t>Consider tools that might help differentiate natural and anthropogenic sources</a:t>
            </a:r>
          </a:p>
        </p:txBody>
      </p:sp>
    </p:spTree>
    <p:extLst>
      <p:ext uri="{BB962C8B-B14F-4D97-AF65-F5344CB8AC3E}">
        <p14:creationId xmlns:p14="http://schemas.microsoft.com/office/powerpoint/2010/main" val="2687599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41" y="197145"/>
            <a:ext cx="10515600" cy="1460500"/>
          </a:xfr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lin ang="5400000" scaled="1"/>
            <a:tileRect/>
          </a:gradFill>
        </p:spPr>
        <p:txBody>
          <a:bodyPr>
            <a:normAutofit/>
          </a:bodyPr>
          <a:lstStyle/>
          <a:p>
            <a:pPr algn="ctr"/>
            <a:r>
              <a:rPr lang="en-US" b="1" dirty="0"/>
              <a:t>Regional Haze Planning Work Group</a:t>
            </a:r>
            <a:br>
              <a:rPr lang="en-US" b="1" dirty="0"/>
            </a:br>
            <a:r>
              <a:rPr lang="en-US" sz="3600" dirty="0"/>
              <a:t>Consultation and Coordination Status Report</a:t>
            </a:r>
          </a:p>
        </p:txBody>
      </p:sp>
      <p:sp>
        <p:nvSpPr>
          <p:cNvPr id="3" name="Content Placeholder 2"/>
          <p:cNvSpPr>
            <a:spLocks noGrp="1"/>
          </p:cNvSpPr>
          <p:nvPr>
            <p:ph idx="1"/>
          </p:nvPr>
        </p:nvSpPr>
        <p:spPr>
          <a:xfrm>
            <a:off x="270165" y="1657646"/>
            <a:ext cx="11617036" cy="5065884"/>
          </a:xfrm>
        </p:spPr>
        <p:txBody>
          <a:bodyPr>
            <a:noAutofit/>
          </a:bodyPr>
          <a:lstStyle/>
          <a:p>
            <a:pPr>
              <a:lnSpc>
                <a:spcPct val="100000"/>
              </a:lnSpc>
              <a:spcBef>
                <a:spcPts val="0"/>
              </a:spcBef>
            </a:pPr>
            <a:r>
              <a:rPr lang="en-US" sz="1800" b="1" dirty="0"/>
              <a:t>Approach</a:t>
            </a:r>
          </a:p>
          <a:p>
            <a:pPr lvl="1">
              <a:lnSpc>
                <a:spcPct val="100000"/>
              </a:lnSpc>
              <a:spcBef>
                <a:spcPts val="0"/>
              </a:spcBef>
              <a:buFont typeface="Calibri" panose="020F0502020204030204" pitchFamily="34" charset="0"/>
              <a:buChar char="−"/>
            </a:pPr>
            <a:r>
              <a:rPr lang="en-US" sz="1800" dirty="0"/>
              <a:t>Recommend framework for State/State, State/Local Air Agency, State/ FLM consultation and for coordination with EPA and Tribes </a:t>
            </a:r>
          </a:p>
          <a:p>
            <a:pPr lvl="1">
              <a:lnSpc>
                <a:spcPct val="100000"/>
              </a:lnSpc>
              <a:spcBef>
                <a:spcPts val="0"/>
              </a:spcBef>
              <a:buFont typeface="Calibri" panose="020F0502020204030204" pitchFamily="34" charset="0"/>
              <a:buChar char="−"/>
            </a:pPr>
            <a:r>
              <a:rPr lang="en-US" sz="1800" dirty="0"/>
              <a:t>Potential ideas for future communication and outreach with stakeholders &amp; the public</a:t>
            </a:r>
          </a:p>
          <a:p>
            <a:pPr>
              <a:lnSpc>
                <a:spcPct val="100000"/>
              </a:lnSpc>
              <a:spcBef>
                <a:spcPts val="0"/>
              </a:spcBef>
            </a:pPr>
            <a:r>
              <a:rPr lang="en-US" sz="1800" b="1" dirty="0"/>
              <a:t>Status</a:t>
            </a:r>
          </a:p>
          <a:p>
            <a:pPr lvl="1">
              <a:lnSpc>
                <a:spcPct val="100000"/>
              </a:lnSpc>
              <a:spcBef>
                <a:spcPts val="0"/>
              </a:spcBef>
              <a:buFont typeface="Calibri" panose="020F0502020204030204" pitchFamily="34" charset="0"/>
              <a:buChar char="−"/>
            </a:pPr>
            <a:r>
              <a:rPr lang="en-US" sz="1800" dirty="0"/>
              <a:t>Updating webpage with links to key resources for states/locals/tribes</a:t>
            </a:r>
          </a:p>
          <a:p>
            <a:pPr lvl="1">
              <a:lnSpc>
                <a:spcPct val="100000"/>
              </a:lnSpc>
              <a:spcBef>
                <a:spcPts val="0"/>
              </a:spcBef>
              <a:buFont typeface="Calibri" panose="020F0502020204030204" pitchFamily="34" charset="0"/>
              <a:buChar char="−"/>
            </a:pPr>
            <a:r>
              <a:rPr lang="en-US" sz="1800" dirty="0"/>
              <a:t>Drafting timeline that recommends occasions for informal consultation during SIP development</a:t>
            </a:r>
          </a:p>
          <a:p>
            <a:pPr>
              <a:lnSpc>
                <a:spcPct val="100000"/>
              </a:lnSpc>
              <a:spcBef>
                <a:spcPts val="0"/>
              </a:spcBef>
            </a:pPr>
            <a:r>
              <a:rPr lang="en-US" sz="1800" b="1" dirty="0"/>
              <a:t>Milestones</a:t>
            </a:r>
          </a:p>
          <a:p>
            <a:pPr lvl="1">
              <a:lnSpc>
                <a:spcPct val="100000"/>
              </a:lnSpc>
              <a:spcBef>
                <a:spcPts val="0"/>
              </a:spcBef>
              <a:buFont typeface="Calibri" panose="020F0502020204030204" pitchFamily="34" charset="0"/>
              <a:buChar char="−"/>
            </a:pPr>
            <a:r>
              <a:rPr lang="en-US" sz="1800" dirty="0"/>
              <a:t>List of contacts at all agencies for informal conversations during SIP development and for formal review of draft SIPs posted on webpage, to be updated later this year with list of tribal contacts from TDWG</a:t>
            </a:r>
          </a:p>
          <a:p>
            <a:pPr marL="640080" lvl="1">
              <a:lnSpc>
                <a:spcPct val="100000"/>
              </a:lnSpc>
              <a:spcBef>
                <a:spcPts val="0"/>
              </a:spcBef>
              <a:buFont typeface="Wingdings" panose="05000000000000000000" pitchFamily="2" charset="2"/>
              <a:buChar char="v"/>
            </a:pPr>
            <a:r>
              <a:rPr lang="en-US" b="1" dirty="0">
                <a:solidFill>
                  <a:srgbClr val="7030A0"/>
                </a:solidFill>
                <a:effectLst>
                  <a:outerShdw blurRad="38100" dist="38100" dir="2700000" algn="tl">
                    <a:srgbClr val="000000">
                      <a:alpha val="43137"/>
                    </a:srgbClr>
                  </a:outerShdw>
                </a:effectLst>
              </a:rPr>
              <a:t>General Contract ($25,000) includes formal consultation requirements related to states’ public review procedures &amp; schedules (State SIP Readiness)</a:t>
            </a:r>
          </a:p>
          <a:p>
            <a:pPr>
              <a:lnSpc>
                <a:spcPct val="100000"/>
              </a:lnSpc>
              <a:spcBef>
                <a:spcPts val="0"/>
              </a:spcBef>
            </a:pPr>
            <a:r>
              <a:rPr lang="en-US" sz="1800" b="1" dirty="0"/>
              <a:t>Coordination and Next Steps</a:t>
            </a:r>
          </a:p>
          <a:p>
            <a:pPr lvl="1">
              <a:lnSpc>
                <a:spcPct val="100000"/>
              </a:lnSpc>
              <a:spcBef>
                <a:spcPts val="0"/>
              </a:spcBef>
              <a:buFont typeface="Calibri" panose="020F0502020204030204" pitchFamily="34" charset="0"/>
              <a:buChar char="−"/>
            </a:pPr>
            <a:r>
              <a:rPr lang="en-US" sz="1800" dirty="0"/>
              <a:t>Coordinate with subcommittees on timing of final work products</a:t>
            </a:r>
          </a:p>
          <a:p>
            <a:pPr lvl="1">
              <a:lnSpc>
                <a:spcPct val="100000"/>
              </a:lnSpc>
              <a:spcBef>
                <a:spcPts val="0"/>
              </a:spcBef>
              <a:buFont typeface="Calibri" panose="020F0502020204030204" pitchFamily="34" charset="0"/>
              <a:buChar char="−"/>
            </a:pPr>
            <a:r>
              <a:rPr lang="en-US" sz="1800" dirty="0"/>
              <a:t>Review recommended tiered approach to consultation and timeline of informal consultation junctures</a:t>
            </a:r>
          </a:p>
          <a:p>
            <a:pPr lvl="1">
              <a:lnSpc>
                <a:spcPct val="100000"/>
              </a:lnSpc>
              <a:spcBef>
                <a:spcPts val="0"/>
              </a:spcBef>
              <a:buFont typeface="Calibri" panose="020F0502020204030204" pitchFamily="34" charset="0"/>
              <a:buChar char="−"/>
            </a:pPr>
            <a:r>
              <a:rPr lang="en-US" sz="1800" dirty="0"/>
              <a:t>Draft white paper that provides the “how,” including consultation/coordination protocols (e.g. for state/local air agency coordination on control measures and state/state negotiation regarding upwind state reductions)</a:t>
            </a:r>
          </a:p>
        </p:txBody>
      </p:sp>
    </p:spTree>
    <p:extLst>
      <p:ext uri="{BB962C8B-B14F-4D97-AF65-F5344CB8AC3E}">
        <p14:creationId xmlns:p14="http://schemas.microsoft.com/office/powerpoint/2010/main" val="47479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Tribal Data Work Group</a:t>
            </a:r>
          </a:p>
        </p:txBody>
      </p:sp>
      <p:sp>
        <p:nvSpPr>
          <p:cNvPr id="3" name="Content Placeholder 2"/>
          <p:cNvSpPr>
            <a:spLocks noGrp="1"/>
          </p:cNvSpPr>
          <p:nvPr>
            <p:ph idx="1"/>
          </p:nvPr>
        </p:nvSpPr>
        <p:spPr/>
        <p:txBody>
          <a:bodyPr/>
          <a:lstStyle/>
          <a:p>
            <a:r>
              <a:rPr lang="en-US" dirty="0"/>
              <a:t>Co-Chairs:  Kris Ray (Colville Tribes) and Emma Ruppell (Bishop Paiute Tribe)</a:t>
            </a:r>
          </a:p>
          <a:p>
            <a:r>
              <a:rPr lang="en-US" dirty="0"/>
              <a:t>Call Schedule:  as needed</a:t>
            </a:r>
          </a:p>
          <a:p>
            <a:r>
              <a:rPr lang="en-US" dirty="0"/>
              <a:t>Website:  </a:t>
            </a:r>
            <a:r>
              <a:rPr lang="en-US" dirty="0">
                <a:hlinkClick r:id="rId2"/>
              </a:rPr>
              <a:t>http://www.wrapair2.org/tdwg.aspx</a:t>
            </a:r>
            <a:r>
              <a:rPr lang="en-US" dirty="0"/>
              <a:t> (under development)</a:t>
            </a:r>
          </a:p>
          <a:p>
            <a:r>
              <a:rPr lang="en-US" dirty="0"/>
              <a:t>Current Tasks/Projects</a:t>
            </a:r>
          </a:p>
          <a:p>
            <a:pPr lvl="1"/>
            <a:r>
              <a:rPr lang="en-US" dirty="0"/>
              <a:t>Working on the Tasks in the 2018 to 19 workplan</a:t>
            </a:r>
          </a:p>
          <a:p>
            <a:pPr lvl="1"/>
            <a:r>
              <a:rPr lang="en-US" dirty="0"/>
              <a:t>Data analysis</a:t>
            </a:r>
          </a:p>
          <a:p>
            <a:pPr lvl="1"/>
            <a:r>
              <a:rPr lang="en-US" dirty="0"/>
              <a:t>Outreach</a:t>
            </a:r>
          </a:p>
        </p:txBody>
      </p:sp>
    </p:spTree>
    <p:extLst>
      <p:ext uri="{BB962C8B-B14F-4D97-AF65-F5344CB8AC3E}">
        <p14:creationId xmlns:p14="http://schemas.microsoft.com/office/powerpoint/2010/main" val="153386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81001"/>
            <a:ext cx="7886700" cy="1095375"/>
          </a:xfrm>
        </p:spPr>
        <p:txBody>
          <a:bodyPr>
            <a:normAutofit/>
          </a:bodyPr>
          <a:lstStyle/>
          <a:p>
            <a:pPr algn="ctr"/>
            <a:r>
              <a:rPr lang="en-US" sz="3200" dirty="0"/>
              <a:t>Tribal Data Work Group Work Products and Next Steps</a:t>
            </a:r>
          </a:p>
        </p:txBody>
      </p:sp>
      <p:sp>
        <p:nvSpPr>
          <p:cNvPr id="3" name="Content Placeholder 2"/>
          <p:cNvSpPr>
            <a:spLocks noGrp="1"/>
          </p:cNvSpPr>
          <p:nvPr>
            <p:ph idx="1"/>
          </p:nvPr>
        </p:nvSpPr>
        <p:spPr>
          <a:xfrm>
            <a:off x="2152650" y="1476376"/>
            <a:ext cx="8058150" cy="5000625"/>
          </a:xfrm>
        </p:spPr>
        <p:txBody>
          <a:bodyPr>
            <a:normAutofit fontScale="85000" lnSpcReduction="20000"/>
          </a:bodyPr>
          <a:lstStyle/>
          <a:p>
            <a:r>
              <a:rPr lang="en-US" dirty="0"/>
              <a:t>TDWG Road Map Scope of Work (Institute for Tribal Environmental Professionals)</a:t>
            </a:r>
          </a:p>
          <a:p>
            <a:pPr lvl="1"/>
            <a:r>
              <a:rPr lang="en-US" sz="3100" dirty="0"/>
              <a:t>General WRAP outreach, contact list, and map updating</a:t>
            </a:r>
          </a:p>
          <a:p>
            <a:pPr lvl="1"/>
            <a:r>
              <a:rPr lang="en-US" sz="3100" dirty="0"/>
              <a:t>Tribal AQS data gap study</a:t>
            </a:r>
          </a:p>
          <a:p>
            <a:pPr lvl="1"/>
            <a:r>
              <a:rPr lang="en-US" sz="3100" dirty="0"/>
              <a:t>Tribal NEI data gap study</a:t>
            </a:r>
          </a:p>
          <a:p>
            <a:pPr lvl="1"/>
            <a:r>
              <a:rPr lang="en-US" sz="3100" dirty="0"/>
              <a:t>Tribal oil and gas EI studies</a:t>
            </a:r>
          </a:p>
          <a:p>
            <a:pPr lvl="1"/>
            <a:r>
              <a:rPr lang="en-US" sz="3100" dirty="0"/>
              <a:t>Consultation Protocol</a:t>
            </a:r>
          </a:p>
          <a:p>
            <a:pPr lvl="1"/>
            <a:r>
              <a:rPr lang="en-US" sz="3100" dirty="0"/>
              <a:t>WRAP webinars</a:t>
            </a:r>
          </a:p>
          <a:p>
            <a:r>
              <a:rPr lang="en-US" dirty="0"/>
              <a:t>Next Steps</a:t>
            </a:r>
          </a:p>
          <a:p>
            <a:pPr lvl="1"/>
            <a:r>
              <a:rPr lang="en-US" sz="3100" dirty="0"/>
              <a:t>Kick-off call</a:t>
            </a:r>
          </a:p>
          <a:p>
            <a:pPr lvl="1"/>
            <a:r>
              <a:rPr lang="en-US" sz="3100" dirty="0"/>
              <a:t>Leverage ITEP work to connect with National Tribal Air Monitoring Support Center and National Tribal Air Association</a:t>
            </a:r>
          </a:p>
          <a:p>
            <a:pPr lvl="1"/>
            <a:r>
              <a:rPr lang="en-US" sz="3100" dirty="0"/>
              <a:t>Most products completed within 10 week of contract</a:t>
            </a:r>
          </a:p>
        </p:txBody>
      </p:sp>
    </p:spTree>
    <p:extLst>
      <p:ext uri="{BB962C8B-B14F-4D97-AF65-F5344CB8AC3E}">
        <p14:creationId xmlns:p14="http://schemas.microsoft.com/office/powerpoint/2010/main" val="386500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075238"/>
            <a:ext cx="9144000" cy="1655762"/>
          </a:xfrm>
        </p:spPr>
        <p:txBody>
          <a:bodyPr/>
          <a:lstStyle/>
          <a:p>
            <a:pPr algn="l"/>
            <a:r>
              <a:rPr lang="en-US" sz="3600" dirty="0"/>
              <a:t>Fire and Smoke Work Group</a:t>
            </a:r>
          </a:p>
          <a:p>
            <a:endParaRPr lang="en-US" dirty="0"/>
          </a:p>
        </p:txBody>
      </p:sp>
      <p:grpSp>
        <p:nvGrpSpPr>
          <p:cNvPr id="4" name="Group 3"/>
          <p:cNvGrpSpPr/>
          <p:nvPr/>
        </p:nvGrpSpPr>
        <p:grpSpPr>
          <a:xfrm>
            <a:off x="8218423" y="745067"/>
            <a:ext cx="2116667" cy="3183466"/>
            <a:chOff x="9169400" y="745067"/>
            <a:chExt cx="2116667" cy="3183466"/>
          </a:xfrm>
        </p:grpSpPr>
        <p:sp>
          <p:nvSpPr>
            <p:cNvPr id="5" name="Rectangle 4"/>
            <p:cNvSpPr/>
            <p:nvPr/>
          </p:nvSpPr>
          <p:spPr>
            <a:xfrm>
              <a:off x="9169400" y="745067"/>
              <a:ext cx="2116667" cy="3183466"/>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9276757" y="826216"/>
              <a:ext cx="1901952" cy="3004236"/>
              <a:chOff x="9383183" y="394582"/>
              <a:chExt cx="1901952" cy="300423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4201" y="394582"/>
                <a:ext cx="1899917" cy="1260651"/>
              </a:xfrm>
              <a:prstGeom prst="rect">
                <a:avLst/>
              </a:prstGeom>
              <a:ln cmpd="dbl">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3183" y="2328334"/>
                <a:ext cx="1901952" cy="1070484"/>
              </a:xfrm>
              <a:prstGeom prst="rect">
                <a:avLst/>
              </a:prstGeom>
              <a:ln cmpd="dbl">
                <a:noFill/>
              </a:ln>
            </p:spPr>
          </p:pic>
          <p:sp>
            <p:nvSpPr>
              <p:cNvPr id="9" name="TextBox 8"/>
              <p:cNvSpPr txBox="1"/>
              <p:nvPr/>
            </p:nvSpPr>
            <p:spPr>
              <a:xfrm>
                <a:off x="9927759" y="1760951"/>
                <a:ext cx="812800" cy="461665"/>
              </a:xfrm>
              <a:prstGeom prst="rect">
                <a:avLst/>
              </a:prstGeom>
              <a:noFill/>
              <a:ln cmpd="dbl">
                <a:noFill/>
              </a:ln>
            </p:spPr>
            <p:txBody>
              <a:bodyPr wrap="square" rtlCol="0">
                <a:spAutoFit/>
              </a:bodyPr>
              <a:lstStyle/>
              <a:p>
                <a:pPr algn="ctr"/>
                <a:r>
                  <a:rPr lang="en-US" sz="2400">
                    <a:latin typeface="Elephant" panose="02020904090505020303" pitchFamily="18" charset="0"/>
                  </a:rPr>
                  <a:t>and</a:t>
                </a:r>
              </a:p>
            </p:txBody>
          </p:sp>
        </p:grpSp>
      </p:grpSp>
    </p:spTree>
    <p:extLst>
      <p:ext uri="{BB962C8B-B14F-4D97-AF65-F5344CB8AC3E}">
        <p14:creationId xmlns:p14="http://schemas.microsoft.com/office/powerpoint/2010/main" val="220961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Fire &amp; Smoke Work Group</a:t>
            </a:r>
          </a:p>
        </p:txBody>
      </p:sp>
      <p:sp>
        <p:nvSpPr>
          <p:cNvPr id="3" name="Content Placeholder 2"/>
          <p:cNvSpPr>
            <a:spLocks noGrp="1"/>
          </p:cNvSpPr>
          <p:nvPr>
            <p:ph idx="1"/>
          </p:nvPr>
        </p:nvSpPr>
        <p:spPr>
          <a:xfrm>
            <a:off x="838200" y="1627464"/>
            <a:ext cx="10515600" cy="4549499"/>
          </a:xfrm>
        </p:spPr>
        <p:txBody>
          <a:bodyPr>
            <a:normAutofit/>
          </a:bodyPr>
          <a:lstStyle/>
          <a:p>
            <a:r>
              <a:rPr lang="en-US" dirty="0"/>
              <a:t>Co-Chairs:  Sara Strachan, </a:t>
            </a:r>
            <a:r>
              <a:rPr lang="en-US"/>
              <a:t>Josh Hall</a:t>
            </a:r>
            <a:endParaRPr lang="en-US" dirty="0"/>
          </a:p>
          <a:p>
            <a:r>
              <a:rPr lang="en-US" dirty="0"/>
              <a:t>Call Schedule</a:t>
            </a:r>
            <a:r>
              <a:rPr lang="en-US"/>
              <a:t>:  monthly</a:t>
            </a:r>
            <a:endParaRPr lang="en-US" dirty="0"/>
          </a:p>
          <a:p>
            <a:r>
              <a:rPr lang="en-US" dirty="0"/>
              <a:t>Website:  </a:t>
            </a:r>
            <a:r>
              <a:rPr lang="en-US" dirty="0">
                <a:hlinkClick r:id="rId2"/>
              </a:rPr>
              <a:t>http://www.wrapair2.org/FSWG.aspx</a:t>
            </a:r>
            <a:r>
              <a:rPr lang="en-US" dirty="0"/>
              <a:t> </a:t>
            </a:r>
          </a:p>
          <a:p>
            <a:pPr marL="0" indent="0">
              <a:buNone/>
            </a:pPr>
            <a:endParaRPr lang="en-US" dirty="0"/>
          </a:p>
          <a:p>
            <a:r>
              <a:rPr lang="en-US" dirty="0"/>
              <a:t>Current Tasks/Projects</a:t>
            </a:r>
          </a:p>
          <a:p>
            <a:pPr lvl="1"/>
            <a:r>
              <a:rPr lang="en-US" dirty="0"/>
              <a:t>2014 </a:t>
            </a:r>
            <a:r>
              <a:rPr lang="en-US"/>
              <a:t>WRAP FNEI </a:t>
            </a:r>
            <a:r>
              <a:rPr lang="en-US" dirty="0"/>
              <a:t>data review</a:t>
            </a:r>
          </a:p>
          <a:p>
            <a:pPr lvl="1"/>
            <a:r>
              <a:rPr lang="en-US" dirty="0"/>
              <a:t>National 2016 Emissions Modeling Platform – Fires WG support for WRAP region</a:t>
            </a:r>
          </a:p>
          <a:p>
            <a:pPr lvl="1"/>
            <a:r>
              <a:rPr lang="en-US" dirty="0"/>
              <a:t>Steady update/maintenance work on WRAP FETS website and database</a:t>
            </a:r>
            <a:endParaRPr lang="en-US" i="1" dirty="0">
              <a:solidFill>
                <a:srgbClr val="FF0000"/>
              </a:solidFill>
            </a:endParaRPr>
          </a:p>
        </p:txBody>
      </p:sp>
    </p:spTree>
    <p:extLst>
      <p:ext uri="{BB962C8B-B14F-4D97-AF65-F5344CB8AC3E}">
        <p14:creationId xmlns:p14="http://schemas.microsoft.com/office/powerpoint/2010/main" val="280601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pPr algn="ctr"/>
            <a:r>
              <a:rPr lang="en-US" dirty="0"/>
              <a:t>Status Report for Fire &amp; Smoke Work Group</a:t>
            </a:r>
          </a:p>
        </p:txBody>
      </p:sp>
      <p:sp>
        <p:nvSpPr>
          <p:cNvPr id="3" name="Content Placeholder 2"/>
          <p:cNvSpPr>
            <a:spLocks noGrp="1"/>
          </p:cNvSpPr>
          <p:nvPr>
            <p:ph idx="1"/>
          </p:nvPr>
        </p:nvSpPr>
        <p:spPr>
          <a:xfrm>
            <a:off x="838200" y="1825625"/>
            <a:ext cx="10515600" cy="4667250"/>
          </a:xfrm>
        </p:spPr>
        <p:txBody>
          <a:bodyPr>
            <a:normAutofit/>
          </a:bodyPr>
          <a:lstStyle/>
          <a:p>
            <a:pPr lvl="1"/>
            <a:r>
              <a:rPr lang="en-US"/>
              <a:t>Approach</a:t>
            </a:r>
            <a:r>
              <a:rPr lang="en-US" dirty="0"/>
              <a:t>: 4 tasks in 2018-19 by Air Sciences, Inc. (contracted work)</a:t>
            </a:r>
          </a:p>
          <a:p>
            <a:pPr marL="1371600" lvl="2" indent="-457200">
              <a:buAutoNum type="arabicParenR"/>
            </a:pPr>
            <a:r>
              <a:rPr lang="en-US" dirty="0"/>
              <a:t>evaluation of the 2014 NEI, evaluation of adjustments for sensitivity testing, and evaluation of usefulness of 2016 EPA inventory effort for understanding the role of fire;</a:t>
            </a:r>
          </a:p>
          <a:p>
            <a:pPr marL="1371600" lvl="2" indent="-457200">
              <a:buAutoNum type="arabicParenR"/>
            </a:pPr>
            <a:r>
              <a:rPr lang="en-US" dirty="0"/>
              <a:t>using year specific inventory to develop inventory representative of 5-year baseline;</a:t>
            </a:r>
          </a:p>
          <a:p>
            <a:pPr marL="1371600" lvl="2" indent="-457200">
              <a:buAutoNum type="arabicParenR"/>
            </a:pPr>
            <a:r>
              <a:rPr lang="en-US" dirty="0"/>
              <a:t>scaling the representative inventory for sensitivity testing; and</a:t>
            </a:r>
          </a:p>
          <a:p>
            <a:pPr marL="1371600" lvl="2" indent="-457200">
              <a:buAutoNum type="arabicParenR"/>
            </a:pPr>
            <a:r>
              <a:rPr lang="en-US" dirty="0"/>
              <a:t>updating the Fire Emissions Tracking System (FETS)</a:t>
            </a:r>
          </a:p>
          <a:p>
            <a:pPr lvl="1"/>
            <a:r>
              <a:rPr lang="en-US" dirty="0"/>
              <a:t>Status</a:t>
            </a:r>
          </a:p>
          <a:p>
            <a:pPr lvl="2"/>
            <a:r>
              <a:rPr lang="en-US"/>
              <a:t>Next FSWG call scheduled October 29</a:t>
            </a:r>
            <a:endParaRPr lang="en-US" dirty="0"/>
          </a:p>
          <a:p>
            <a:pPr lvl="1"/>
            <a:r>
              <a:rPr lang="en-US" dirty="0"/>
              <a:t>Milestones</a:t>
            </a:r>
          </a:p>
          <a:p>
            <a:pPr lvl="2"/>
            <a:r>
              <a:rPr lang="en-US" dirty="0"/>
              <a:t>Align with modeling input file milestones</a:t>
            </a:r>
          </a:p>
          <a:p>
            <a:pPr lvl="1"/>
            <a:r>
              <a:rPr lang="en-US" dirty="0"/>
              <a:t>Coordination and Next Steps</a:t>
            </a:r>
          </a:p>
          <a:p>
            <a:pPr lvl="2"/>
            <a:r>
              <a:rPr lang="en-US"/>
              <a:t>Oct. 17 deadline for 2014 FNEI feedback</a:t>
            </a:r>
          </a:p>
          <a:p>
            <a:pPr lvl="2"/>
            <a:r>
              <a:rPr lang="en-US"/>
              <a:t>Oct. 29 call </a:t>
            </a:r>
            <a:endParaRPr lang="en-US" dirty="0"/>
          </a:p>
        </p:txBody>
      </p:sp>
    </p:spTree>
    <p:extLst>
      <p:ext uri="{BB962C8B-B14F-4D97-AF65-F5344CB8AC3E}">
        <p14:creationId xmlns:p14="http://schemas.microsoft.com/office/powerpoint/2010/main" val="291543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053" y="-68508"/>
            <a:ext cx="10515600" cy="1460500"/>
          </a:xfrm>
        </p:spPr>
        <p:txBody>
          <a:bodyPr>
            <a:normAutofit/>
          </a:bodyPr>
          <a:lstStyle/>
          <a:p>
            <a:pPr algn="ctr"/>
            <a:r>
              <a:rPr lang="en-US" dirty="0"/>
              <a:t>Status Report for Fire &amp; Smoke Work Group</a:t>
            </a:r>
          </a:p>
        </p:txBody>
      </p:sp>
      <p:sp>
        <p:nvSpPr>
          <p:cNvPr id="3" name="Content Placeholder 2"/>
          <p:cNvSpPr>
            <a:spLocks noGrp="1"/>
          </p:cNvSpPr>
          <p:nvPr>
            <p:ph idx="1"/>
          </p:nvPr>
        </p:nvSpPr>
        <p:spPr>
          <a:xfrm>
            <a:off x="169681" y="1008668"/>
            <a:ext cx="11821213" cy="5689076"/>
          </a:xfrm>
        </p:spPr>
        <p:txBody>
          <a:bodyPr>
            <a:normAutofit/>
          </a:bodyPr>
          <a:lstStyle/>
          <a:p>
            <a:r>
              <a:rPr lang="en-US" dirty="0"/>
              <a:t>2014 </a:t>
            </a:r>
            <a:r>
              <a:rPr lang="en-US"/>
              <a:t>WRAP FNEI </a:t>
            </a:r>
            <a:r>
              <a:rPr lang="en-US" dirty="0"/>
              <a:t>data review</a:t>
            </a:r>
          </a:p>
          <a:p>
            <a:pPr lvl="1"/>
            <a:r>
              <a:rPr lang="en-US" dirty="0"/>
              <a:t>Approach</a:t>
            </a:r>
          </a:p>
          <a:p>
            <a:pPr lvl="2"/>
            <a:r>
              <a:rPr lang="en-US" dirty="0"/>
              <a:t>Build an evaluation framework for states/tribes to review inventory</a:t>
            </a:r>
          </a:p>
          <a:p>
            <a:pPr lvl="2"/>
            <a:r>
              <a:rPr lang="en-US" dirty="0"/>
              <a:t>Follow up individually as needed to solicit feedback</a:t>
            </a:r>
          </a:p>
          <a:p>
            <a:pPr lvl="2"/>
            <a:r>
              <a:rPr lang="en-US" dirty="0"/>
              <a:t>Summarize results in a memorandum with recommendations for holistic inventory updates</a:t>
            </a:r>
          </a:p>
          <a:p>
            <a:pPr lvl="1"/>
            <a:r>
              <a:rPr lang="en-US" dirty="0"/>
              <a:t>Status</a:t>
            </a:r>
          </a:p>
          <a:p>
            <a:pPr lvl="2"/>
            <a:r>
              <a:rPr lang="en-US"/>
              <a:t>Evaluation tool and background documents distributed to state experts and state RH contacts</a:t>
            </a:r>
          </a:p>
          <a:p>
            <a:pPr lvl="2"/>
            <a:r>
              <a:rPr lang="en-US"/>
              <a:t>Engaging with feedback, troubleshooting access issues</a:t>
            </a:r>
            <a:endParaRPr lang="en-US" dirty="0"/>
          </a:p>
          <a:p>
            <a:pPr lvl="1"/>
            <a:r>
              <a:rPr lang="en-US" dirty="0"/>
              <a:t>Milestones</a:t>
            </a:r>
          </a:p>
          <a:p>
            <a:pPr lvl="2"/>
            <a:r>
              <a:rPr lang="en-US"/>
              <a:t>Oct. 17, 2018 – feedback due</a:t>
            </a:r>
            <a:endParaRPr lang="en-US" dirty="0"/>
          </a:p>
          <a:p>
            <a:pPr lvl="1"/>
            <a:r>
              <a:rPr lang="en-US"/>
              <a:t>Coordination </a:t>
            </a:r>
            <a:r>
              <a:rPr lang="en-US" dirty="0"/>
              <a:t>and Next Steps </a:t>
            </a:r>
          </a:p>
          <a:p>
            <a:pPr lvl="2"/>
            <a:r>
              <a:rPr lang="en-US"/>
              <a:t>Incorporate feedback into inventory</a:t>
            </a:r>
          </a:p>
          <a:p>
            <a:pPr lvl="2"/>
            <a:r>
              <a:rPr lang="en-US"/>
              <a:t>Coordinate with modelers about format</a:t>
            </a:r>
          </a:p>
          <a:p>
            <a:pPr lvl="2"/>
            <a:r>
              <a:rPr lang="en-US"/>
              <a:t>Decide about new SCC categories to include, plume rise algorithm, pile burning, etc.</a:t>
            </a:r>
            <a:endParaRPr lang="en-US" dirty="0"/>
          </a:p>
        </p:txBody>
      </p:sp>
    </p:spTree>
    <p:extLst>
      <p:ext uri="{BB962C8B-B14F-4D97-AF65-F5344CB8AC3E}">
        <p14:creationId xmlns:p14="http://schemas.microsoft.com/office/powerpoint/2010/main" val="329962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pPr algn="ctr"/>
            <a:r>
              <a:rPr lang="en-US" dirty="0"/>
              <a:t>Status Report for Fire &amp; Smoke Work Group</a:t>
            </a:r>
          </a:p>
        </p:txBody>
      </p:sp>
      <p:sp>
        <p:nvSpPr>
          <p:cNvPr id="3" name="Content Placeholder 2"/>
          <p:cNvSpPr>
            <a:spLocks noGrp="1"/>
          </p:cNvSpPr>
          <p:nvPr>
            <p:ph idx="1"/>
          </p:nvPr>
        </p:nvSpPr>
        <p:spPr/>
        <p:txBody>
          <a:bodyPr>
            <a:normAutofit fontScale="92500" lnSpcReduction="20000"/>
          </a:bodyPr>
          <a:lstStyle/>
          <a:p>
            <a:r>
              <a:rPr lang="en-US"/>
              <a:t>2016 Platform Fire </a:t>
            </a:r>
            <a:r>
              <a:rPr lang="en-US" dirty="0"/>
              <a:t>NEI data review</a:t>
            </a:r>
          </a:p>
          <a:p>
            <a:pPr lvl="1"/>
            <a:r>
              <a:rPr lang="en-US" dirty="0"/>
              <a:t>Approach</a:t>
            </a:r>
          </a:p>
          <a:p>
            <a:pPr lvl="2"/>
            <a:r>
              <a:rPr lang="en-US" dirty="0"/>
              <a:t>Participate in fire workgroup process</a:t>
            </a:r>
          </a:p>
          <a:p>
            <a:pPr lvl="2"/>
            <a:r>
              <a:rPr lang="en-US" dirty="0"/>
              <a:t>Apply 2014 evaluation framework to beta version (2016b)</a:t>
            </a:r>
          </a:p>
          <a:p>
            <a:pPr lvl="2"/>
            <a:r>
              <a:rPr lang="en-US" dirty="0"/>
              <a:t>Draft recommendations for national fire workgroup based on evaluation</a:t>
            </a:r>
          </a:p>
          <a:p>
            <a:pPr lvl="1"/>
            <a:r>
              <a:rPr lang="en-US" dirty="0"/>
              <a:t>Status</a:t>
            </a:r>
          </a:p>
          <a:p>
            <a:pPr lvl="2"/>
            <a:r>
              <a:rPr lang="en-US"/>
              <a:t>Some western states and tribes contributed data to beta inventory (ID, Nez Perce, WA, CO)</a:t>
            </a:r>
          </a:p>
          <a:p>
            <a:pPr lvl="2"/>
            <a:r>
              <a:rPr lang="en-US"/>
              <a:t>Jeff Vukovich gave status summary of beta inventory progress on Sept. 24 call</a:t>
            </a:r>
            <a:endParaRPr lang="en-US" dirty="0"/>
          </a:p>
          <a:p>
            <a:pPr lvl="1"/>
            <a:r>
              <a:rPr lang="en-US" dirty="0"/>
              <a:t>Milestones</a:t>
            </a:r>
          </a:p>
          <a:p>
            <a:pPr lvl="2"/>
            <a:r>
              <a:rPr lang="en-US"/>
              <a:t>Q3 </a:t>
            </a:r>
            <a:r>
              <a:rPr lang="en-US" dirty="0"/>
              <a:t>2018 – </a:t>
            </a:r>
            <a:r>
              <a:rPr lang="en-US"/>
              <a:t>apply evaluation </a:t>
            </a:r>
            <a:r>
              <a:rPr lang="en-US" dirty="0"/>
              <a:t>framework to 2016b</a:t>
            </a:r>
          </a:p>
          <a:p>
            <a:pPr lvl="2"/>
            <a:r>
              <a:rPr lang="en-US" dirty="0"/>
              <a:t>Expect to have recommendations by December 2018</a:t>
            </a:r>
          </a:p>
          <a:p>
            <a:pPr lvl="1"/>
            <a:r>
              <a:rPr lang="en-US" dirty="0"/>
              <a:t>Coordination and Next Steps </a:t>
            </a:r>
          </a:p>
          <a:p>
            <a:pPr lvl="2"/>
            <a:r>
              <a:rPr lang="en-US" dirty="0"/>
              <a:t>Continue participation in fire workgroup </a:t>
            </a:r>
            <a:r>
              <a:rPr lang="en-US"/>
              <a:t>monthly calls</a:t>
            </a:r>
          </a:p>
          <a:p>
            <a:pPr lvl="2"/>
            <a:r>
              <a:rPr lang="en-US"/>
              <a:t>Consider having George Pouliot present Ag fire emissions processing to FSWG</a:t>
            </a:r>
            <a:endParaRPr lang="en-US" dirty="0"/>
          </a:p>
        </p:txBody>
      </p:sp>
    </p:spTree>
    <p:extLst>
      <p:ext uri="{BB962C8B-B14F-4D97-AF65-F5344CB8AC3E}">
        <p14:creationId xmlns:p14="http://schemas.microsoft.com/office/powerpoint/2010/main" val="2489853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2766</TotalTime>
  <Words>2815</Words>
  <Application>Microsoft Office PowerPoint</Application>
  <PresentationFormat>Widescreen</PresentationFormat>
  <Paragraphs>342</Paragraphs>
  <Slides>26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Elephant</vt:lpstr>
      <vt:lpstr>Helvetica</vt:lpstr>
      <vt:lpstr>Symbol</vt:lpstr>
      <vt:lpstr>Wingdings</vt:lpstr>
      <vt:lpstr>Office Theme</vt:lpstr>
      <vt:lpstr>WRAP TSC/Co-Chairs Call Workplan Progress Update September 26, 2018</vt:lpstr>
      <vt:lpstr>PowerPoint Presentation</vt:lpstr>
      <vt:lpstr>Tribal Data Work Group</vt:lpstr>
      <vt:lpstr>Tribal Data Work Group Work Products and Next Steps</vt:lpstr>
      <vt:lpstr>PowerPoint Presentation</vt:lpstr>
      <vt:lpstr>Fire &amp; Smoke Work Group</vt:lpstr>
      <vt:lpstr>Status Report for Fire &amp; Smoke Work Group</vt:lpstr>
      <vt:lpstr>Status Report for Fire &amp; Smoke Work Group</vt:lpstr>
      <vt:lpstr>Status Report for Fire &amp; Smoke Work Group</vt:lpstr>
      <vt:lpstr>Oil and Gas Work Group</vt:lpstr>
      <vt:lpstr>Status Report for Oil and Gas Work Group</vt:lpstr>
      <vt:lpstr>Status Report for Oil and Gas Work Group</vt:lpstr>
      <vt:lpstr>PowerPoint Presentation</vt:lpstr>
      <vt:lpstr>RTOWG Work Group</vt:lpstr>
      <vt:lpstr>Status Report for RTOWG</vt:lpstr>
      <vt:lpstr>Motivation</vt:lpstr>
      <vt:lpstr>AMoN and IASI comparison in Colorado</vt:lpstr>
      <vt:lpstr>PowerPoint Presentation</vt:lpstr>
      <vt:lpstr>PowerPoint Presentation</vt:lpstr>
      <vt:lpstr>PowerPoint Presentation</vt:lpstr>
      <vt:lpstr>PowerPoint Presentation</vt:lpstr>
      <vt:lpstr>Regional Haze Planning Work Group Control Measures Status Report</vt:lpstr>
      <vt:lpstr>Regional Haze Planning Work Group Emissions Inventory &amp; Modeling Protocol Status Report</vt:lpstr>
      <vt:lpstr>Regional Haze Planning Work Group Shared Database Status Report</vt:lpstr>
      <vt:lpstr>Regional Haze Planning Work Group Monitoring Data &amp; Glide Path Status Report</vt:lpstr>
      <vt:lpstr>Regional Haze Planning Work Group Consultation and Coordination Status Report</vt:lpstr>
    </vt:vector>
  </TitlesOfParts>
  <Company>Nevada Division of Environmental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Update on 2018-2019 WRAP Workplan</dc:title>
  <dc:creator>Frank Forsgren</dc:creator>
  <cp:lastModifiedBy>Tom Moore</cp:lastModifiedBy>
  <cp:revision>100</cp:revision>
  <cp:lastPrinted>2018-08-28T16:17:49Z</cp:lastPrinted>
  <dcterms:created xsi:type="dcterms:W3CDTF">2018-06-28T00:25:46Z</dcterms:created>
  <dcterms:modified xsi:type="dcterms:W3CDTF">2018-09-26T21:51:14Z</dcterms:modified>
</cp:coreProperties>
</file>