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6" r:id="rId3"/>
    <p:sldId id="283" r:id="rId4"/>
    <p:sldId id="279" r:id="rId5"/>
    <p:sldId id="281" r:id="rId6"/>
    <p:sldId id="280" r:id="rId7"/>
    <p:sldId id="278" r:id="rId8"/>
    <p:sldId id="277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apair2.org/pdf/draft%20of%20OGWG%20workplan%20scope%20Sept24_2021.docx" TargetMode="External"/><Relationship Id="rId2" Type="http://schemas.openxmlformats.org/officeDocument/2006/relationships/hyperlink" Target="https://www.wrapair2.org/pdf/2021-09-30_OGWG%20Agenda_final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rapair2.org/TSC.asp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September 29, 2021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Fire &amp; Smoke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34" y="2059306"/>
            <a:ext cx="4532666" cy="3477894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A1AFB0D-DBE3-4390-9583-449316CFEC5A}"/>
              </a:ext>
            </a:extLst>
          </p:cNvPr>
          <p:cNvSpPr txBox="1">
            <a:spLocks/>
          </p:cNvSpPr>
          <p:nvPr/>
        </p:nvSpPr>
        <p:spPr>
          <a:xfrm>
            <a:off x="4876800" y="1689100"/>
            <a:ext cx="7162800" cy="4803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September 2021</a:t>
            </a:r>
          </a:p>
          <a:p>
            <a:pPr marL="0" indent="0">
              <a:buNone/>
            </a:pPr>
            <a:r>
              <a:rPr lang="en-US" sz="2600" dirty="0"/>
              <a:t>No FSWG call &amp; 1 EE support team call</a:t>
            </a:r>
          </a:p>
          <a:p>
            <a:pPr marL="287020" lvl="1" indent="0">
              <a:lnSpc>
                <a:spcPct val="170000"/>
              </a:lnSpc>
              <a:buNone/>
            </a:pPr>
            <a:r>
              <a:rPr lang="en-US" dirty="0"/>
              <a:t>3)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Exceptional Events Support Team: 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en-US" dirty="0"/>
              <a:t>Sept. 15 call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Featured presentation by Dan Jaffe (UW) on his O3 from wildfire work. 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Recording and ppt posted to FSWG web page.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/>
              </a:rPr>
              <a:t>Next call, Nov. 17.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cs typeface="Calibri"/>
              </a:rPr>
              <a:t>Call will feature Andy Langford (NOAA) on summer 2021 TOPAZ lidar measurements and identification of O3 from fires.  </a:t>
            </a:r>
          </a:p>
          <a:p>
            <a:pPr marL="287020" lvl="1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dirty="0"/>
              <a:t>1), 2), 4), 5) No updates </a:t>
            </a:r>
          </a:p>
          <a:p>
            <a:pPr marL="0" indent="-170180">
              <a:lnSpc>
                <a:spcPct val="170000"/>
              </a:lnSpc>
              <a:buNone/>
            </a:pPr>
            <a:r>
              <a:rPr lang="en-US" sz="2100" i="1" dirty="0"/>
              <a:t>Workshop: Fire Data Warehouse for Long-Term Datasets – October 21 </a:t>
            </a:r>
          </a:p>
          <a:p>
            <a:pPr marL="0" indent="-170180">
              <a:lnSpc>
                <a:spcPct val="170000"/>
              </a:lnSpc>
              <a:buNone/>
            </a:pPr>
            <a:r>
              <a:rPr lang="en-US" sz="2100" i="1" dirty="0"/>
              <a:t>Next FSWG call – Monday October 25</a:t>
            </a:r>
            <a:endParaRPr lang="en-US" sz="21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567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Oil &amp; Gas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4961" y="1650547"/>
            <a:ext cx="8067040" cy="4247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August/September 2021 Update and Next Steps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August 3, 2021 - 2:00 p.m. (MDT) – Quarterly call</a:t>
            </a:r>
          </a:p>
          <a:p>
            <a:pPr marL="396875" lvl="1" indent="-163513"/>
            <a:r>
              <a:rPr lang="en-US" sz="1800" b="0" i="0" u="none" strike="noStrike" baseline="0" dirty="0">
                <a:latin typeface="Calibri" panose="020F0502020204030204" pitchFamily="34" charset="0"/>
              </a:rPr>
              <a:t>Ramboll memo comparing WRAP OGWG activity/emissions projections methods </a:t>
            </a:r>
          </a:p>
          <a:p>
            <a:pPr marL="396875" lvl="1" indent="-163513"/>
            <a:r>
              <a:rPr lang="en-US" sz="1800" dirty="0">
                <a:latin typeface="Calibri" panose="020F0502020204030204" pitchFamily="34" charset="0"/>
              </a:rPr>
              <a:t>Discussed upcoming </a:t>
            </a:r>
            <a:r>
              <a:rPr lang="en-US" sz="1800" dirty="0"/>
              <a:t>solicitation for feedback from WG on revising scope. </a:t>
            </a:r>
          </a:p>
          <a:p>
            <a:pPr lvl="2"/>
            <a:r>
              <a:rPr lang="en-US" sz="1800" dirty="0"/>
              <a:t>Survey sent to agencies; responses collected and integrated into a draft OGWG scope w/additional work group subgroup definitions.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Sept 30, 2021 - 2:00 p.m. (MDT) - Draft Work Plan Scope Special Call</a:t>
            </a:r>
          </a:p>
          <a:p>
            <a:pPr marL="396875" lvl="1" indent="-163513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Call </a:t>
            </a:r>
            <a:r>
              <a:rPr lang="en-US" sz="1800" dirty="0">
                <a:hlinkClick r:id="rId2"/>
              </a:rPr>
              <a:t>Agenda</a:t>
            </a:r>
            <a:r>
              <a:rPr lang="en-US" sz="1800" dirty="0"/>
              <a:t> (posted on OGWG website):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Survey Results Overview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hlinkClick r:id="rId3"/>
              </a:rPr>
              <a:t>Draft Work Plan Scope</a:t>
            </a:r>
            <a:r>
              <a:rPr lang="en-US" sz="1800" dirty="0"/>
              <a:t> (want feedback by October 15, 2021)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Discuss Potential New Subgroups:</a:t>
            </a:r>
          </a:p>
          <a:p>
            <a:pPr marL="1714500" lvl="3" indent="-342900" fontAlgn="base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4300" algn="l"/>
              </a:tabLst>
            </a:pPr>
            <a:r>
              <a:rPr lang="en-US" dirty="0"/>
              <a:t>Air Quality management needs</a:t>
            </a:r>
          </a:p>
          <a:p>
            <a:pPr marL="1714500" lvl="3" indent="-342900" fontAlgn="base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4300" algn="l"/>
              </a:tabLst>
            </a:pPr>
            <a:r>
              <a:rPr lang="en-US" dirty="0"/>
              <a:t>Develop Emission Inventories and Track Control Strategies​</a:t>
            </a:r>
          </a:p>
          <a:p>
            <a:pPr marL="1714500" lvl="3" indent="-342900" fontAlgn="base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4300" algn="l"/>
              </a:tabLst>
            </a:pPr>
            <a:r>
              <a:rPr lang="en-US" dirty="0"/>
              <a:t>Discuss Rules/Tracking/Enforcement/Compliance​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Oct. 27, 2021 - Present revised scope to WESTAR/WRAP TSC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Nov. 30, 2021 - 12:00 p.m. (MST) - Next Regular OGWG Call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OGWG is piloting Teams channel for collaboration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7160" y="1650547"/>
            <a:ext cx="4069080" cy="2799533"/>
            <a:chOff x="770189" y="1825625"/>
            <a:chExt cx="4572001" cy="26028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0189" y="2223897"/>
              <a:ext cx="4572000" cy="220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13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RTO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224970" cy="48037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Need to revisit feasibility of Tasks 9-11</a:t>
            </a:r>
          </a:p>
          <a:p>
            <a:pPr lvl="1"/>
            <a:r>
              <a:rPr lang="en-US" dirty="0"/>
              <a:t>2017 may not be most viable candidate for future modeling platform</a:t>
            </a:r>
          </a:p>
          <a:p>
            <a:pPr lvl="2"/>
            <a:r>
              <a:rPr lang="en-US" dirty="0"/>
              <a:t>Base new platform on 2020 NEI?</a:t>
            </a:r>
          </a:p>
          <a:p>
            <a:pPr lvl="1"/>
            <a:r>
              <a:rPr lang="en-US" dirty="0"/>
              <a:t>Ozone source apportionment modeling could be developed in next platform iteration</a:t>
            </a:r>
          </a:p>
          <a:p>
            <a:pPr lvl="1"/>
            <a:r>
              <a:rPr lang="en-US" dirty="0"/>
              <a:t>Other future topics?:</a:t>
            </a:r>
          </a:p>
          <a:p>
            <a:pPr lvl="2"/>
            <a:r>
              <a:rPr lang="en-US" dirty="0"/>
              <a:t>Modeling of exceptional events</a:t>
            </a:r>
          </a:p>
          <a:p>
            <a:pPr lvl="2"/>
            <a:r>
              <a:rPr lang="en-US" dirty="0"/>
              <a:t>Impact of </a:t>
            </a:r>
            <a:r>
              <a:rPr lang="en-US"/>
              <a:t>potential lowering of </a:t>
            </a:r>
            <a:r>
              <a:rPr lang="en-US" dirty="0"/>
              <a:t>PM NAAQS</a:t>
            </a:r>
          </a:p>
          <a:p>
            <a:r>
              <a:rPr lang="en-US" dirty="0"/>
              <a:t>Discuss options with RTOWG during November call</a:t>
            </a:r>
          </a:p>
          <a:p>
            <a:r>
              <a:rPr lang="en-US" dirty="0"/>
              <a:t>Draft updated RTOWG workplan scope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70190" y="1825625"/>
            <a:ext cx="4581144" cy="3036831"/>
            <a:chOff x="770190" y="1825625"/>
            <a:chExt cx="4581144" cy="30368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2622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982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Tribal Data Work Group Progress </a:t>
            </a:r>
            <a:r>
              <a:rPr lang="en-US" dirty="0" smtClean="0"/>
              <a:t>Update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6825" y="1825624"/>
            <a:ext cx="10300335" cy="4803775"/>
          </a:xfrm>
        </p:spPr>
        <p:txBody>
          <a:bodyPr>
            <a:normAutofit/>
          </a:bodyPr>
          <a:lstStyle/>
          <a:p>
            <a:r>
              <a:rPr lang="en-US" dirty="0"/>
              <a:t>August &amp; September 2021</a:t>
            </a:r>
          </a:p>
          <a:p>
            <a:pPr lvl="1"/>
            <a:r>
              <a:rPr lang="en-US" dirty="0"/>
              <a:t>Update Workplan Scope – no actions</a:t>
            </a:r>
          </a:p>
          <a:p>
            <a:pPr lvl="1"/>
            <a:r>
              <a:rPr lang="en-US" dirty="0"/>
              <a:t>Internal and External coordination / topics – no changes</a:t>
            </a:r>
          </a:p>
          <a:p>
            <a:pPr lvl="1"/>
            <a:r>
              <a:rPr lang="en-US" dirty="0"/>
              <a:t>Coordination with contractor (dates) – attempt for ITEP to update tribal contacts list ongoing.</a:t>
            </a:r>
          </a:p>
          <a:p>
            <a:pPr lvl="1"/>
            <a:r>
              <a:rPr lang="en-US" dirty="0"/>
              <a:t>Work Group calls (8/26/21):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 August, the TDWG had a member (and invitees) call with a demonstration of the updated WRAP map website. There were 7 attendees on the call.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Question: How would the FSWG like to receive tribal requests for links to be added to the smoke resources map layer?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9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RHP Work Group Status Update</a:t>
            </a:r>
            <a:br>
              <a:rPr lang="en-US" dirty="0"/>
            </a:br>
            <a:r>
              <a:rPr lang="en-US" sz="2400" dirty="0"/>
              <a:t>August &amp;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WRAP products completed in summer 2021</a:t>
            </a:r>
          </a:p>
          <a:p>
            <a:endParaRPr lang="en-US" dirty="0"/>
          </a:p>
          <a:p>
            <a:r>
              <a:rPr lang="en-US" dirty="0"/>
              <a:t>Draft RH SIPs have since been completed for many</a:t>
            </a:r>
          </a:p>
          <a:p>
            <a:pPr lvl="1"/>
            <a:r>
              <a:rPr lang="en-US" dirty="0"/>
              <a:t>Moved into FLM consult or public comment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Potential for future meetings to discuss comments</a:t>
            </a:r>
          </a:p>
        </p:txBody>
      </p:sp>
    </p:spTree>
    <p:extLst>
      <p:ext uri="{BB962C8B-B14F-4D97-AF65-F5344CB8AC3E}">
        <p14:creationId xmlns:p14="http://schemas.microsoft.com/office/powerpoint/2010/main" val="82504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WESTAR/WRAP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25624"/>
            <a:ext cx="10728960" cy="4803775"/>
          </a:xfrm>
        </p:spPr>
        <p:txBody>
          <a:bodyPr/>
          <a:lstStyle/>
          <a:p>
            <a:r>
              <a:rPr lang="en-US" dirty="0"/>
              <a:t>Updated status and work topic reorganization</a:t>
            </a:r>
          </a:p>
          <a:p>
            <a:pPr lvl="1"/>
            <a:r>
              <a:rPr lang="en-US" dirty="0"/>
              <a:t>Review separate doc dated Sept. 24, 2021</a:t>
            </a:r>
          </a:p>
          <a:p>
            <a:pPr lvl="1"/>
            <a:r>
              <a:rPr lang="en-US" dirty="0"/>
              <a:t>Use new doc with Board</a:t>
            </a:r>
          </a:p>
          <a:p>
            <a:pPr lvl="1"/>
            <a:r>
              <a:rPr lang="en-US" dirty="0"/>
              <a:t>Review and </a:t>
            </a:r>
            <a:r>
              <a:rPr lang="en-US"/>
              <a:t>comment from TSC and WG Co-Chairs.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5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 Group Preparation for </a:t>
            </a:r>
            <a:br>
              <a:rPr lang="en-US" b="1" dirty="0" smtClean="0"/>
            </a:br>
            <a:r>
              <a:rPr lang="en-US" b="1" dirty="0" smtClean="0"/>
              <a:t>December 9 WRAP Board Meeting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5726373" cy="48071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Workplan Scopes</a:t>
            </a:r>
          </a:p>
          <a:p>
            <a:pPr lvl="1"/>
            <a:r>
              <a:rPr lang="en-US" dirty="0" smtClean="0"/>
              <a:t>WG development to reflect Board approved / prioritized project topics</a:t>
            </a:r>
          </a:p>
          <a:p>
            <a:pPr lvl="1"/>
            <a:r>
              <a:rPr lang="en-US" dirty="0" smtClean="0"/>
              <a:t>Oct 27 TSC call – WG draft review</a:t>
            </a:r>
          </a:p>
          <a:p>
            <a:pPr lvl="1"/>
            <a:r>
              <a:rPr lang="en-US" dirty="0" smtClean="0"/>
              <a:t>WG refinement, as needed</a:t>
            </a:r>
          </a:p>
          <a:p>
            <a:pPr lvl="1"/>
            <a:r>
              <a:rPr lang="en-US" dirty="0" smtClean="0"/>
              <a:t>Nov 3 Board call – Status update</a:t>
            </a:r>
          </a:p>
          <a:p>
            <a:pPr lvl="1"/>
            <a:r>
              <a:rPr lang="en-US" dirty="0" smtClean="0"/>
              <a:t>Nov 23 TSC call – TSC approval</a:t>
            </a:r>
          </a:p>
          <a:p>
            <a:pPr lvl="1"/>
            <a:r>
              <a:rPr lang="en-US" dirty="0" smtClean="0"/>
              <a:t>Dec 9 Board mtg – Present WG Updates incl. Workplan Scopes </a:t>
            </a:r>
          </a:p>
          <a:p>
            <a:pPr lvl="1"/>
            <a:r>
              <a:rPr lang="en-US" dirty="0" smtClean="0"/>
              <a:t>Reformat WG webpage to Workplan Scope</a:t>
            </a:r>
          </a:p>
          <a:p>
            <a:pPr lvl="1"/>
            <a:r>
              <a:rPr lang="en-US" dirty="0" smtClean="0"/>
              <a:t>Convene WG per Workplan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Nov 23 TSC call – WG Updates</a:t>
            </a:r>
          </a:p>
          <a:p>
            <a:pPr marL="457200" lvl="1" indent="0">
              <a:buNone/>
            </a:pPr>
            <a:r>
              <a:rPr lang="en-US" dirty="0" smtClean="0"/>
              <a:t>(accomplishments past 9 months &amp; </a:t>
            </a:r>
            <a:br>
              <a:rPr lang="en-US" dirty="0" smtClean="0"/>
            </a:br>
            <a:r>
              <a:rPr lang="en-US" dirty="0" smtClean="0"/>
              <a:t>plan for next 4 months)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028596" y="1825625"/>
            <a:ext cx="4325203" cy="48071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Membership Lists</a:t>
            </a:r>
          </a:p>
          <a:p>
            <a:pPr lvl="1"/>
            <a:r>
              <a:rPr lang="en-US" dirty="0" smtClean="0"/>
              <a:t>Update to reflect current members, advisors, other participants</a:t>
            </a:r>
          </a:p>
          <a:p>
            <a:pPr lvl="1"/>
            <a:r>
              <a:rPr lang="en-US" dirty="0" smtClean="0"/>
              <a:t>Recruit additional representation, as needed</a:t>
            </a:r>
          </a:p>
          <a:p>
            <a:pPr lvl="1"/>
            <a:r>
              <a:rPr lang="en-US" dirty="0" smtClean="0"/>
              <a:t>TSC approval of new members</a:t>
            </a:r>
          </a:p>
          <a:p>
            <a:pPr lvl="1"/>
            <a:r>
              <a:rPr lang="en-US" dirty="0" smtClean="0"/>
              <a:t>Post on Work Group webpage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See for example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TSC &amp; WG Co-Chairs List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800" dirty="0" smtClean="0"/>
              <a:t>updated July 23, 2021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908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682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 Theme</vt:lpstr>
      <vt:lpstr>September 29, 2021 Work Group Update</vt:lpstr>
      <vt:lpstr>Fire &amp; Smoke Work Group Progress Update 12/1/2020 Board Approved Work Topics</vt:lpstr>
      <vt:lpstr>Oil &amp; Gas Work Group Progress Update 12/1/2020 Board Approved Work Topics</vt:lpstr>
      <vt:lpstr>RTO Work Group Progress Update 12/1/2020 Board Approved Work Topics</vt:lpstr>
      <vt:lpstr>Tribal Data Work Group Progress Update</vt:lpstr>
      <vt:lpstr>RHP Work Group Status Update August &amp; September 2021</vt:lpstr>
      <vt:lpstr>WESTAR/WRAP Progress Update 12/1/2020 Board Approved Work Topics</vt:lpstr>
      <vt:lpstr>Work Group Preparation for  December 9 WRAP Board Meeting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Potter, Darla</cp:lastModifiedBy>
  <cp:revision>70</cp:revision>
  <cp:lastPrinted>2019-01-16T15:47:08Z</cp:lastPrinted>
  <dcterms:created xsi:type="dcterms:W3CDTF">2018-06-28T00:25:46Z</dcterms:created>
  <dcterms:modified xsi:type="dcterms:W3CDTF">2021-09-28T19:27:30Z</dcterms:modified>
</cp:coreProperties>
</file>