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76" r:id="rId3"/>
    <p:sldId id="277" r:id="rId4"/>
    <p:sldId id="281" r:id="rId5"/>
    <p:sldId id="282" r:id="rId6"/>
    <p:sldId id="279" r:id="rId7"/>
    <p:sldId id="280" r:id="rId8"/>
    <p:sldId id="273" r:id="rId9"/>
    <p:sldId id="278" r:id="rId10"/>
    <p:sldId id="274" r:id="rId11"/>
    <p:sldId id="272" r:id="rId12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8BA5A3-1381-4C0D-9D81-1163DAA9EB99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D7BBE5-F40A-456D-93BC-D8D6E91B9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75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1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4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2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7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31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2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9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7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4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1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C88A-E03D-47CD-83C6-E30E657EB8FB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66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March 31, 2021</a:t>
            </a:r>
            <a:br>
              <a:rPr lang="en-US" dirty="0" smtClean="0"/>
            </a:br>
            <a:r>
              <a:rPr lang="en-US" dirty="0" smtClean="0"/>
              <a:t>Work Group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7890" y="3593648"/>
            <a:ext cx="9144000" cy="3035751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FSWG</a:t>
            </a:r>
          </a:p>
          <a:p>
            <a:pPr algn="l"/>
            <a:r>
              <a:rPr lang="en-US" dirty="0" smtClean="0"/>
              <a:t>OGWG</a:t>
            </a:r>
          </a:p>
          <a:p>
            <a:pPr algn="l"/>
            <a:r>
              <a:rPr lang="en-US" dirty="0" smtClean="0"/>
              <a:t>RTOWG</a:t>
            </a:r>
          </a:p>
          <a:p>
            <a:pPr algn="l"/>
            <a:r>
              <a:rPr lang="en-US" dirty="0" smtClean="0"/>
              <a:t>TDWG</a:t>
            </a:r>
          </a:p>
          <a:p>
            <a:pPr algn="l"/>
            <a:r>
              <a:rPr lang="en-US" dirty="0" smtClean="0"/>
              <a:t>RHPWG</a:t>
            </a:r>
          </a:p>
          <a:p>
            <a:pPr algn="l"/>
            <a:r>
              <a:rPr lang="en-US" dirty="0" smtClean="0"/>
              <a:t>WESTAR/WRAP</a:t>
            </a:r>
          </a:p>
        </p:txBody>
      </p:sp>
    </p:spTree>
    <p:extLst>
      <p:ext uri="{BB962C8B-B14F-4D97-AF65-F5344CB8AC3E}">
        <p14:creationId xmlns:p14="http://schemas.microsoft.com/office/powerpoint/2010/main" val="3043225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12/1/2020 Board Approved Work Topics</a:t>
            </a:r>
            <a:br>
              <a:rPr lang="en-US" dirty="0" smtClean="0"/>
            </a:br>
            <a:r>
              <a:rPr lang="en-US" dirty="0" smtClean="0"/>
              <a:t>RHP Work Group Progress Update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70190" y="1825625"/>
            <a:ext cx="4581144" cy="2114747"/>
            <a:chOff x="770190" y="1825625"/>
            <a:chExt cx="4581144" cy="211474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/>
            <a:srcRect b="87659"/>
            <a:stretch/>
          </p:blipFill>
          <p:spPr>
            <a:xfrm>
              <a:off x="770190" y="1825625"/>
              <a:ext cx="4572000" cy="432943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9334" y="2240280"/>
              <a:ext cx="4572000" cy="1700092"/>
            </a:xfrm>
            <a:prstGeom prst="rect">
              <a:avLst/>
            </a:prstGeom>
          </p:spPr>
        </p:pic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8515" y="4321984"/>
            <a:ext cx="9534970" cy="1871634"/>
          </a:xfrm>
          <a:prstGeom prst="rect">
            <a:avLst/>
          </a:prstGeom>
        </p:spPr>
      </p:pic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243484" y="6195033"/>
            <a:ext cx="9511905" cy="1575303"/>
          </a:xfrm>
        </p:spPr>
        <p:txBody>
          <a:bodyPr>
            <a:normAutofit/>
          </a:bodyPr>
          <a:lstStyle/>
          <a:p>
            <a:r>
              <a:rPr lang="en-US" dirty="0"/>
              <a:t>Currently nothing identified for RHPWG to assist with </a:t>
            </a:r>
          </a:p>
        </p:txBody>
      </p:sp>
    </p:spTree>
    <p:extLst>
      <p:ext uri="{BB962C8B-B14F-4D97-AF65-F5344CB8AC3E}">
        <p14:creationId xmlns:p14="http://schemas.microsoft.com/office/powerpoint/2010/main" val="2138317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12/1/2020 Board Approved Work Topics</a:t>
            </a:r>
            <a:br>
              <a:rPr lang="en-US" dirty="0" smtClean="0"/>
            </a:br>
            <a:r>
              <a:rPr lang="en-US" dirty="0" smtClean="0"/>
              <a:t>WESTAR/WRAP Progress Update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5734" y="1825624"/>
            <a:ext cx="5911426" cy="480377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12</a:t>
            </a:r>
            <a:r>
              <a:rPr lang="en-US" dirty="0"/>
              <a:t>) Conceptual Model for Long-Term Fire Data </a:t>
            </a:r>
            <a:r>
              <a:rPr lang="en-US" dirty="0" smtClean="0"/>
              <a:t>project:  itemizing remote </a:t>
            </a:r>
            <a:r>
              <a:rPr lang="en-US" dirty="0"/>
              <a:t>sensing inputs for annual fire </a:t>
            </a:r>
            <a:r>
              <a:rPr lang="en-US" dirty="0" smtClean="0"/>
              <a:t>EIs</a:t>
            </a:r>
          </a:p>
          <a:p>
            <a:pPr marL="0" indent="0">
              <a:buNone/>
            </a:pPr>
            <a:r>
              <a:rPr lang="en-US" dirty="0" smtClean="0"/>
              <a:t>13) Proposal not selected by NASA for funding</a:t>
            </a:r>
          </a:p>
          <a:p>
            <a:pPr marL="0" indent="0">
              <a:buNone/>
            </a:pPr>
            <a:r>
              <a:rPr lang="en-US" dirty="0" smtClean="0"/>
              <a:t>14) Formation of small sensors subgroup to the WESTAR Technical Committee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70189" y="1825625"/>
            <a:ext cx="4572001" cy="4451741"/>
            <a:chOff x="770189" y="1825625"/>
            <a:chExt cx="4572001" cy="445174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/>
            <a:srcRect b="87659"/>
            <a:stretch/>
          </p:blipFill>
          <p:spPr>
            <a:xfrm>
              <a:off x="770190" y="1825625"/>
              <a:ext cx="4572000" cy="432943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0189" y="2249424"/>
              <a:ext cx="4572000" cy="40279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1314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038600" y="2063771"/>
            <a:ext cx="1847507" cy="2100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771"/>
              </a:lnSpc>
            </a:pPr>
            <a:r>
              <a:rPr lang="en-US" sz="1265" dirty="0">
                <a:solidFill>
                  <a:srgbClr val="FFFFFF"/>
                </a:solidFill>
                <a:latin typeface="Poppins Bold Bold"/>
              </a:rPr>
              <a:t>Educate.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4038600" y="3017192"/>
            <a:ext cx="1847507" cy="2100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771"/>
              </a:lnSpc>
            </a:pPr>
            <a:r>
              <a:rPr lang="en-US" sz="1265" dirty="0">
                <a:solidFill>
                  <a:srgbClr val="FFFFFF"/>
                </a:solidFill>
                <a:latin typeface="Poppins Bold Bold"/>
              </a:rPr>
              <a:t>Invest.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4038600" y="3925548"/>
            <a:ext cx="1847507" cy="2100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771"/>
              </a:lnSpc>
            </a:pPr>
            <a:r>
              <a:rPr lang="en-US" sz="1265" dirty="0">
                <a:solidFill>
                  <a:srgbClr val="FFFFFF"/>
                </a:solidFill>
                <a:latin typeface="Poppins Bold Bold"/>
              </a:rPr>
              <a:t>Plan.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6336950" y="2063771"/>
            <a:ext cx="992376" cy="2101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772"/>
              </a:lnSpc>
            </a:pPr>
            <a:r>
              <a:rPr lang="en-US" sz="1266" dirty="0">
                <a:solidFill>
                  <a:srgbClr val="FFFFFF"/>
                </a:solidFill>
                <a:latin typeface="Poppins Bold Bold"/>
              </a:rPr>
              <a:t>Inspect.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6316306" y="3017192"/>
            <a:ext cx="1434075" cy="2100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771"/>
              </a:lnSpc>
            </a:pPr>
            <a:r>
              <a:rPr lang="en-US" sz="1265" dirty="0">
                <a:solidFill>
                  <a:srgbClr val="FFFFFF"/>
                </a:solidFill>
                <a:latin typeface="Poppins Bold Bold"/>
              </a:rPr>
              <a:t>Double check.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038600" y="618150"/>
            <a:ext cx="3711780" cy="11893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760"/>
              </a:lnSpc>
            </a:pPr>
            <a:r>
              <a:rPr lang="en-US" sz="3839" dirty="0">
                <a:solidFill>
                  <a:srgbClr val="FFFFFF"/>
                </a:solidFill>
                <a:latin typeface="League Spartan"/>
              </a:rPr>
              <a:t>Learn Fire Safety Now.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FEC1732E-0F2E-429A-A207-91284D75CE6B}"/>
              </a:ext>
            </a:extLst>
          </p:cNvPr>
          <p:cNvSpPr txBox="1">
            <a:spLocks/>
          </p:cNvSpPr>
          <p:nvPr/>
        </p:nvSpPr>
        <p:spPr>
          <a:xfrm>
            <a:off x="371475" y="644954"/>
            <a:ext cx="10515600" cy="14605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Fire &amp; Smoke Work Group Status Update</a:t>
            </a:r>
            <a:br>
              <a:rPr lang="en-US" dirty="0"/>
            </a:br>
            <a:r>
              <a:rPr lang="en-US" sz="2400" dirty="0"/>
              <a:t>October 2020 thru March 2021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76257009-1BCD-47CF-B165-2AC75212ED5D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Tasks / Coordination / Meetings </a:t>
            </a:r>
          </a:p>
          <a:p>
            <a:pPr lvl="1"/>
            <a:r>
              <a:rPr lang="en-US" dirty="0"/>
              <a:t>Reformulated the WG under a new work plan scope</a:t>
            </a:r>
          </a:p>
          <a:p>
            <a:pPr lvl="1"/>
            <a:r>
              <a:rPr lang="en-US" dirty="0"/>
              <a:t>WG calls – 2 meeting so far, scheduled monthly into the future</a:t>
            </a:r>
          </a:p>
          <a:p>
            <a:pPr lvl="1"/>
            <a:r>
              <a:rPr lang="en-US" dirty="0"/>
              <a:t>Outreach – expand the WG to include more state, tribal and FLM members</a:t>
            </a:r>
          </a:p>
          <a:p>
            <a:pPr lvl="1"/>
            <a:r>
              <a:rPr lang="en-US" dirty="0"/>
              <a:t>Ongoing meetings of the team working on the Conceptual Model for Long-term Fire Data Support </a:t>
            </a:r>
          </a:p>
          <a:p>
            <a:pPr lvl="1"/>
            <a:r>
              <a:rPr lang="en-US" dirty="0"/>
              <a:t>Plan to send out a survey to get feedback on topics of interest (SMP, Exceptional Events, Rx to Wildfire nexus, Education, Outreach and Training)</a:t>
            </a:r>
          </a:p>
        </p:txBody>
      </p:sp>
    </p:spTree>
    <p:extLst>
      <p:ext uri="{BB962C8B-B14F-4D97-AF65-F5344CB8AC3E}">
        <p14:creationId xmlns:p14="http://schemas.microsoft.com/office/powerpoint/2010/main" val="2188077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12/1/2020 Board Approved Work Topics</a:t>
            </a:r>
            <a:br>
              <a:rPr lang="en-US" dirty="0"/>
            </a:br>
            <a:r>
              <a:rPr lang="en-US" dirty="0"/>
              <a:t>Fire &amp; Smoke Work Group Progress Update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2190" y="1825624"/>
            <a:ext cx="6224970" cy="4803775"/>
          </a:xfrm>
        </p:spPr>
        <p:txBody>
          <a:bodyPr/>
          <a:lstStyle/>
          <a:p>
            <a:r>
              <a:rPr lang="en-US" dirty="0"/>
              <a:t>February/March 2021</a:t>
            </a:r>
          </a:p>
          <a:p>
            <a:pPr lvl="1"/>
            <a:r>
              <a:rPr lang="en-US" dirty="0"/>
              <a:t>Activities to date – </a:t>
            </a:r>
          </a:p>
          <a:p>
            <a:pPr lvl="2"/>
            <a:r>
              <a:rPr lang="en-US" dirty="0"/>
              <a:t>Kickoff call (Feb. 18)</a:t>
            </a:r>
          </a:p>
          <a:p>
            <a:pPr lvl="2"/>
            <a:r>
              <a:rPr lang="en-US" dirty="0"/>
              <a:t>Conceptual Modeling (task 3) </a:t>
            </a:r>
          </a:p>
          <a:p>
            <a:pPr lvl="2"/>
            <a:r>
              <a:rPr lang="en-US" dirty="0"/>
              <a:t>SMP map (task 1 &amp; 5) proposed team to refine map and related information</a:t>
            </a:r>
          </a:p>
          <a:p>
            <a:pPr lvl="1"/>
            <a:r>
              <a:rPr lang="en-US" dirty="0"/>
              <a:t>Tasks 2 &amp; 4 to be discussed in future calls</a:t>
            </a:r>
          </a:p>
          <a:p>
            <a:pPr lvl="1"/>
            <a:r>
              <a:rPr lang="en-US" dirty="0"/>
              <a:t>Update Workplan Scope</a:t>
            </a:r>
          </a:p>
          <a:p>
            <a:pPr lvl="1"/>
            <a:r>
              <a:rPr lang="en-US" dirty="0"/>
              <a:t>Plan to hold teach-ins on topics of interest</a:t>
            </a:r>
          </a:p>
          <a:p>
            <a:pPr lvl="1"/>
            <a:r>
              <a:rPr lang="en-US" dirty="0"/>
              <a:t>Work Group calls monthly into the future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190" y="1825625"/>
            <a:ext cx="4572000" cy="350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807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Oil &amp; Gas Work Group Status Update</a:t>
            </a:r>
            <a:br>
              <a:rPr lang="en-US" dirty="0"/>
            </a:br>
            <a:r>
              <a:rPr lang="en-US" sz="2400" dirty="0"/>
              <a:t>October 2020 thru March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11468100" cy="499110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Tasks / Coordination / Meetings </a:t>
            </a:r>
          </a:p>
          <a:p>
            <a:pPr lvl="1"/>
            <a:r>
              <a:rPr lang="en-US" dirty="0"/>
              <a:t>Work Group calls (Every four months; call held March 30, 2021)</a:t>
            </a:r>
            <a:endParaRPr lang="en-US" dirty="0">
              <a:cs typeface="Calibri"/>
            </a:endParaRPr>
          </a:p>
          <a:p>
            <a:pPr lvl="2"/>
            <a:r>
              <a:rPr lang="en-US" dirty="0"/>
              <a:t>Recurring Topic: Roundtable</a:t>
            </a:r>
          </a:p>
          <a:p>
            <a:pPr lvl="3"/>
            <a:r>
              <a:rPr lang="en-US" dirty="0"/>
              <a:t>State/Local/tribe: Initiatives/Rulemaking/Legislative changes; Regional Haze and/or Ozone SIP-related analyses related to Oil &amp; Gas</a:t>
            </a:r>
          </a:p>
          <a:p>
            <a:pPr lvl="3"/>
            <a:r>
              <a:rPr lang="en-US" dirty="0"/>
              <a:t>Federal: Initiatives/Rulemaking/Legislative changes; Initial thoughts on Regional Haze submittals to date related to Oil &amp; Gas</a:t>
            </a:r>
          </a:p>
          <a:p>
            <a:pPr lvl="2"/>
            <a:r>
              <a:rPr lang="en-US" dirty="0"/>
              <a:t>Other Topics:</a:t>
            </a:r>
          </a:p>
          <a:p>
            <a:pPr lvl="3"/>
            <a:r>
              <a:rPr lang="en-US" dirty="0"/>
              <a:t>Mar. 2021 (upcoming)</a:t>
            </a:r>
          </a:p>
          <a:p>
            <a:pPr lvl="4"/>
            <a:r>
              <a:rPr lang="en-US" dirty="0"/>
              <a:t>WRAP Region Oil &amp; Gas: Recent Activity Trends and Emission Inventories</a:t>
            </a:r>
          </a:p>
          <a:p>
            <a:pPr lvl="4"/>
            <a:r>
              <a:rPr lang="en-US" dirty="0"/>
              <a:t>Emissions Inventory:</a:t>
            </a:r>
          </a:p>
          <a:p>
            <a:pPr lvl="5"/>
            <a:r>
              <a:rPr lang="en-US" dirty="0"/>
              <a:t>2017 Outline – Strengths/Weaknesses for Western Modeling Platform (Ramboll) </a:t>
            </a:r>
          </a:p>
          <a:p>
            <a:pPr lvl="5"/>
            <a:r>
              <a:rPr lang="en-US" dirty="0"/>
              <a:t>2020 NEI Development Plan (EPA)</a:t>
            </a:r>
          </a:p>
          <a:p>
            <a:pPr lvl="3"/>
            <a:r>
              <a:rPr lang="en-US" dirty="0"/>
              <a:t>Oct. 2020</a:t>
            </a:r>
          </a:p>
          <a:p>
            <a:pPr lvl="4"/>
            <a:r>
              <a:rPr lang="en-US" dirty="0"/>
              <a:t>CARB Report on Venting, Fugitive, and Flaring Emissions from Natural Gas</a:t>
            </a:r>
          </a:p>
          <a:p>
            <a:pPr lvl="4"/>
            <a:r>
              <a:rPr lang="en-US" dirty="0"/>
              <a:t>2014 Colorado Model Evaluation Database Package (EPA) </a:t>
            </a:r>
          </a:p>
          <a:p>
            <a:pPr lvl="1"/>
            <a:r>
              <a:rPr lang="en-US" dirty="0"/>
              <a:t>Coordination with contractor (infrequent)</a:t>
            </a:r>
          </a:p>
        </p:txBody>
      </p:sp>
    </p:spTree>
    <p:extLst>
      <p:ext uri="{BB962C8B-B14F-4D97-AF65-F5344CB8AC3E}">
        <p14:creationId xmlns:p14="http://schemas.microsoft.com/office/powerpoint/2010/main" val="1795466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12/1/2020 Board Approved Work Topics</a:t>
            </a:r>
            <a:br>
              <a:rPr lang="en-US" dirty="0"/>
            </a:br>
            <a:r>
              <a:rPr lang="en-US" dirty="0"/>
              <a:t>Oil &amp; Gas Work Group Progress Update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17500" y="1825624"/>
            <a:ext cx="4442460" cy="4803775"/>
          </a:xfrm>
        </p:spPr>
        <p:txBody>
          <a:bodyPr>
            <a:normAutofit/>
          </a:bodyPr>
          <a:lstStyle/>
          <a:p>
            <a:r>
              <a:rPr lang="en-US" dirty="0"/>
              <a:t>February/March 2021</a:t>
            </a:r>
          </a:p>
          <a:p>
            <a:pPr lvl="1"/>
            <a:r>
              <a:rPr lang="en-US" dirty="0"/>
              <a:t>Update Workplan Scope</a:t>
            </a:r>
          </a:p>
          <a:p>
            <a:pPr lvl="1"/>
            <a:r>
              <a:rPr lang="en-US" dirty="0"/>
              <a:t>Kickoff call: TBD</a:t>
            </a:r>
          </a:p>
          <a:p>
            <a:pPr lvl="1"/>
            <a:r>
              <a:rPr lang="en-US" dirty="0"/>
              <a:t>Work Group calls </a:t>
            </a:r>
          </a:p>
          <a:p>
            <a:pPr lvl="2"/>
            <a:r>
              <a:rPr lang="en-US" dirty="0"/>
              <a:t>Mar. 30, 2021</a:t>
            </a:r>
          </a:p>
          <a:p>
            <a:pPr lvl="2"/>
            <a:r>
              <a:rPr lang="en-US" dirty="0"/>
              <a:t>Aug. 10, 2021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32039" y="1825624"/>
            <a:ext cx="7093832" cy="3979182"/>
            <a:chOff x="770189" y="1825625"/>
            <a:chExt cx="4572001" cy="26028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/>
            <a:srcRect b="87659"/>
            <a:stretch/>
          </p:blipFill>
          <p:spPr>
            <a:xfrm>
              <a:off x="770190" y="1825625"/>
              <a:ext cx="4572000" cy="432943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0189" y="2223897"/>
              <a:ext cx="4572000" cy="22045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66034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Regional Technical Operations</a:t>
            </a:r>
            <a:br>
              <a:rPr lang="en-US" dirty="0"/>
            </a:br>
            <a:r>
              <a:rPr lang="en-US" dirty="0"/>
              <a:t>Work Group Status Update</a:t>
            </a:r>
            <a:br>
              <a:rPr lang="en-US" dirty="0"/>
            </a:br>
            <a:r>
              <a:rPr lang="en-US" sz="2400" dirty="0"/>
              <a:t>October 2020 thru March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555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Tasks / Coordination / Meetings </a:t>
            </a:r>
          </a:p>
          <a:p>
            <a:pPr lvl="1"/>
            <a:r>
              <a:rPr lang="en-US" dirty="0"/>
              <a:t>RepBase2 and 2028OTBa2 simulations for estimating reasonable progress goals (RPG) using three different methods, recommend using ‘EPA wo fire’ approach</a:t>
            </a:r>
          </a:p>
          <a:p>
            <a:pPr lvl="1"/>
            <a:r>
              <a:rPr lang="en-US" dirty="0"/>
              <a:t>Regional source apportionment run for use in adjusting glideslopes to account for anthropogenic emissions and prescribed wildland fire</a:t>
            </a:r>
          </a:p>
          <a:p>
            <a:pPr lvl="1"/>
            <a:r>
              <a:rPr lang="en-US" dirty="0"/>
              <a:t>Dynamic model evaluation to assess regional air quality model’s response to changes in US anthropogenic emissions for 2002, present day (2014-2018), and 2028</a:t>
            </a:r>
          </a:p>
          <a:p>
            <a:pPr lvl="1"/>
            <a:r>
              <a:rPr lang="en-US" dirty="0"/>
              <a:t>Model verification study of 2014v2</a:t>
            </a:r>
          </a:p>
          <a:p>
            <a:pPr lvl="1"/>
            <a:r>
              <a:rPr lang="en-US" dirty="0"/>
              <a:t>Workgroup calls:  12/16/20 and 3/2/21</a:t>
            </a:r>
          </a:p>
          <a:p>
            <a:pPr lvl="1"/>
            <a:r>
              <a:rPr lang="en-US" dirty="0"/>
              <a:t>Weekly coordination calls with modeling contractor (Ramboll)</a:t>
            </a:r>
          </a:p>
          <a:p>
            <a:pPr lvl="1"/>
            <a:r>
              <a:rPr lang="en-US" dirty="0"/>
              <a:t>Documents:  </a:t>
            </a:r>
            <a:r>
              <a:rPr lang="en-US" i="1" dirty="0"/>
              <a:t>Procedures for Making Visibility Projections and Adjusting Glidepaths using the WRAP-WAQS 2014 Modeling Platform </a:t>
            </a:r>
            <a:r>
              <a:rPr lang="en-US" dirty="0"/>
              <a:t>(3/1/21)</a:t>
            </a:r>
          </a:p>
          <a:p>
            <a:pPr lvl="1"/>
            <a:r>
              <a:rPr lang="en-US" dirty="0"/>
              <a:t>Transfer of regional haze results to TSS and modeling files to IWDW </a:t>
            </a:r>
          </a:p>
          <a:p>
            <a:pPr lvl="1"/>
            <a:r>
              <a:rPr lang="en-US" dirty="0"/>
              <a:t>By state and source group apportionment run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289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12/1/2020 Board Approved Work Topics</a:t>
            </a:r>
            <a:br>
              <a:rPr lang="en-US" dirty="0"/>
            </a:br>
            <a:r>
              <a:rPr lang="en-US" dirty="0"/>
              <a:t>RTO Work Group Progress Update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2190" y="1825624"/>
            <a:ext cx="6224970" cy="4803775"/>
          </a:xfrm>
        </p:spPr>
        <p:txBody>
          <a:bodyPr/>
          <a:lstStyle/>
          <a:p>
            <a:r>
              <a:rPr lang="en-US" dirty="0"/>
              <a:t>February/March 2021</a:t>
            </a:r>
          </a:p>
          <a:p>
            <a:pPr lvl="1"/>
            <a:r>
              <a:rPr lang="en-US" dirty="0"/>
              <a:t>Discuss with RTOWG to refine work topics</a:t>
            </a:r>
          </a:p>
          <a:p>
            <a:pPr lvl="1"/>
            <a:r>
              <a:rPr lang="en-US" dirty="0"/>
              <a:t>Update Workplan Scope</a:t>
            </a:r>
          </a:p>
          <a:p>
            <a:pPr lvl="1"/>
            <a:r>
              <a:rPr lang="en-US" dirty="0"/>
              <a:t>Kickoff call</a:t>
            </a:r>
          </a:p>
          <a:p>
            <a:pPr lvl="1"/>
            <a:r>
              <a:rPr lang="en-US" dirty="0"/>
              <a:t>Topical discussion / roundtable</a:t>
            </a:r>
          </a:p>
          <a:p>
            <a:pPr lvl="1"/>
            <a:r>
              <a:rPr lang="en-US" dirty="0"/>
              <a:t>Internal and External coordination / topics</a:t>
            </a:r>
          </a:p>
          <a:p>
            <a:pPr lvl="1"/>
            <a:r>
              <a:rPr lang="en-US" dirty="0"/>
              <a:t>Coordination with contractor</a:t>
            </a:r>
          </a:p>
          <a:p>
            <a:pPr lvl="1"/>
            <a:r>
              <a:rPr lang="en-US" dirty="0"/>
              <a:t>Work Group calls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70190" y="1825625"/>
            <a:ext cx="4581144" cy="3036831"/>
            <a:chOff x="770190" y="1825625"/>
            <a:chExt cx="4581144" cy="303683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/>
            <a:srcRect b="87659"/>
            <a:stretch/>
          </p:blipFill>
          <p:spPr>
            <a:xfrm>
              <a:off x="770190" y="1825625"/>
              <a:ext cx="4572000" cy="432943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9334" y="2240280"/>
              <a:ext cx="4572000" cy="26221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12777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Tribal Data Work Group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Status Update (Past 6 Months)</a:t>
            </a:r>
          </a:p>
          <a:p>
            <a:pPr lvl="1"/>
            <a:r>
              <a:rPr lang="en-US" sz="2600" dirty="0" smtClean="0"/>
              <a:t>Completed RH Workplan tasks in Summer </a:t>
            </a:r>
            <a:r>
              <a:rPr lang="en-US" sz="2600" dirty="0" smtClean="0"/>
              <a:t>2020</a:t>
            </a:r>
          </a:p>
          <a:p>
            <a:pPr lvl="1"/>
            <a:r>
              <a:rPr lang="en-US" sz="2600" dirty="0" smtClean="0"/>
              <a:t>No additional meetings due to lack of bandwidth from COVID-19 Pandemic disruptions</a:t>
            </a:r>
            <a:endParaRPr lang="en-US" sz="2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Progress Update (Next 6 </a:t>
            </a:r>
            <a:r>
              <a:rPr lang="en-US" u="sng" dirty="0"/>
              <a:t>Months) </a:t>
            </a:r>
            <a:endParaRPr lang="en-US" u="sng" dirty="0" smtClean="0"/>
          </a:p>
          <a:p>
            <a:pPr lvl="1"/>
            <a:r>
              <a:rPr lang="en-US" sz="2600" dirty="0" smtClean="0"/>
              <a:t>Update </a:t>
            </a:r>
            <a:r>
              <a:rPr lang="en-US" sz="2600" dirty="0" smtClean="0"/>
              <a:t>the Tribal </a:t>
            </a:r>
            <a:r>
              <a:rPr lang="en-US" sz="2600" dirty="0"/>
              <a:t>Contacts list made in </a:t>
            </a:r>
            <a:r>
              <a:rPr lang="en-US" sz="2600" dirty="0" smtClean="0"/>
              <a:t>2019</a:t>
            </a:r>
          </a:p>
          <a:p>
            <a:pPr lvl="1"/>
            <a:r>
              <a:rPr lang="en-US" sz="2600" dirty="0" smtClean="0"/>
              <a:t>Identify needs from WRAP Board Approved Work </a:t>
            </a:r>
            <a:r>
              <a:rPr lang="en-US" sz="2600" dirty="0" smtClean="0"/>
              <a:t>Topics</a:t>
            </a:r>
          </a:p>
          <a:p>
            <a:pPr lvl="1"/>
            <a:r>
              <a:rPr lang="en-US" sz="2600" dirty="0" smtClean="0"/>
              <a:t>Work with TSC and other Work Groups to support tribal representation</a:t>
            </a:r>
            <a:endParaRPr lang="en-US" sz="2600" dirty="0"/>
          </a:p>
        </p:txBody>
      </p:sp>
      <p:grpSp>
        <p:nvGrpSpPr>
          <p:cNvPr id="5" name="Group 4"/>
          <p:cNvGrpSpPr/>
          <p:nvPr/>
        </p:nvGrpSpPr>
        <p:grpSpPr>
          <a:xfrm>
            <a:off x="2011002" y="4541727"/>
            <a:ext cx="4581144" cy="2114747"/>
            <a:chOff x="770190" y="1825625"/>
            <a:chExt cx="4581144" cy="211474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/>
            <a:srcRect b="87659"/>
            <a:stretch/>
          </p:blipFill>
          <p:spPr>
            <a:xfrm>
              <a:off x="770190" y="1825625"/>
              <a:ext cx="4572000" cy="432943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9334" y="2240280"/>
              <a:ext cx="4572000" cy="17000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64029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Regional Haze Planning</a:t>
            </a:r>
            <a:br>
              <a:rPr lang="en-US" dirty="0"/>
            </a:br>
            <a:r>
              <a:rPr lang="en-US" dirty="0"/>
              <a:t>Work Group Status Update</a:t>
            </a:r>
            <a:br>
              <a:rPr lang="en-US" dirty="0"/>
            </a:br>
            <a:r>
              <a:rPr lang="en-US" sz="2400" dirty="0"/>
              <a:t>October 2020 thru March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2451"/>
            <a:ext cx="10515600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Modeling Results Meetings</a:t>
            </a:r>
          </a:p>
          <a:p>
            <a:pPr lvl="1"/>
            <a:r>
              <a:rPr lang="en-US" dirty="0"/>
              <a:t>November – March</a:t>
            </a:r>
          </a:p>
          <a:p>
            <a:pPr lvl="1"/>
            <a:r>
              <a:rPr lang="en-US" dirty="0"/>
              <a:t>Next April 1</a:t>
            </a:r>
            <a:r>
              <a:rPr lang="en-US" baseline="30000" dirty="0"/>
              <a:t>st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State-State coordination call</a:t>
            </a:r>
          </a:p>
          <a:p>
            <a:pPr lvl="1"/>
            <a:r>
              <a:rPr lang="en-US" dirty="0"/>
              <a:t>April 13</a:t>
            </a:r>
            <a:r>
              <a:rPr lang="en-US" baseline="30000" dirty="0"/>
              <a:t>th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4A255E-AB9B-4B4F-8E79-1149118F46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049125"/>
            <a:ext cx="5343525" cy="3209925"/>
          </a:xfrm>
          <a:prstGeom prst="rect">
            <a:avLst/>
          </a:prstGeom>
        </p:spPr>
      </p:pic>
      <p:sp>
        <p:nvSpPr>
          <p:cNvPr id="7" name="Left Brace 6">
            <a:extLst>
              <a:ext uri="{FF2B5EF4-FFF2-40B4-BE49-F238E27FC236}">
                <a16:creationId xmlns:a16="http://schemas.microsoft.com/office/drawing/2014/main" id="{A030F4F9-ABAB-4F43-B4A2-B729078E52B4}"/>
              </a:ext>
            </a:extLst>
          </p:cNvPr>
          <p:cNvSpPr/>
          <p:nvPr/>
        </p:nvSpPr>
        <p:spPr>
          <a:xfrm>
            <a:off x="5278169" y="2049125"/>
            <a:ext cx="977775" cy="3209924"/>
          </a:xfrm>
          <a:prstGeom prst="leftBrace">
            <a:avLst>
              <a:gd name="adj1" fmla="val 8333"/>
              <a:gd name="adj2" fmla="val 16771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290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2695</TotalTime>
  <Words>731</Words>
  <Application>Microsoft Office PowerPoint</Application>
  <PresentationFormat>Widescreen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League Spartan</vt:lpstr>
      <vt:lpstr>Poppins Bold Bold</vt:lpstr>
      <vt:lpstr>Office Theme</vt:lpstr>
      <vt:lpstr>March 31, 2021 Work Group Update</vt:lpstr>
      <vt:lpstr>PowerPoint Presentation</vt:lpstr>
      <vt:lpstr>12/1/2020 Board Approved Work Topics Fire &amp; Smoke Work Group Progress Update</vt:lpstr>
      <vt:lpstr>Oil &amp; Gas Work Group Status Update October 2020 thru March 2021</vt:lpstr>
      <vt:lpstr>12/1/2020 Board Approved Work Topics Oil &amp; Gas Work Group Progress Update</vt:lpstr>
      <vt:lpstr>Regional Technical Operations Work Group Status Update October 2020 thru March 2021</vt:lpstr>
      <vt:lpstr>12/1/2020 Board Approved Work Topics RTO Work Group Progress Update</vt:lpstr>
      <vt:lpstr>Tribal Data Work Group</vt:lpstr>
      <vt:lpstr>Regional Haze Planning Work Group Status Update October 2020 thru March 2021</vt:lpstr>
      <vt:lpstr>12/1/2020 Board Approved Work Topics RHP Work Group Progress Update</vt:lpstr>
      <vt:lpstr>12/1/2020 Board Approved Work Topics WESTAR/WRAP Progress Update</vt:lpstr>
    </vt:vector>
  </TitlesOfParts>
  <Company>Nevada Division of Environmental Protection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Update on 2018-2019 WRAP Workplan</dc:title>
  <dc:creator>Frank Forsgren</dc:creator>
  <cp:lastModifiedBy>Potter, Darla</cp:lastModifiedBy>
  <cp:revision>54</cp:revision>
  <cp:lastPrinted>2019-01-16T15:47:08Z</cp:lastPrinted>
  <dcterms:created xsi:type="dcterms:W3CDTF">2018-06-28T00:25:46Z</dcterms:created>
  <dcterms:modified xsi:type="dcterms:W3CDTF">2021-03-31T14:19:04Z</dcterms:modified>
</cp:coreProperties>
</file>