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  <p:sldMasterId id="2147483799" r:id="rId2"/>
  </p:sldMasterIdLst>
  <p:notesMasterIdLst>
    <p:notesMasterId r:id="rId11"/>
  </p:notesMasterIdLst>
  <p:handoutMasterIdLst>
    <p:handoutMasterId r:id="rId12"/>
  </p:handoutMasterIdLst>
  <p:sldIdLst>
    <p:sldId id="257" r:id="rId3"/>
    <p:sldId id="503" r:id="rId4"/>
    <p:sldId id="562" r:id="rId5"/>
    <p:sldId id="559" r:id="rId6"/>
    <p:sldId id="560" r:id="rId7"/>
    <p:sldId id="561" r:id="rId8"/>
    <p:sldId id="564" r:id="rId9"/>
    <p:sldId id="565" r:id="rId10"/>
  </p:sldIdLst>
  <p:sldSz cx="12190413" cy="6859588"/>
  <p:notesSz cx="6858000" cy="9144000"/>
  <p:custDataLst>
    <p:tags r:id="rId13"/>
  </p:custDataLst>
  <p:defaultTextStyle>
    <a:defPPr>
      <a:defRPr lang="en-US"/>
    </a:defPPr>
    <a:lvl1pPr marL="0" indent="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kern="1200" spc="-50" baseline="0">
        <a:solidFill>
          <a:schemeClr val="tx1"/>
        </a:solidFill>
        <a:latin typeface="Verdana"/>
        <a:ea typeface="Verdana" pitchFamily="34" charset="0"/>
        <a:cs typeface="Verdana" pitchFamily="34" charset="0"/>
      </a:defRPr>
    </a:lvl1pPr>
    <a:lvl2pPr marL="252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800" kern="1200" spc="-50">
        <a:solidFill>
          <a:schemeClr val="tx1"/>
        </a:solidFill>
        <a:latin typeface="Verdana"/>
        <a:ea typeface="Verdana" pitchFamily="34" charset="0"/>
        <a:cs typeface="+mn-cs"/>
      </a:defRPr>
    </a:lvl2pPr>
    <a:lvl3pPr marL="648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600" kern="1200" spc="-50">
        <a:solidFill>
          <a:schemeClr val="tx1"/>
        </a:solidFill>
        <a:latin typeface="Verdana"/>
        <a:ea typeface="Verdana" pitchFamily="34" charset="0"/>
        <a:cs typeface="+mn-cs"/>
      </a:defRPr>
    </a:lvl3pPr>
    <a:lvl4pPr marL="9792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anose="020B0604030504040204" pitchFamily="34" charset="0"/>
      <a:buChar char="•"/>
      <a:defRPr sz="1400" kern="1200" spc="-50">
        <a:solidFill>
          <a:schemeClr val="tx1"/>
        </a:solidFill>
        <a:latin typeface="Verdana"/>
        <a:ea typeface="Verdana" pitchFamily="34" charset="0"/>
        <a:cs typeface="+mn-cs"/>
      </a:defRPr>
    </a:lvl4pPr>
    <a:lvl5pPr marL="0" indent="0" algn="l" defTabSz="457189" rtl="0" eaLnBrk="1" fontAlgn="base" hangingPunct="1">
      <a:lnSpc>
        <a:spcPct val="8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sz="4800" b="1" kern="1200" cap="all" spc="-50" baseline="0">
        <a:solidFill>
          <a:schemeClr val="tx1"/>
        </a:solidFill>
        <a:latin typeface="Verdana"/>
        <a:ea typeface="Verdana" pitchFamily="34" charset="0"/>
        <a:cs typeface="+mn-cs"/>
      </a:defRPr>
    </a:lvl5pPr>
    <a:lvl6pPr marL="0" indent="0" algn="l" defTabSz="457189" rtl="0" eaLnBrk="1" latinLnBrk="0" hangingPunct="1">
      <a:spcBef>
        <a:spcPts val="0"/>
      </a:spcBef>
      <a:spcAft>
        <a:spcPts val="600"/>
      </a:spcAft>
      <a:buClr>
        <a:schemeClr val="tx2"/>
      </a:buClr>
      <a:buFont typeface="Arial" panose="020B0604020202020204" pitchFamily="34" charset="0"/>
      <a:buChar char="​"/>
      <a:defRPr sz="1800" b="1" kern="1200" cap="all" spc="-50" baseline="0">
        <a:solidFill>
          <a:schemeClr val="tx2"/>
        </a:solidFill>
        <a:latin typeface="+mn-lt"/>
        <a:ea typeface="+mn-ea"/>
        <a:cs typeface="+mn-cs"/>
      </a:defRPr>
    </a:lvl6pPr>
    <a:lvl7pPr marL="0" indent="0" algn="l" defTabSz="457189" rtl="0" eaLnBrk="1" latinLnBrk="0" hangingPunct="1">
      <a:spcBef>
        <a:spcPts val="0"/>
      </a:spcBef>
      <a:spcAft>
        <a:spcPts val="1200"/>
      </a:spcAft>
      <a:buFont typeface="Arial" panose="020B0604020202020204" pitchFamily="34" charset="0"/>
      <a:buChar char="​"/>
      <a:defRPr sz="1800" i="1" kern="1200" spc="-50">
        <a:solidFill>
          <a:schemeClr val="bg2"/>
        </a:solidFill>
        <a:latin typeface="+mn-lt"/>
        <a:ea typeface="+mn-ea"/>
        <a:cs typeface="+mn-cs"/>
      </a:defRPr>
    </a:lvl7pPr>
    <a:lvl8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rabicPeriod"/>
      <a:defRPr sz="1600" kern="1200" spc="-50">
        <a:solidFill>
          <a:schemeClr val="tx1"/>
        </a:solidFill>
        <a:latin typeface="+mn-lt"/>
        <a:ea typeface="+mn-ea"/>
        <a:cs typeface="+mn-cs"/>
      </a:defRPr>
    </a:lvl8pPr>
    <a:lvl9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lphaUcPeriod"/>
      <a:defRPr sz="1600" kern="1200" spc="-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o-Jung Chien" initials="CC" lastIdx="1" clrIdx="0">
    <p:extLst>
      <p:ext uri="{19B8F6BF-5375-455C-9EA6-DF929625EA0E}">
        <p15:presenceInfo xmlns:p15="http://schemas.microsoft.com/office/powerpoint/2012/main" userId="S-1-5-21-1123561945-1202660629-725345543-2340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59BFF5"/>
    <a:srgbClr val="E3F2FF"/>
    <a:srgbClr val="F1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9" autoAdjust="0"/>
    <p:restoredTop sz="97440" autoAdjust="0"/>
  </p:normalViewPr>
  <p:slideViewPr>
    <p:cSldViewPr snapToGrid="0">
      <p:cViewPr varScale="1">
        <p:scale>
          <a:sx n="122" d="100"/>
          <a:sy n="122" d="100"/>
        </p:scale>
        <p:origin x="158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E8A3B-3A63-46A9-95E1-03CE2FCF9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6A870-D0BC-44DB-AD81-D5E8B04AE8D4}" type="datetimeFigureOut">
              <a:rPr lang="da-DK" smtClean="0"/>
              <a:t>29-04-2020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29/04/2020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6644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ogo_fonden"/>
          <p:cNvSpPr>
            <a:spLocks noChangeAspect="1"/>
          </p:cNvSpPr>
          <p:nvPr userDrawn="1"/>
        </p:nvSpPr>
        <p:spPr>
          <a:xfrm>
            <a:off x="817200" y="6159600"/>
            <a:ext cx="1319093" cy="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2" cy="681548"/>
          </a:xfrm>
        </p:spPr>
        <p:txBody>
          <a:bodyPr tIns="0" anchor="t" anchorCtr="0"/>
          <a:lstStyle>
            <a:lvl1pPr>
              <a:defRPr sz="4800" cap="none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652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none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2" y="4841825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9474" y="6281955"/>
            <a:ext cx="6701689" cy="16806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C4E83CB2-972B-4E09-BABD-AD009896FCC2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87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313612" y="1645032"/>
            <a:ext cx="4073525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CD2102F5-F0AA-4FA7-850D-473C39671182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5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8958262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3" y="452544"/>
            <a:ext cx="800964" cy="800964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icon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95B0045-BE87-402F-90EB-C2F911FB7AD2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18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8958262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2" y="1645033"/>
            <a:ext cx="818165" cy="818165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icon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AFE214A-1463-4013-AF05-D7DA7E749953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32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6515100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000" y="1645033"/>
            <a:ext cx="3259138" cy="324069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08382EA-4EB9-4A88-92B5-8748F84A3314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3613" y="1644649"/>
            <a:ext cx="4073525" cy="4063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B757367-73B7-404C-B570-4452EDF8F2CA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7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7329487" cy="4063354"/>
          </a:xfrm>
        </p:spPr>
        <p:txBody>
          <a:bodyPr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none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cap="none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cap="none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 cap="none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 cap="none"/>
            </a:lvl6pPr>
            <a:lvl7pPr>
              <a:defRPr sz="1600" cap="none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 cap="none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 cap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12,3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4992414"/>
            <a:ext cx="2444750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D567F-EFA3-4304-9F2D-5128B34EFFF1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12403271" y="-1"/>
            <a:chExt cx="1796791" cy="29075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D37D26DC-942F-43BC-A05F-B8158D0688F3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22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4071936" cy="4063354"/>
          </a:xfrm>
        </p:spPr>
        <p:txBody>
          <a:bodyPr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4838" y="1644771"/>
            <a:ext cx="244316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none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cap="none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cap="none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 cap="none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 cap="none"/>
            </a:lvl6pPr>
            <a:lvl7pPr>
              <a:defRPr sz="1600" cap="none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 cap="none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 cap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12,9%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1644771"/>
            <a:ext cx="2444750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none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cap="none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cap="none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 cap="none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 cap="none"/>
            </a:lvl6pPr>
            <a:lvl7pPr>
              <a:defRPr sz="1600" cap="none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 cap="none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 cap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12,9%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2F4B53-30AD-4697-89D7-9D962CE965E5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12403271" y="-1"/>
            <a:chExt cx="1796791" cy="290758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0FEF35-0958-440B-A77A-2699A8399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4203BB4-30A9-4057-A809-926EDEDB9F4F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139BD4A-714C-44AF-902B-B7BB51BF1E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B5C133-0407-4A77-B2F7-7E365D047DE4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1BBC228B-197B-44A3-99D0-D56237507B14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F79C4FA-D9C5-4FA0-8C01-EF99FABAA632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65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68B673-9D9F-4BF4-8D81-D1B3477E6F0F}"/>
              </a:ext>
            </a:extLst>
          </p:cNvPr>
          <p:cNvGrpSpPr/>
          <p:nvPr userDrawn="1"/>
        </p:nvGrpSpPr>
        <p:grpSpPr>
          <a:xfrm>
            <a:off x="-1972094" y="1634370"/>
            <a:ext cx="1796791" cy="2907588"/>
            <a:chOff x="12339857" y="1634370"/>
            <a:chExt cx="1796791" cy="290758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61C6D9-96E6-46EB-8545-E257C98220F8}"/>
                </a:ext>
              </a:extLst>
            </p:cNvPr>
            <p:cNvSpPr/>
            <p:nvPr/>
          </p:nvSpPr>
          <p:spPr>
            <a:xfrm>
              <a:off x="12339857" y="1634370"/>
              <a:ext cx="1796791" cy="2907588"/>
            </a:xfrm>
            <a:prstGeom prst="roundRect">
              <a:avLst>
                <a:gd name="adj" fmla="val 297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chemeClr val="accent3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3EC8C10-6A9E-4C2B-B6BA-69C39462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71161" y="1791659"/>
              <a:ext cx="455222" cy="21308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580C90-4416-41DC-ADAC-F1014BB16E65}"/>
                </a:ext>
              </a:extLst>
            </p:cNvPr>
            <p:cNvSpPr txBox="1"/>
            <p:nvPr/>
          </p:nvSpPr>
          <p:spPr bwMode="auto">
            <a:xfrm>
              <a:off x="12483714" y="2086228"/>
              <a:ext cx="143363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2700" marR="0" indent="-25400" algn="l" defTabSz="457200" rtl="0" eaLnBrk="0" fontAlgn="base" latinLnBrk="0" hangingPunct="0">
                <a:spcBef>
                  <a:spcPct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LIST LEVELS (BULLET LEVELS) </a:t>
              </a:r>
              <a:b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</a:br>
              <a:b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</a:b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USE ABOVE TOOL IN THE TAB HOME TO CHANGE TEXT STYLES (ALSO USE TAB FUNCTION)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C7FA45-BEB8-4FA0-89DA-4AF47CEA9A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351204" y="2757038"/>
              <a:ext cx="1261627" cy="156563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327CDE-D280-433E-A1DD-9B88BC9A9D74}"/>
              </a:ext>
            </a:extLst>
          </p:cNvPr>
          <p:cNvGrpSpPr/>
          <p:nvPr userDrawn="1"/>
        </p:nvGrpSpPr>
        <p:grpSpPr>
          <a:xfrm>
            <a:off x="12339858" y="1634370"/>
            <a:ext cx="1796791" cy="2907588"/>
            <a:chOff x="-1899137" y="-1"/>
            <a:chExt cx="1796791" cy="29075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AE14B58-12EA-4B20-8931-337F0DC7BE74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1E15413-4664-4681-9444-310804612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D38E9D-D309-4835-BB4A-24E940357F1D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3408A5E0-BE3B-4CF6-B031-C7BDEAE8EF42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4467B95-2571-401A-B1E8-0E4825008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064" y="1645033"/>
            <a:ext cx="7331074" cy="4063354"/>
          </a:xfrm>
        </p:spPr>
        <p:txBody>
          <a:bodyPr/>
          <a:lstStyle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514" y="1644771"/>
            <a:ext cx="2443162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none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 cap="none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 dirty="0"/>
              <a:t>12,9%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4992414"/>
            <a:ext cx="2443161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CE7F11D-4068-4467-ADC0-9DDB0348786D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4071936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537029"/>
            <a:ext cx="5702300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 cap="none" baseline="0"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2B1A207-FF9A-4B5B-B658-E1D4CAF6BF95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9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2443162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2443162" cy="406203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063" y="5390147"/>
            <a:ext cx="73310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063" y="537029"/>
            <a:ext cx="7331075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E51A9C0-0000-424E-B9BA-AD74F18B8441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44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2651" cy="681548"/>
          </a:xfrm>
        </p:spPr>
        <p:txBody>
          <a:bodyPr tIns="0" anchor="t" anchorCtr="0"/>
          <a:lstStyle>
            <a:lvl1pPr>
              <a:defRPr sz="4800" cap="none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191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none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344F44-1D4C-407D-B0CE-FCFEE29BE5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rgbClr val="009D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18" name="Date_DateCustomA" hidden="1">
            <a:extLst>
              <a:ext uri="{FF2B5EF4-FFF2-40B4-BE49-F238E27FC236}">
                <a16:creationId xmlns:a16="http://schemas.microsoft.com/office/drawing/2014/main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68278A4F-75E5-4487-8EFE-5542624B6E19}" type="datetime1">
              <a:rPr lang="en-GB" smtClean="0"/>
              <a:t>29/04/2020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9" y="1645033"/>
            <a:ext cx="5702299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C3CB02EF-78DF-4441-B372-AB08FA2CB686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9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2443162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063" y="1645033"/>
            <a:ext cx="733107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244475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DBD7B4A6-B0CD-41AC-9EE2-AE3B950F0323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7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864" y="421976"/>
            <a:ext cx="10588624" cy="485311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 baseline="0"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12900" y="906698"/>
            <a:ext cx="3257550" cy="2158049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1059021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B44C3EE-DFEC-43A8-AFC5-82AFC7239FD3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48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925" y="5389081"/>
            <a:ext cx="40735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838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513" y="1645033"/>
            <a:ext cx="4071937" cy="374404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0995F24-6094-4127-B577-1314C822A816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008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10588624" cy="7488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814387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814387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A1AC183-121C-400B-911F-90CE227AB64F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8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0450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3257549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50178E6-9ED0-4FC1-83CA-CE3865359D0A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15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48863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9224" y="5389082"/>
            <a:ext cx="2443164" cy="317982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488632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99225" y="1645031"/>
            <a:ext cx="2443162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E8BFDA3-E830-4DEF-8716-2A957FF5DCFE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4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570071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925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8C08E0B-4314-47DA-B1CA-21A8970F667A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59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082"/>
            <a:ext cx="5702299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3145100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3" y="1645031"/>
            <a:ext cx="1628775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5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626097D-668E-4EAC-B03A-301C229EAB0F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98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6400"/>
            <a:ext cx="407352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4073526" cy="1483869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3" y="5389082"/>
            <a:ext cx="1628775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5389082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8E7B1F3-242B-498A-B39C-1D28B2D1FBD4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00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Logo_ramboll"/>
          <p:cNvSpPr>
            <a:spLocks/>
          </p:cNvSpPr>
          <p:nvPr userDrawn="1"/>
        </p:nvSpPr>
        <p:spPr>
          <a:xfrm>
            <a:off x="817201" y="6159600"/>
            <a:ext cx="896400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Logo_fonden"/>
          <p:cNvSpPr>
            <a:spLocks noChangeAspect="1"/>
          </p:cNvSpPr>
          <p:nvPr userDrawn="1"/>
        </p:nvSpPr>
        <p:spPr>
          <a:xfrm>
            <a:off x="817200" y="6159600"/>
            <a:ext cx="1319093" cy="2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0" cy="681548"/>
          </a:xfrm>
        </p:spPr>
        <p:txBody>
          <a:bodyPr tIns="0" anchor="t" anchorCtr="0"/>
          <a:lstStyle>
            <a:lvl1pPr>
              <a:defRPr sz="4800" cap="none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3" y="1139744"/>
            <a:ext cx="9772650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none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3344F44-1D4C-407D-B0CE-FCFEE29BE5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7C1A7342-71A0-4FE7-A165-07258D6BA076}" type="datetime1">
              <a:rPr lang="en-GB" smtClean="0"/>
              <a:t>29/04/2020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98685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90147"/>
            <a:ext cx="5702300" cy="31691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4921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2" y="5389200"/>
            <a:ext cx="1628776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3144921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6774" y="5389200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2" y="3906278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4" y="1645032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5120233-F360-4C4D-A680-C265C42D39B4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011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200"/>
            <a:ext cx="3259138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214" y="3146400"/>
            <a:ext cx="648593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0451" y="5389200"/>
            <a:ext cx="1625600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3613" y="5389200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6775" y="5389200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6516688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0450" y="3906000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658BBEE-F4B3-4B68-8650-6B2FE512F1B2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72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6928" y="452543"/>
            <a:ext cx="10555200" cy="1056245"/>
          </a:xfr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683F3848-6E64-4100-B5D9-6E107DD2F437}" type="datetime1">
              <a:rPr lang="en-GB" smtClean="0"/>
              <a:t>29/04/2020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x-none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fld id="{7D371DA1-BB7B-422A-BC98-8E2CBFB6A9C1}" type="datetime1">
              <a:rPr lang="en-GB" smtClean="0"/>
              <a:t>29/04/2020</a:t>
            </a:fld>
            <a:endParaRPr lang="x-non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1946365"/>
            <a:ext cx="7329487" cy="2769325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968" y="5020098"/>
            <a:ext cx="7332035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805436" y="2250351"/>
            <a:ext cx="1671637" cy="28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tx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D6C20A68-DB9C-4983-899D-61F06F7CD06E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59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EA585B74-D4BF-4026-98FF-DE257A9E4322}" type="datetime1">
              <a:rPr lang="en-GB" smtClean="0"/>
              <a:t>29/04/2020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0BCD035-560B-4CF5-85B3-1AA4B9CB1C23}" type="datetime1">
              <a:rPr lang="en-GB" smtClean="0"/>
              <a:t>29/04/2020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798512" y="452544"/>
            <a:ext cx="10588625" cy="1196721"/>
          </a:xfrm>
        </p:spPr>
        <p:txBody>
          <a:bodyPr tIns="0"/>
          <a:lstStyle>
            <a:lvl1pPr>
              <a:defRPr sz="3200" cap="none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1808B17-7D73-48EF-8BED-63693AB76B0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BAB43C48-B215-4324-AB8D-2F7AF680695A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69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4"/>
            <a:ext cx="4886324" cy="4432966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4" y="4971350"/>
            <a:ext cx="4886324" cy="365455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4" y="5334000"/>
            <a:ext cx="4886324" cy="4244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60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2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5A883098-EC9D-45F8-BF2C-3487DF20D3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7F8F7215-F829-4929-9977-E0AE39CBC44B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92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8FD9-FC5B-4542-BC94-890ACC3A6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2413" cy="23891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23550-1B7A-4046-947A-010FB6D33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3625"/>
            <a:ext cx="9142413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8D2F9-5994-4FBB-8131-A38E517F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8FEF-5A3E-4F3C-90A4-6B83632F92DF}" type="datetime1">
              <a:rPr lang="en-GB" smtClean="0"/>
              <a:t>29/04/2020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F542A-79CB-486C-9358-821FD06D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99A9-7E20-47D8-8D6D-0B9AB76F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7329487" cy="5255844"/>
          </a:xfrm>
        </p:spPr>
        <p:txBody>
          <a:bodyPr/>
          <a:lstStyle>
            <a:lvl1pPr>
              <a:defRPr sz="480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03CCCC09-5DB6-43EE-A0E2-D325ED3E031A}" type="datetime1">
              <a:rPr lang="en-GB" smtClean="0"/>
              <a:t>29/04/2020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44566-2FE5-4F83-8D27-414B754B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E021E-A090-4317-BEE0-19BD52228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7A46C-2744-49CC-B81B-B29D0426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6F3A-9012-4CDA-B0BC-2B26F7C97269}" type="datetime1">
              <a:rPr lang="en-GB" smtClean="0"/>
              <a:t>29/04/2020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7963C-79F3-4F1A-BE74-32A466C1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B1753-A186-4611-830A-8A3B94CA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3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3480-2DFD-4FE1-849D-BFE79B49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4013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6C47C-D7A2-4604-A112-E2CF872D3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1050"/>
            <a:ext cx="10514013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E22E8-F3EC-4504-91E2-28FBA9C3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9E72-C6D8-4BEF-8524-EBE1ED4F1B16}" type="datetime1">
              <a:rPr lang="en-GB" smtClean="0"/>
              <a:t>29/04/2020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D2DB4-E4D5-44BF-BC75-F76C3148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DD57D-7F05-406F-A891-4BA1766D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62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370C-1746-4FE9-B061-B8775869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3EF38-F4AA-4043-8B05-736435FA6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2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0C353-78A0-430C-9F1A-AB167779E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52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6704D-4E38-41B2-B562-85420268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533C-2F32-41E1-B984-972938EAD6AF}" type="datetime1">
              <a:rPr lang="en-GB" smtClean="0"/>
              <a:t>29/04/2020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16535-D870-4802-AA97-8462159D8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0D28C-A8D9-44B8-9F88-25E57C7F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BD2EF-7B54-4CBE-A683-F3C249B2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40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99BFD-B309-4C77-AE84-32B9CC452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71B77-7377-4CB5-98C2-338DAF2B4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6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1F707-0067-413F-9E9C-2D3B97F4B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E2F2E-3C55-4431-9CE9-DF216FD82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3187" cy="3686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65BC9-096A-4724-B5B2-D8A70D4C3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F6CB-B131-4080-9C99-E0D9F97475F8}" type="datetime1">
              <a:rPr lang="en-GB" smtClean="0"/>
              <a:t>29/04/2020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CAE29-D085-4003-BE54-737D04CB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DC0D52-D016-4F04-AB51-3FF17C6F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24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1EB3-8607-4F36-9DBE-CB39811C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72199A-112E-4193-9A7D-905AEFA74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5DE5-6F55-47B4-AAB5-48DC04F309D4}" type="datetime1">
              <a:rPr lang="en-GB" smtClean="0"/>
              <a:t>29/04/2020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27035-1771-4F52-A383-7F3C3AF3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9BEC0-7DFA-4F7D-BD42-64D7A0F2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66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AE2EB-21EA-49E0-9C07-FF8D984B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FD68-DA46-4C15-A51B-D6988B5FCA62}" type="datetime1">
              <a:rPr lang="en-GB" smtClean="0"/>
              <a:t>29/04/2020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6FB81-B423-4C11-A537-043789F4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39772-0498-48FB-863B-8D7B3DB5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629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D94B-2382-4C62-A239-681566AF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D7FD-ED81-4082-9C9C-8E618BBB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B0E96-6F9B-4EAA-9BC6-AEC27E576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A069D-2AFC-42A5-AC32-D1DA6688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0A2B7-6B29-475D-B726-606F52BBECBC}" type="datetime1">
              <a:rPr lang="en-GB" smtClean="0"/>
              <a:t>29/04/2020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715A6-C8A9-4A3E-AD2E-71DB8696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824C1-EC2D-47D4-BCEC-20C0ABAD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43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E88BD-4420-4F01-AB5B-AD6FCC56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CEBB7-4A65-44BD-AEFF-5C3DDF3E1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0612" cy="48752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3D138-8D43-4973-B3CF-3EFA793E4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E9C93-2982-4E29-82C3-67D9B8B2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E03E-68AF-4D10-9D23-D9654E970887}" type="datetime1">
              <a:rPr lang="en-GB" smtClean="0"/>
              <a:t>29/04/2020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FDCDD-92B0-4892-BEB7-AA2D0001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E43FE-A443-4ACC-9D51-0D05DEB0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67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22A91-BEA7-42C3-B2E8-38A762BB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28C66-939A-4677-AF58-018593953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D33D8-9ECA-419D-9655-B9F76AC6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2921-9AB9-410E-9A07-65486F1606DC}" type="datetime1">
              <a:rPr lang="en-GB" smtClean="0"/>
              <a:t>29/04/2020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E21A2-0119-4543-815F-2107CF06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8A4A-7D42-4E32-8B17-2049746A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8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3A435E-A970-45EE-A8F1-785EF7EC0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3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83E55-CD50-40A9-B002-D7A61E745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34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3ED7A-6A1E-4D1E-9184-99BDA272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8CBF-E9F0-4C33-9C6F-6D2A3617A045}" type="datetime1">
              <a:rPr lang="en-GB" smtClean="0"/>
              <a:t>29/04/2020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77613-2363-4C80-AE28-D9FD9C62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B7927-994B-457F-92CB-D61761E2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8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baseline="0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4886324" cy="5255844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A3D8C95D-EF24-45E3-8F9B-39CD84199797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2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cap="none" baseline="0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513" y="1633538"/>
            <a:ext cx="10588625" cy="4087812"/>
          </a:xfrm>
        </p:spPr>
        <p:txBody>
          <a:bodyPr/>
          <a:lstStyle>
            <a:lvl1pPr marL="361950" indent="-361950">
              <a:buFont typeface="+mj-lt"/>
              <a:buAutoNum type="arabicPeriod"/>
              <a:defRPr sz="1400" b="1" cap="none" baseline="0">
                <a:solidFill>
                  <a:schemeClr val="bg1"/>
                </a:solidFill>
              </a:defRPr>
            </a:lvl1pPr>
            <a:lvl2pPr marL="627063" indent="-265113">
              <a:defRPr sz="1400" b="1" cap="none" baseline="0">
                <a:solidFill>
                  <a:schemeClr val="bg1"/>
                </a:solidFill>
              </a:defRPr>
            </a:lvl2pPr>
            <a:lvl3pPr>
              <a:defRPr b="1" cap="none" baseline="0">
                <a:solidFill>
                  <a:schemeClr val="bg1"/>
                </a:solidFill>
              </a:defRPr>
            </a:lvl3pPr>
            <a:lvl4pPr>
              <a:defRPr b="1" cap="none" baseline="0">
                <a:solidFill>
                  <a:schemeClr val="bg1"/>
                </a:solidFill>
              </a:defRPr>
            </a:lvl4pPr>
            <a:lvl5pPr>
              <a:defRPr b="1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D2E4CB1B-CFEA-4E8F-9094-ABD6E11DDFD1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2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7960" y="6281956"/>
            <a:ext cx="6813203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4F0208B-5AB3-4F31-8BE4-0565B91D880C}" type="datetime1">
              <a:rPr lang="en-GB" smtClean="0"/>
              <a:t>29/04/2020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886325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99224" y="1645032"/>
            <a:ext cx="4887913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CDFCA3A7-EF6F-400A-96CF-DD4A39308C0F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8512" y="452543"/>
            <a:ext cx="10588625" cy="7488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684838" y="1645032"/>
            <a:ext cx="5702300" cy="406335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E4E11BD-2F0A-4D10-A4D6-D232BD70B458}" type="datetime1">
              <a:rPr lang="en-GB" smtClean="0"/>
              <a:t>29/04/2020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>
            <a:extLst>
              <a:ext uri="{FF2B5EF4-FFF2-40B4-BE49-F238E27FC236}">
                <a16:creationId xmlns:a16="http://schemas.microsoft.com/office/drawing/2014/main" id="{B3ADD142-CEBB-4289-94EB-AD59CA19C4E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312840"/>
            <a:ext cx="10588625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512" y="1648207"/>
            <a:ext cx="10588625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D4A48B74-7499-4A21-8D8D-1B63AB3B76DF}" type="datetime1">
              <a:rPr lang="en-GB" smtClean="0"/>
              <a:t>29/04/2020</a:t>
            </a:fld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972094" y="1634370"/>
            <a:ext cx="1796791" cy="2907588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34" r:id="rId2"/>
    <p:sldLayoutId id="2147483797" r:id="rId3"/>
    <p:sldLayoutId id="2147483748" r:id="rId4"/>
    <p:sldLayoutId id="2147483788" r:id="rId5"/>
    <p:sldLayoutId id="2147483798" r:id="rId6"/>
    <p:sldLayoutId id="2147483737" r:id="rId7"/>
    <p:sldLayoutId id="2147483791" r:id="rId8"/>
    <p:sldLayoutId id="2147483770" r:id="rId9"/>
    <p:sldLayoutId id="2147483792" r:id="rId10"/>
    <p:sldLayoutId id="2147483793" r:id="rId11"/>
    <p:sldLayoutId id="2147483771" r:id="rId12"/>
    <p:sldLayoutId id="2147483795" r:id="rId13"/>
    <p:sldLayoutId id="2147483794" r:id="rId14"/>
    <p:sldLayoutId id="2147483768" r:id="rId15"/>
    <p:sldLayoutId id="2147483773" r:id="rId16"/>
    <p:sldLayoutId id="2147483769" r:id="rId17"/>
    <p:sldLayoutId id="2147483772" r:id="rId18"/>
    <p:sldLayoutId id="2147483774" r:id="rId19"/>
    <p:sldLayoutId id="2147483775" r:id="rId20"/>
    <p:sldLayoutId id="2147483776" r:id="rId21"/>
    <p:sldLayoutId id="2147483796" r:id="rId22"/>
    <p:sldLayoutId id="2147483777" r:id="rId23"/>
    <p:sldLayoutId id="2147483783" r:id="rId24"/>
    <p:sldLayoutId id="2147483782" r:id="rId25"/>
    <p:sldLayoutId id="2147483781" r:id="rId26"/>
    <p:sldLayoutId id="2147483780" r:id="rId27"/>
    <p:sldLayoutId id="2147483779" r:id="rId28"/>
    <p:sldLayoutId id="2147483784" r:id="rId29"/>
    <p:sldLayoutId id="2147483778" r:id="rId30"/>
    <p:sldLayoutId id="2147483785" r:id="rId31"/>
    <p:sldLayoutId id="2147483749" r:id="rId32"/>
    <p:sldLayoutId id="2147483746" r:id="rId33"/>
    <p:sldLayoutId id="2147483787" r:id="rId34"/>
    <p:sldLayoutId id="2147483738" r:id="rId35"/>
    <p:sldLayoutId id="2147483747" r:id="rId36"/>
    <p:sldLayoutId id="2147483767" r:id="rId37"/>
    <p:sldLayoutId id="2147483790" r:id="rId38"/>
  </p:sldLayoutIdLst>
  <p:hf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189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800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189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189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9" userDrawn="1">
          <p15:clr>
            <a:srgbClr val="F26B43"/>
          </p15:clr>
        </p15:guide>
        <p15:guide id="2" pos="7173" userDrawn="1">
          <p15:clr>
            <a:srgbClr val="F26B43"/>
          </p15:clr>
        </p15:guide>
        <p15:guide id="3" orient="horz" pos="1036" userDrawn="1">
          <p15:clr>
            <a:srgbClr val="F26B43"/>
          </p15:clr>
        </p15:guide>
        <p15:guide id="4" orient="horz" pos="3595" userDrawn="1">
          <p15:clr>
            <a:srgbClr val="F26B43"/>
          </p15:clr>
        </p15:guide>
        <p15:guide id="5" pos="6146" userDrawn="1">
          <p15:clr>
            <a:srgbClr val="F26B43"/>
          </p15:clr>
        </p15:guide>
        <p15:guide id="6" pos="5633" userDrawn="1">
          <p15:clr>
            <a:srgbClr val="F26B43"/>
          </p15:clr>
        </p15:guide>
        <p15:guide id="7" pos="5120" userDrawn="1">
          <p15:clr>
            <a:srgbClr val="F26B43"/>
          </p15:clr>
        </p15:guide>
        <p15:guide id="8" pos="4607" userDrawn="1">
          <p15:clr>
            <a:srgbClr val="F26B43"/>
          </p15:clr>
        </p15:guide>
        <p15:guide id="9" pos="4094" userDrawn="1">
          <p15:clr>
            <a:srgbClr val="F26B43"/>
          </p15:clr>
        </p15:guide>
        <p15:guide id="10" pos="3581" userDrawn="1">
          <p15:clr>
            <a:srgbClr val="F26B43"/>
          </p15:clr>
        </p15:guide>
        <p15:guide id="11" pos="3068" userDrawn="1">
          <p15:clr>
            <a:srgbClr val="F26B43"/>
          </p15:clr>
        </p15:guide>
        <p15:guide id="12" pos="2555" userDrawn="1">
          <p15:clr>
            <a:srgbClr val="F26B43"/>
          </p15:clr>
        </p15:guide>
        <p15:guide id="13" pos="2042" userDrawn="1">
          <p15:clr>
            <a:srgbClr val="F26B43"/>
          </p15:clr>
        </p15:guide>
        <p15:guide id="14" pos="1529" userDrawn="1">
          <p15:clr>
            <a:srgbClr val="F26B43"/>
          </p15:clr>
        </p15:guide>
        <p15:guide id="15" pos="1016" userDrawn="1">
          <p15:clr>
            <a:srgbClr val="F26B43"/>
          </p15:clr>
        </p15:guide>
        <p15:guide id="16" pos="50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D9376C-C2A8-4B73-8863-91D67E57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AAC1E-2549-4DB4-8550-C203A84A5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B6D1C-135F-410A-B9C9-C8EAB8A48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1AA9-D2F4-495E-B810-28EFA8FE5982}" type="datetime1">
              <a:rPr lang="en-GB" smtClean="0"/>
              <a:t>29/04/2020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B1532-7F62-41F6-BDF7-BD9846A72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B30BA-3351-4CF4-B2C3-BF7BEF39E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01628-CF52-4282-B569-C954065E0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9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D_PresentationTitle">
            <a:extLst>
              <a:ext uri="{FF2B5EF4-FFF2-40B4-BE49-F238E27FC236}">
                <a16:creationId xmlns:a16="http://schemas.microsoft.com/office/drawing/2014/main" id="{C9A28A98-FCC3-491B-88DD-1C48456968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Western Regional Modeling and Analysis Platform</a:t>
            </a:r>
            <a:endParaRPr lang="en-GB" dirty="0"/>
          </a:p>
        </p:txBody>
      </p:sp>
      <p:sp>
        <p:nvSpPr>
          <p:cNvPr id="3" name="FLD_PresentationTitle_2">
            <a:extLst>
              <a:ext uri="{FF2B5EF4-FFF2-40B4-BE49-F238E27FC236}">
                <a16:creationId xmlns:a16="http://schemas.microsoft.com/office/drawing/2014/main" id="{47591E0B-C45B-4376-B200-46F184CB5A5E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98513" y="2109367"/>
            <a:ext cx="9772652" cy="742250"/>
          </a:xfrm>
        </p:spPr>
        <p:txBody>
          <a:bodyPr/>
          <a:lstStyle/>
          <a:p>
            <a:r>
              <a:rPr lang="en-GB" sz="4400" dirty="0"/>
              <a:t>2014 Modeling Update for April 29, 2020</a:t>
            </a:r>
          </a:p>
        </p:txBody>
      </p:sp>
      <p:sp>
        <p:nvSpPr>
          <p:cNvPr id="4" name="FLD_PresentationSubtitle">
            <a:extLst>
              <a:ext uri="{FF2B5EF4-FFF2-40B4-BE49-F238E27FC236}">
                <a16:creationId xmlns:a16="http://schemas.microsoft.com/office/drawing/2014/main" id="{5CF200BE-F69F-4207-B519-D798523986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4063" y="3649054"/>
            <a:ext cx="4760254" cy="246264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sz="2000" dirty="0"/>
              <a:t>Ralph Morris, Pradeepa, Vennam, Marco Rodriguez, Jung Chien, Jeremiah Johnson, Tejas Shah and B.H. Baek (UNC)</a:t>
            </a:r>
          </a:p>
          <a:p>
            <a:pPr>
              <a:spcAft>
                <a:spcPts val="1800"/>
              </a:spcAft>
            </a:pPr>
            <a:r>
              <a:rPr lang="en-GB" sz="2000" dirty="0"/>
              <a:t>WRAP RTOWG Webinar</a:t>
            </a:r>
          </a:p>
          <a:p>
            <a:pPr>
              <a:spcAft>
                <a:spcPts val="1800"/>
              </a:spcAft>
            </a:pPr>
            <a:r>
              <a:rPr lang="en-GB" sz="2000" dirty="0"/>
              <a:t>April 29,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CAC3DC-4C01-4B83-A25A-09D014CE5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06"/>
          <a:stretch/>
        </p:blipFill>
        <p:spPr>
          <a:xfrm>
            <a:off x="5541030" y="2892971"/>
            <a:ext cx="6217920" cy="3548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681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435F70-50EF-428E-A5EA-786F843B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CAMx 36/12-km Annual (2014) Simulations Conducted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9BFDEC-86CC-4EDB-AA6C-8B8BB4E208B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513" y="1201343"/>
            <a:ext cx="4886325" cy="450704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u="sng" dirty="0"/>
              <a:t>2014v2</a:t>
            </a:r>
            <a:r>
              <a:rPr lang="en-US" dirty="0"/>
              <a:t>: Actual Base Case Simulation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2014 Actual Fires</a:t>
            </a:r>
          </a:p>
          <a:p>
            <a:pPr>
              <a:spcAft>
                <a:spcPts val="600"/>
              </a:spcAft>
            </a:pPr>
            <a:r>
              <a:rPr lang="en-US" u="sng" dirty="0"/>
              <a:t>RepBase</a:t>
            </a:r>
            <a:r>
              <a:rPr lang="en-US" dirty="0"/>
              <a:t>:  Representative Baseline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Emissions representative of 2014-2018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RepBase Fires</a:t>
            </a:r>
          </a:p>
          <a:p>
            <a:r>
              <a:rPr lang="en-US" u="sng" dirty="0"/>
              <a:t>2028OTBa</a:t>
            </a:r>
            <a:r>
              <a:rPr lang="en-US" dirty="0"/>
              <a:t>:  RepBase Fires</a:t>
            </a:r>
          </a:p>
          <a:p>
            <a:r>
              <a:rPr lang="en-US" u="sng" dirty="0"/>
              <a:t>2028OTBb</a:t>
            </a:r>
            <a:r>
              <a:rPr lang="en-US" dirty="0"/>
              <a:t>:  2014 Actual Fires</a:t>
            </a:r>
          </a:p>
          <a:p>
            <a:pPr>
              <a:spcAft>
                <a:spcPts val="600"/>
              </a:spcAft>
            </a:pPr>
            <a:r>
              <a:rPr lang="en-US" u="sng" dirty="0"/>
              <a:t>ZROW</a:t>
            </a:r>
            <a:r>
              <a:rPr lang="en-US" dirty="0"/>
              <a:t>:  Zero-Out Rest of World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No International Anthropogenic Emissions</a:t>
            </a:r>
          </a:p>
          <a:p>
            <a:pPr>
              <a:spcAft>
                <a:spcPts val="600"/>
              </a:spcAft>
            </a:pPr>
            <a:r>
              <a:rPr lang="en-US" u="sng" dirty="0"/>
              <a:t>NAT</a:t>
            </a:r>
            <a:r>
              <a:rPr lang="en-US" dirty="0"/>
              <a:t>: Natural Sources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No Anthropogenic Emissions</a:t>
            </a:r>
          </a:p>
          <a:p>
            <a:pPr>
              <a:spcAft>
                <a:spcPts val="600"/>
              </a:spcAft>
            </a:pPr>
            <a:r>
              <a:rPr lang="en-US" u="sng" dirty="0"/>
              <a:t>RepBase SA</a:t>
            </a:r>
            <a:r>
              <a:rPr lang="en-US" dirty="0"/>
              <a:t>:  Source Apportionment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Contributions of 16 Source Groups to Visibility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149A1-28A9-440D-B0BE-F07FC42B6E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0A7CB1-745A-4E8B-A83A-390EE99C0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568" y="1422139"/>
            <a:ext cx="5474219" cy="46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6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C8DD30-70CB-4708-BFED-C89F73F66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173" y="2010428"/>
            <a:ext cx="6741014" cy="434937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9ECF307-D948-4BD0-B0AA-79A59D9F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2028 Visibility Projections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1C009B-A249-4FA1-9E30-C9CC3D8F1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52" y="1202400"/>
            <a:ext cx="8671165" cy="4687516"/>
          </a:xfrm>
        </p:spPr>
        <p:txBody>
          <a:bodyPr/>
          <a:lstStyle/>
          <a:p>
            <a:r>
              <a:rPr lang="en-US" dirty="0"/>
              <a:t>Two sets of Current Year and Future Year Modeling Runs Available to Make 2028 Future Year Visibility Projections at IMPROVE Sites/Class I Areas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2014v2/2028OTBb using 2014 Actual Fires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Project 2012-2016 IMPROVE MID to 2028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RepBase/2028OTBa using RepBase Fires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Project 2014-2018 IMPROVE MID to 2028</a:t>
            </a:r>
          </a:p>
          <a:p>
            <a:pPr marL="7272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39949-2E6C-47F6-BD6C-FE091752FB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61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A2FAA-7623-49EF-85C9-E8D7C6632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 to Explore Modeled Visibility 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FD76-4B9A-40D5-8383-60A373A77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897469"/>
            <a:ext cx="10588625" cy="47487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Example for Redwood on Coast in Northern California</a:t>
            </a:r>
          </a:p>
          <a:p>
            <a:r>
              <a:rPr lang="en-US" dirty="0"/>
              <a:t>Observed, 2014v2, RepBase, ZROW, NAT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401C4-B43A-462A-A3B2-891E5751A0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4C24D-E8BA-42B0-B77E-DA4251870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114644"/>
            <a:ext cx="4914237" cy="36335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B7BFA3-A51A-4320-83B7-471AB33D62AE}"/>
              </a:ext>
            </a:extLst>
          </p:cNvPr>
          <p:cNvSpPr txBox="1"/>
          <p:nvPr/>
        </p:nvSpPr>
        <p:spPr bwMode="auto">
          <a:xfrm>
            <a:off x="152400" y="1731724"/>
            <a:ext cx="561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Average Across Most Impaired Days (MID)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052A96-9FAA-466F-8D6B-8D0595EA4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4" y="1945954"/>
            <a:ext cx="5943600" cy="20632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0AFD81-BB30-4740-9E66-DDA198B53995}"/>
              </a:ext>
            </a:extLst>
          </p:cNvPr>
          <p:cNvSpPr txBox="1"/>
          <p:nvPr/>
        </p:nvSpPr>
        <p:spPr bwMode="auto">
          <a:xfrm>
            <a:off x="6717375" y="1477042"/>
            <a:ext cx="38490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Daily MID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F2FEBC-CB24-48D7-82CD-A110D4E31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24" y="4588806"/>
            <a:ext cx="5943600" cy="2073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E45298-BFBA-41B9-BCE0-A602D62723A4}"/>
              </a:ext>
            </a:extLst>
          </p:cNvPr>
          <p:cNvSpPr txBox="1"/>
          <p:nvPr/>
        </p:nvSpPr>
        <p:spPr bwMode="auto">
          <a:xfrm>
            <a:off x="7753350" y="4210050"/>
            <a:ext cx="22764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Monthly Average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338D4-9493-404F-904B-BD7CE7833BAD}"/>
              </a:ext>
            </a:extLst>
          </p:cNvPr>
          <p:cNvSpPr txBox="1"/>
          <p:nvPr/>
        </p:nvSpPr>
        <p:spPr bwMode="auto">
          <a:xfrm>
            <a:off x="887651" y="5855918"/>
            <a:ext cx="43983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e.g., SO4 = 4% </a:t>
            </a:r>
            <a:r>
              <a:rPr lang="en-US" sz="1400" spc="0" dirty="0"/>
              <a:t>ZROW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; 72% NAT; 24% US</a:t>
            </a:r>
          </a:p>
        </p:txBody>
      </p:sp>
    </p:spTree>
    <p:extLst>
      <p:ext uri="{BB962C8B-B14F-4D97-AF65-F5344CB8AC3E}">
        <p14:creationId xmlns:p14="http://schemas.microsoft.com/office/powerpoint/2010/main" val="175793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F79A-7109-4182-A1C1-F5C40C09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Exampled Results at IMPROVE Sites Moving Inland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E3B65-2CC4-46D6-9F1E-E5EA3EBF9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1" y="1121079"/>
            <a:ext cx="4324633" cy="310019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2014 IMPROVE Most Impaired Days (MID) for 5 Scenarios: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Observed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2014v2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RepBase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ZROW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NAT</a:t>
            </a:r>
          </a:p>
          <a:p>
            <a:pPr>
              <a:spcAft>
                <a:spcPts val="600"/>
              </a:spcAft>
            </a:pPr>
            <a:r>
              <a:rPr lang="en-US" dirty="0"/>
              <a:t>Six IMPROVE Sites from West to East: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REDW1 (Coast of NorCal)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TRIN1 (Inland NorCal)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JARB (Nevada/Idaho Border)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BRID (Southwest Wyoming)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MOZI (North Colorado)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VILA1 (Western Iowa)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AC761-519A-4F19-8359-D3DA17E589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2" descr="image002">
            <a:extLst>
              <a:ext uri="{FF2B5EF4-FFF2-40B4-BE49-F238E27FC236}">
                <a16:creationId xmlns:a16="http://schemas.microsoft.com/office/drawing/2014/main" id="{77BC510A-5CF4-4CF3-9C5A-9601EFC51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30" y="1202400"/>
            <a:ext cx="5798734" cy="552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526713E-4087-4BC5-A5F7-0F51222C1366}"/>
              </a:ext>
            </a:extLst>
          </p:cNvPr>
          <p:cNvSpPr/>
          <p:nvPr/>
        </p:nvSpPr>
        <p:spPr>
          <a:xfrm>
            <a:off x="5444642" y="2776608"/>
            <a:ext cx="549062" cy="29808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72FA33-8441-4901-99AE-7D7187F16336}"/>
              </a:ext>
            </a:extLst>
          </p:cNvPr>
          <p:cNvSpPr/>
          <p:nvPr/>
        </p:nvSpPr>
        <p:spPr>
          <a:xfrm>
            <a:off x="5597042" y="3004164"/>
            <a:ext cx="549062" cy="29808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EA5C9F-A486-4575-83E9-F72B30E80CF2}"/>
              </a:ext>
            </a:extLst>
          </p:cNvPr>
          <p:cNvSpPr/>
          <p:nvPr/>
        </p:nvSpPr>
        <p:spPr>
          <a:xfrm>
            <a:off x="6924798" y="3085583"/>
            <a:ext cx="549062" cy="29808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B93D00-968B-4153-B651-354479253AFC}"/>
              </a:ext>
            </a:extLst>
          </p:cNvPr>
          <p:cNvSpPr/>
          <p:nvPr/>
        </p:nvSpPr>
        <p:spPr>
          <a:xfrm>
            <a:off x="7935229" y="3018778"/>
            <a:ext cx="549062" cy="29808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51EBE0-2D1B-4F21-AEAC-51426B64C188}"/>
              </a:ext>
            </a:extLst>
          </p:cNvPr>
          <p:cNvSpPr/>
          <p:nvPr/>
        </p:nvSpPr>
        <p:spPr>
          <a:xfrm>
            <a:off x="8323535" y="3613763"/>
            <a:ext cx="549062" cy="29808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6A815B-3A42-4324-A421-ECAE4BDBA13D}"/>
              </a:ext>
            </a:extLst>
          </p:cNvPr>
          <p:cNvSpPr/>
          <p:nvPr/>
        </p:nvSpPr>
        <p:spPr>
          <a:xfrm>
            <a:off x="10396588" y="3620026"/>
            <a:ext cx="549062" cy="29808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0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D986-6ABD-4D0A-A7C5-58FF1FB2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7F106-C5C3-415E-9FD7-486FFBDF6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E57DD-3353-4B97-B98E-670CFA5DCA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29672-66DD-4F94-AEE5-F7147140C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559"/>
            <a:ext cx="4114800" cy="3042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0320BE-CACB-4CE2-A19E-8134F5AB3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529" y="460559"/>
            <a:ext cx="4114800" cy="3042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B78E26-7A46-4C01-94E5-81C890C54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058" y="449144"/>
            <a:ext cx="4114800" cy="30695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B3A04B-8A2B-4A11-8645-614DF9535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8855"/>
            <a:ext cx="4114800" cy="30907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CC74B4-DE35-4336-8332-44E452ED1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0849" y="3783869"/>
            <a:ext cx="4114800" cy="30907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534497-7756-4881-A13A-8793C90F4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8433" y="3758787"/>
            <a:ext cx="4114800" cy="311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1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35EA-8250-46B4-BA01-57718198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Processing RepBase Source Apportionment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E4EC6-F00C-4EB7-9230-9E50733A28B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996803" y="1645033"/>
            <a:ext cx="5176413" cy="4063354"/>
          </a:xfrm>
        </p:spPr>
        <p:txBody>
          <a:bodyPr/>
          <a:lstStyle/>
          <a:p>
            <a:r>
              <a:rPr lang="en-US" dirty="0"/>
              <a:t>Initial Concentrations (IC)</a:t>
            </a:r>
          </a:p>
          <a:p>
            <a:r>
              <a:rPr lang="en-US" dirty="0"/>
              <a:t>Four Types of Boundary Conditions (BC)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International Anthropogenic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U.S. Anthropogenic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Natural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Top Concentration</a:t>
            </a:r>
          </a:p>
          <a:p>
            <a:pPr marL="0" indent="0">
              <a:buNone/>
            </a:pPr>
            <a:r>
              <a:rPr lang="en-US" u="sng" dirty="0"/>
              <a:t>Can Be Used for Numerous Types of Analysis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US Anthro Contributions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Identify Modeled MID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International Anthro Contributions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Rx Fire Contributions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BC09E1-1233-4A65-BB76-1DA1CC4B0EE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31417" y="1645032"/>
            <a:ext cx="4887913" cy="4063354"/>
          </a:xfrm>
        </p:spPr>
        <p:txBody>
          <a:bodyPr/>
          <a:lstStyle/>
          <a:p>
            <a:r>
              <a:rPr lang="en-US" dirty="0"/>
              <a:t>Nine Emission Source Groups in CAMx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Natural Emissions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Bio, SSA/DMS, LNOx, WBD, Mex/Can Fires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Wildfires (US)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Prescribed Burns (US)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Agricultural Burning (US)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U.S. Anthropogenic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Mexico Anthropogenic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Canada Anthropogenic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Off-shore CMV within 200 nautical miles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i.e., ECA region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Offshore CMV &gt; 200 nautical miles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360AE-6FDA-4837-A936-FE430CE8F8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6FC07-5B10-4037-985C-7D145883498C}"/>
              </a:ext>
            </a:extLst>
          </p:cNvPr>
          <p:cNvSpPr txBox="1"/>
          <p:nvPr/>
        </p:nvSpPr>
        <p:spPr bwMode="auto">
          <a:xfrm>
            <a:off x="2661779" y="1083502"/>
            <a:ext cx="60914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200" eaLnBrk="0" hangingPunct="0"/>
            <a:r>
              <a:rPr lang="en-US" b="1" dirty="0"/>
              <a:t>Obtained Contributions due to 16 Source Groups:</a:t>
            </a:r>
          </a:p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8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BF5B-21EA-490C-92B0-F30E818A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(April 29, 2020)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2D9253-5DA4-4466-B5A7-9CF67E701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083501"/>
            <a:ext cx="10588625" cy="462488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2028 Visibility Projections using Alternative Projection Approaches than EPA (2014 MID)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EPAwoF, EPAwoD, Mod-MID, MPE </a:t>
            </a:r>
          </a:p>
          <a:p>
            <a:pPr>
              <a:spcAft>
                <a:spcPts val="600"/>
              </a:spcAft>
            </a:pPr>
            <a:r>
              <a:rPr lang="en-US" dirty="0"/>
              <a:t>Dynamic Evaluation (2002)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US Anthro 2002, 2014-2018, 2028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Evaluate Visibility Projection Approaches</a:t>
            </a:r>
          </a:p>
          <a:p>
            <a:r>
              <a:rPr lang="en-US" dirty="0"/>
              <a:t>2028 WF and 2028 Rx Fire Sensitivity</a:t>
            </a:r>
          </a:p>
          <a:p>
            <a:pPr>
              <a:spcAft>
                <a:spcPts val="600"/>
              </a:spcAft>
            </a:pPr>
            <a:r>
              <a:rPr lang="en-US" dirty="0"/>
              <a:t>2028OTBa Source Apportionment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Anthropogenic/Natural and WRAP States by Source Sectors</a:t>
            </a:r>
          </a:p>
          <a:p>
            <a:pPr>
              <a:spcAft>
                <a:spcPts val="600"/>
              </a:spcAft>
            </a:pPr>
            <a:r>
              <a:rPr lang="en-US" dirty="0"/>
              <a:t>Re-process 2014 and 2028 California Emissions to Obtain Source Sector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Redo Weighted Emissions Potential (WEP) Analysis with Consistent Source Sectors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Use in 2028OTBa Source Apportionment Run</a:t>
            </a:r>
          </a:p>
          <a:p>
            <a:pPr>
              <a:spcAft>
                <a:spcPts val="600"/>
              </a:spcAft>
            </a:pPr>
            <a:r>
              <a:rPr lang="en-US" dirty="0"/>
              <a:t>Potential Additional Control Scenarios [PAC1 and PAC2 (August)]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SMOKE Emissions and CAMx Photochemical Modeling</a:t>
            </a:r>
          </a:p>
          <a:p>
            <a:r>
              <a:rPr lang="en-US" dirty="0"/>
              <a:t>Transfer/Documentation on TSS and IWDW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C6B04-7414-4B21-ACF2-8FF7554FEB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F22600-9FB3-4BD1-8246-718F29E881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71565" y="1509386"/>
            <a:ext cx="3090959" cy="23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065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41570095254604"/>
</p:tagLst>
</file>

<file path=ppt/theme/theme1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Ramboll Template.pptx" id="{18B1D9E1-3BFF-492D-AD3C-07E0527DBC54}" vid="{2725A123-54A8-4D51-A6DB-726BE0B3650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theme/theme4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ABBF43-1DE5-401E-9E72-69994FE7A2B3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13390</TotalTime>
  <Words>526</Words>
  <Application>Microsoft Office PowerPoint</Application>
  <PresentationFormat>Custom</PresentationFormat>
  <Paragraphs>96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Verdana</vt:lpstr>
      <vt:lpstr>Wingdings</vt:lpstr>
      <vt:lpstr>Blank</vt:lpstr>
      <vt:lpstr>Custom Design</vt:lpstr>
      <vt:lpstr>Western Regional Modeling and Analysis Platform</vt:lpstr>
      <vt:lpstr>CAMx 36/12-km Annual (2014) Simulations Conducted </vt:lpstr>
      <vt:lpstr>2028 Visibility Projections</vt:lpstr>
      <vt:lpstr>Spreadsheet to Explore Modeled Visibility Results</vt:lpstr>
      <vt:lpstr>Exampled Results at IMPROVE Sites Moving Inland</vt:lpstr>
      <vt:lpstr>PowerPoint Presentation</vt:lpstr>
      <vt:lpstr>Currently Processing RepBase Source Apportionment Run</vt:lpstr>
      <vt:lpstr>Next Steps (April 29, 2020)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Kraemer</dc:creator>
  <cp:lastModifiedBy>Ralph Morris</cp:lastModifiedBy>
  <cp:revision>526</cp:revision>
  <cp:lastPrinted>2019-11-14T18:27:06Z</cp:lastPrinted>
  <dcterms:created xsi:type="dcterms:W3CDTF">2018-12-11T20:49:47Z</dcterms:created>
  <dcterms:modified xsi:type="dcterms:W3CDTF">2020-04-29T18:57:48Z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TemplafyTimeStamp">
    <vt:lpwstr>2018-10-03T09:50:09.1611095Z</vt:lpwstr>
  </property>
</Properties>
</file>