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3" r:id="rId1"/>
  </p:sldMasterIdLst>
  <p:notesMasterIdLst>
    <p:notesMasterId r:id="rId29"/>
  </p:notesMasterIdLst>
  <p:handoutMasterIdLst>
    <p:handoutMasterId r:id="rId30"/>
  </p:handoutMasterIdLst>
  <p:sldIdLst>
    <p:sldId id="256" r:id="rId2"/>
    <p:sldId id="260" r:id="rId3"/>
    <p:sldId id="270" r:id="rId4"/>
    <p:sldId id="271" r:id="rId5"/>
    <p:sldId id="272" r:id="rId6"/>
    <p:sldId id="258" r:id="rId7"/>
    <p:sldId id="264" r:id="rId8"/>
    <p:sldId id="259" r:id="rId9"/>
    <p:sldId id="257" r:id="rId10"/>
    <p:sldId id="261" r:id="rId11"/>
    <p:sldId id="262" r:id="rId12"/>
    <p:sldId id="263" r:id="rId13"/>
    <p:sldId id="273" r:id="rId14"/>
    <p:sldId id="274" r:id="rId15"/>
    <p:sldId id="275" r:id="rId16"/>
    <p:sldId id="276" r:id="rId17"/>
    <p:sldId id="425" r:id="rId18"/>
    <p:sldId id="436" r:id="rId19"/>
    <p:sldId id="430" r:id="rId20"/>
    <p:sldId id="432" r:id="rId21"/>
    <p:sldId id="435" r:id="rId22"/>
    <p:sldId id="428" r:id="rId23"/>
    <p:sldId id="444" r:id="rId24"/>
    <p:sldId id="437" r:id="rId25"/>
    <p:sldId id="438" r:id="rId26"/>
    <p:sldId id="440" r:id="rId27"/>
    <p:sldId id="429" r:id="rId28"/>
  </p:sldIdLst>
  <p:sldSz cx="12190413" cy="6859588"/>
  <p:notesSz cx="6858000" cy="9144000"/>
  <p:custDataLst>
    <p:tags r:id="rId31"/>
  </p:custDataLst>
  <p:defaultTextStyle>
    <a:defPPr>
      <a:defRPr lang="en-US"/>
    </a:defPPr>
    <a:lvl1pPr marL="0" indent="0" algn="l" defTabSz="457189" rtl="0" eaLnBrk="1" fontAlgn="base" hangingPunct="1">
      <a:lnSpc>
        <a:spcPct val="100000"/>
      </a:lnSpc>
      <a:spcBef>
        <a:spcPct val="0"/>
      </a:spcBef>
      <a:spcAft>
        <a:spcPts val="1200"/>
      </a:spcAft>
      <a:buFont typeface="Arial" panose="020B0604020202020204" pitchFamily="34" charset="0"/>
      <a:buChar char="​"/>
      <a:defRPr kern="1200" spc="-50" baseline="0">
        <a:solidFill>
          <a:schemeClr val="tx1"/>
        </a:solidFill>
        <a:latin typeface="Verdana"/>
        <a:ea typeface="Verdana" pitchFamily="34" charset="0"/>
        <a:cs typeface="Verdana" pitchFamily="34" charset="0"/>
      </a:defRPr>
    </a:lvl1pPr>
    <a:lvl2pPr marL="252000" indent="-252000" algn="l" defTabSz="457189" rtl="0" eaLnBrk="1" fontAlgn="base" hangingPunct="1">
      <a:lnSpc>
        <a:spcPct val="100000"/>
      </a:lnSpc>
      <a:spcBef>
        <a:spcPct val="0"/>
      </a:spcBef>
      <a:spcAft>
        <a:spcPts val="1200"/>
      </a:spcAft>
      <a:buFont typeface="Verdana" pitchFamily="34" charset="0"/>
      <a:buChar char="•"/>
      <a:defRPr sz="1800" kern="1200" spc="-50">
        <a:solidFill>
          <a:schemeClr val="tx1"/>
        </a:solidFill>
        <a:latin typeface="Verdana"/>
        <a:ea typeface="Verdana" pitchFamily="34" charset="0"/>
        <a:cs typeface="+mn-cs"/>
      </a:defRPr>
    </a:lvl2pPr>
    <a:lvl3pPr marL="648000" indent="-252000" algn="l" defTabSz="457189" rtl="0" eaLnBrk="1" fontAlgn="base" hangingPunct="1">
      <a:lnSpc>
        <a:spcPct val="100000"/>
      </a:lnSpc>
      <a:spcBef>
        <a:spcPct val="0"/>
      </a:spcBef>
      <a:spcAft>
        <a:spcPts val="1200"/>
      </a:spcAft>
      <a:buFont typeface="Verdana" pitchFamily="34" charset="0"/>
      <a:buChar char="•"/>
      <a:defRPr sz="1600" kern="1200" spc="-50">
        <a:solidFill>
          <a:schemeClr val="tx1"/>
        </a:solidFill>
        <a:latin typeface="Verdana"/>
        <a:ea typeface="Verdana" pitchFamily="34" charset="0"/>
        <a:cs typeface="+mn-cs"/>
      </a:defRPr>
    </a:lvl3pPr>
    <a:lvl4pPr marL="979200" indent="-252000" algn="l" defTabSz="457189" rtl="0" eaLnBrk="1" fontAlgn="base" hangingPunct="1">
      <a:lnSpc>
        <a:spcPct val="100000"/>
      </a:lnSpc>
      <a:spcBef>
        <a:spcPct val="0"/>
      </a:spcBef>
      <a:spcAft>
        <a:spcPts val="1200"/>
      </a:spcAft>
      <a:buFont typeface="Verdana" panose="020B0604030504040204" pitchFamily="34" charset="0"/>
      <a:buChar char="•"/>
      <a:defRPr sz="1400" kern="1200" spc="-5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5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1"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074" autoAdjust="0"/>
  </p:normalViewPr>
  <p:slideViewPr>
    <p:cSldViewPr snapToGrid="0">
      <p:cViewPr varScale="1">
        <p:scale>
          <a:sx n="81" d="100"/>
          <a:sy n="81" d="100"/>
        </p:scale>
        <p:origin x="1056" y="90"/>
      </p:cViewPr>
      <p:guideLst/>
    </p:cSldViewPr>
  </p:slideViewPr>
  <p:outlineViewPr>
    <p:cViewPr>
      <p:scale>
        <a:sx n="33" d="100"/>
        <a:sy n="33" d="100"/>
      </p:scale>
      <p:origin x="0" y="0"/>
    </p:cViewPr>
  </p:outlineViewPr>
  <p:notesTextViewPr>
    <p:cViewPr>
      <p:scale>
        <a:sx n="3" d="2"/>
        <a:sy n="3" d="2"/>
      </p:scale>
      <p:origin x="0" y="-672"/>
    </p:cViewPr>
  </p:notesTextViewPr>
  <p:notesViewPr>
    <p:cSldViewPr snapToGrid="0">
      <p:cViewPr varScale="1">
        <p:scale>
          <a:sx n="121" d="100"/>
          <a:sy n="121" d="100"/>
        </p:scale>
        <p:origin x="493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B7588AC-F512-4847-9233-601F4B16DDFE}" type="slidenum">
              <a:rPr lang="en-GB" smtClean="0"/>
              <a:pPr/>
              <a:t>‹#›</a:t>
            </a:fld>
            <a:endParaRPr lang="en-GB" dirty="0"/>
          </a:p>
        </p:txBody>
      </p:sp>
      <p:sp>
        <p:nvSpPr>
          <p:cNvPr id="3" name="Date Placeholder 2">
            <a:extLst>
              <a:ext uri="{FF2B5EF4-FFF2-40B4-BE49-F238E27FC236}">
                <a16:creationId xmlns:a16="http://schemas.microsoft.com/office/drawing/2014/main" id="{E73E8A3B-3A63-46A9-95E1-03CE2FCF9C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F6A870-D0BC-44DB-AD81-D5E8B04AE8D4}" type="datetimeFigureOut">
              <a:rPr lang="da-DK" smtClean="0"/>
              <a:t>30-03-2019</a:t>
            </a:fld>
            <a:endParaRPr lang="da-DK"/>
          </a:p>
        </p:txBody>
      </p:sp>
    </p:spTree>
    <p:extLst>
      <p:ext uri="{BB962C8B-B14F-4D97-AF65-F5344CB8AC3E}">
        <p14:creationId xmlns:p14="http://schemas.microsoft.com/office/powerpoint/2010/main" val="12541452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F5B7C09-5A60-450F-8B1D-B16CDE8563A2}" type="datetime1">
              <a:rPr lang="en-GB" noProof="0" smtClean="0"/>
              <a:pPr/>
              <a:t>30/03/2019</a:t>
            </a:fld>
            <a:endParaRPr lang="en-GB" noProof="0"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3175">
            <a:solidFill>
              <a:schemeClr val="accent6"/>
            </a:solidFill>
          </a:ln>
        </p:spPr>
        <p:txBody>
          <a:bodyPr vert="horz" wrap="square" lIns="91440" tIns="45720" rIns="91440" bIns="45720" numCol="1" anchor="ctr" anchorCtr="0" compatLnSpc="1">
            <a:prstTxWarp prst="textNoShape">
              <a:avLst/>
            </a:prstTxWarp>
          </a:bodyP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1F2F6E2-CA2D-40A7-8BE4-C30E5CF2054D}" type="slidenum">
              <a:rPr lang="en-GB" noProof="0" smtClean="0"/>
              <a:pPr/>
              <a:t>‹#›</a:t>
            </a:fld>
            <a:endParaRPr lang="en-GB" noProof="0" dirty="0"/>
          </a:p>
        </p:txBody>
      </p:sp>
    </p:spTree>
    <p:extLst>
      <p:ext uri="{BB962C8B-B14F-4D97-AF65-F5344CB8AC3E}">
        <p14:creationId xmlns:p14="http://schemas.microsoft.com/office/powerpoint/2010/main" val="3365346767"/>
      </p:ext>
    </p:extLst>
  </p:cSld>
  <p:clrMap bg1="lt1" tx1="dk1" bg2="lt2" tx2="dk2" accent1="accent1" accent2="accent2" accent3="accent3" accent4="accent4" accent5="accent5" accent6="accent6" hlink="hlink" folHlink="folHlink"/>
  <p:hf hdr="0" ftr="0" dt="0"/>
  <p:notesStyle>
    <a:lvl1pPr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Verdana" pitchFamily="34" charset="0"/>
      </a:defRPr>
    </a:lvl1pPr>
    <a:lvl2pPr marL="457189"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2pPr>
    <a:lvl3pPr marL="914377"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3pPr>
    <a:lvl4pPr marL="1371566"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4pPr>
    <a:lvl5pPr marL="1828754"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E649CB-0B81-4204-A849-0379B10D6E2B}" type="slidenum">
              <a:rPr lang="en-GB" smtClean="0"/>
              <a:t>17</a:t>
            </a:fld>
            <a:endParaRPr lang="en-GB" dirty="0"/>
          </a:p>
        </p:txBody>
      </p:sp>
    </p:spTree>
    <p:extLst>
      <p:ext uri="{BB962C8B-B14F-4D97-AF65-F5344CB8AC3E}">
        <p14:creationId xmlns:p14="http://schemas.microsoft.com/office/powerpoint/2010/main" val="1080311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26</a:t>
            </a:fld>
            <a:endParaRPr lang="en-US" dirty="0"/>
          </a:p>
        </p:txBody>
      </p:sp>
    </p:spTree>
    <p:extLst>
      <p:ext uri="{BB962C8B-B14F-4D97-AF65-F5344CB8AC3E}">
        <p14:creationId xmlns:p14="http://schemas.microsoft.com/office/powerpoint/2010/main" val="907118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GEOS-Chem schedule is slightly delayed due to some bugs in the latest source codes, new data format, and longer runtime due to additional chemistry. </a:t>
            </a:r>
          </a:p>
        </p:txBody>
      </p:sp>
      <p:sp>
        <p:nvSpPr>
          <p:cNvPr id="4" name="Slide Number Placeholder 3"/>
          <p:cNvSpPr>
            <a:spLocks noGrp="1"/>
          </p:cNvSpPr>
          <p:nvPr>
            <p:ph type="sldNum" sz="quarter" idx="10"/>
          </p:nvPr>
        </p:nvSpPr>
        <p:spPr/>
        <p:txBody>
          <a:bodyPr/>
          <a:lstStyle/>
          <a:p>
            <a:fld id="{6DE649CB-0B81-4204-A849-0379B10D6E2B}" type="slidenum">
              <a:rPr lang="en-GB" smtClean="0"/>
              <a:t>27</a:t>
            </a:fld>
            <a:endParaRPr lang="en-GB" dirty="0"/>
          </a:p>
        </p:txBody>
      </p:sp>
    </p:spTree>
    <p:extLst>
      <p:ext uri="{BB962C8B-B14F-4D97-AF65-F5344CB8AC3E}">
        <p14:creationId xmlns:p14="http://schemas.microsoft.com/office/powerpoint/2010/main" val="1716797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Verdana" pitchFamily="34" charset="0"/>
                <a:ea typeface="ＭＳ Ｐゴシック" pitchFamily="-111" charset="-128"/>
                <a:cs typeface="ＭＳ Ｐゴシック" pitchFamily="-111" charset="-128"/>
              </a:rPr>
              <a:t>HTAP2 which is built off EDGARv4.3. There is a major sulfur content reduction in 2005 which we may not capture if using ICOADS (2002). </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18</a:t>
            </a:fld>
            <a:endParaRPr lang="en-GB" noProof="0" dirty="0"/>
          </a:p>
        </p:txBody>
      </p:sp>
    </p:spTree>
    <p:extLst>
      <p:ext uri="{BB962C8B-B14F-4D97-AF65-F5344CB8AC3E}">
        <p14:creationId xmlns:p14="http://schemas.microsoft.com/office/powerpoint/2010/main" val="3977127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Travis et al. (2016) suggested that the US NOx emissions in the 2011 NEI is biased high by a factor of two</a:t>
            </a:r>
          </a:p>
          <a:p>
            <a:endParaRPr lang="en-GB" dirty="0"/>
          </a:p>
        </p:txBody>
      </p:sp>
      <p:sp>
        <p:nvSpPr>
          <p:cNvPr id="4" name="Slide Number Placeholder 3"/>
          <p:cNvSpPr>
            <a:spLocks noGrp="1"/>
          </p:cNvSpPr>
          <p:nvPr>
            <p:ph type="sldNum" sz="quarter" idx="10"/>
          </p:nvPr>
        </p:nvSpPr>
        <p:spPr/>
        <p:txBody>
          <a:bodyPr/>
          <a:lstStyle/>
          <a:p>
            <a:fld id="{6DE649CB-0B81-4204-A849-0379B10D6E2B}" type="slidenum">
              <a:rPr lang="en-GB" smtClean="0"/>
              <a:t>19</a:t>
            </a:fld>
            <a:endParaRPr lang="en-GB" dirty="0"/>
          </a:p>
        </p:txBody>
      </p:sp>
    </p:spTree>
    <p:extLst>
      <p:ext uri="{BB962C8B-B14F-4D97-AF65-F5344CB8AC3E}">
        <p14:creationId xmlns:p14="http://schemas.microsoft.com/office/powerpoint/2010/main" val="279625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20</a:t>
            </a:fld>
            <a:endParaRPr lang="en-GB" noProof="0" dirty="0"/>
          </a:p>
        </p:txBody>
      </p:sp>
    </p:spTree>
    <p:extLst>
      <p:ext uri="{BB962C8B-B14F-4D97-AF65-F5344CB8AC3E}">
        <p14:creationId xmlns:p14="http://schemas.microsoft.com/office/powerpoint/2010/main" val="3353903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Verdana" pitchFamily="34" charset="0"/>
                <a:ea typeface="ＭＳ Ｐゴシック" pitchFamily="-111" charset="-128"/>
                <a:cs typeface="ＭＳ Ｐゴシック" pitchFamily="-111" charset="-128"/>
              </a:rPr>
              <a:t>HTAP2 which is built off EDGARv4.3. There is a major sulfur content reduction in 2005 which we may not capture if using ICOADS (2002). </a:t>
            </a:r>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21</a:t>
            </a:fld>
            <a:endParaRPr lang="en-GB" noProof="0" dirty="0"/>
          </a:p>
        </p:txBody>
      </p:sp>
    </p:spTree>
    <p:extLst>
      <p:ext uri="{BB962C8B-B14F-4D97-AF65-F5344CB8AC3E}">
        <p14:creationId xmlns:p14="http://schemas.microsoft.com/office/powerpoint/2010/main" val="568447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Alpha – starts from NEI2014v2</a:t>
            </a:r>
            <a:r>
              <a:rPr lang="en-GB" baseline="0" dirty="0"/>
              <a:t>; includes 2016 CEM, biogenic, fire</a:t>
            </a:r>
          </a:p>
          <a:p>
            <a:r>
              <a:rPr lang="en-GB" baseline="0" dirty="0"/>
              <a:t>Beta – oil&amp;gas, nonroad, onroad, ag NH3</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EPA 2016 CAMx platform will not include Windblown Dust (WBD), oceanic dimethyl sulfide (DMS), or lightning NOx emissions</a:t>
            </a:r>
          </a:p>
          <a:p>
            <a:endParaRPr lang="en-GB" dirty="0"/>
          </a:p>
          <a:p>
            <a:endParaRPr lang="en-GB" dirty="0"/>
          </a:p>
        </p:txBody>
      </p:sp>
      <p:sp>
        <p:nvSpPr>
          <p:cNvPr id="4" name="Slide Number Placeholder 3"/>
          <p:cNvSpPr>
            <a:spLocks noGrp="1"/>
          </p:cNvSpPr>
          <p:nvPr>
            <p:ph type="sldNum" sz="quarter" idx="10"/>
          </p:nvPr>
        </p:nvSpPr>
        <p:spPr/>
        <p:txBody>
          <a:bodyPr/>
          <a:lstStyle/>
          <a:p>
            <a:fld id="{6DE649CB-0B81-4204-A849-0379B10D6E2B}" type="slidenum">
              <a:rPr lang="en-GB" smtClean="0"/>
              <a:t>22</a:t>
            </a:fld>
            <a:endParaRPr lang="en-GB" dirty="0"/>
          </a:p>
        </p:txBody>
      </p:sp>
    </p:spTree>
    <p:extLst>
      <p:ext uri="{BB962C8B-B14F-4D97-AF65-F5344CB8AC3E}">
        <p14:creationId xmlns:p14="http://schemas.microsoft.com/office/powerpoint/2010/main" val="952336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Klingmüller, K., Metzger, S., Abdelkader, M., Karydis, V., Stenchikov, G.L., Pozzer, A. and Lelieveld, J., 2017. Revised mineral dust emissions in the atmospheric chemistry-climate model EMAC (based on MESSy 2.52).</a:t>
            </a:r>
          </a:p>
          <a:p>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WBD</a:t>
            </a:r>
            <a:r>
              <a:rPr lang="en-US" sz="1200" kern="1200" baseline="0" dirty="0">
                <a:solidFill>
                  <a:schemeClr val="tx1"/>
                </a:solidFill>
                <a:effectLst/>
                <a:latin typeface="+mn-lt"/>
                <a:ea typeface="+mn-ea"/>
                <a:cs typeface="+mn-cs"/>
              </a:rPr>
              <a:t> processor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Land use is from the camx input file, however that is developed (direct from wrf or gis processing of nlcd or...). Soil moisture is newly added to wrfcamx, it comes from wrf NOAH or PX LSM schemes</a:t>
            </a:r>
            <a:endParaRPr lang="en-GB" dirty="0"/>
          </a:p>
        </p:txBody>
      </p:sp>
      <p:sp>
        <p:nvSpPr>
          <p:cNvPr id="4" name="Slide Number Placeholder 3"/>
          <p:cNvSpPr>
            <a:spLocks noGrp="1"/>
          </p:cNvSpPr>
          <p:nvPr>
            <p:ph type="sldNum" sz="quarter" idx="10"/>
          </p:nvPr>
        </p:nvSpPr>
        <p:spPr/>
        <p:txBody>
          <a:bodyPr/>
          <a:lstStyle/>
          <a:p>
            <a:fld id="{6DE649CB-0B81-4204-A849-0379B10D6E2B}" type="slidenum">
              <a:rPr lang="en-GB" smtClean="0"/>
              <a:t>23</a:t>
            </a:fld>
            <a:endParaRPr lang="en-GB" dirty="0"/>
          </a:p>
        </p:txBody>
      </p:sp>
    </p:spTree>
    <p:extLst>
      <p:ext uri="{BB962C8B-B14F-4D97-AF65-F5344CB8AC3E}">
        <p14:creationId xmlns:p14="http://schemas.microsoft.com/office/powerpoint/2010/main" val="651801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Identify for each year the 95</a:t>
            </a:r>
            <a:r>
              <a:rPr lang="en-US" sz="1200" b="0" i="0" u="none" strike="noStrike" kern="1200" baseline="30000" dirty="0">
                <a:solidFill>
                  <a:schemeClr val="tx1"/>
                </a:solidFill>
                <a:latin typeface="+mn-lt"/>
                <a:ea typeface="+mn-ea"/>
                <a:cs typeface="+mn-cs"/>
              </a:rPr>
              <a:t>th</a:t>
            </a:r>
            <a:r>
              <a:rPr lang="en-US"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percentile 24-hour carbon (OMC + LAC) light extinction</a:t>
            </a:r>
          </a:p>
          <a:p>
            <a:r>
              <a:rPr lang="en-US" sz="1200" b="0" i="0" u="none" strike="noStrike" kern="1200" baseline="0" dirty="0">
                <a:solidFill>
                  <a:schemeClr val="tx1"/>
                </a:solidFill>
                <a:latin typeface="+mn-lt"/>
                <a:ea typeface="+mn-ea"/>
                <a:cs typeface="+mn-cs"/>
              </a:rPr>
              <a:t>Choose the year between 2000 and 2014 with the lowest such value. This year represents the “low wildfire” and“low dust storm”</a:t>
            </a:r>
          </a:p>
        </p:txBody>
      </p:sp>
      <p:sp>
        <p:nvSpPr>
          <p:cNvPr id="4" name="Slide Number Placeholder 3"/>
          <p:cNvSpPr>
            <a:spLocks noGrp="1"/>
          </p:cNvSpPr>
          <p:nvPr>
            <p:ph type="sldNum" sz="quarter" idx="5"/>
          </p:nvPr>
        </p:nvSpPr>
        <p:spPr/>
        <p:txBody>
          <a:bodyPr/>
          <a:lstStyle/>
          <a:p>
            <a:fld id="{6DE649CB-0B81-4204-A849-0379B10D6E2B}" type="slidenum">
              <a:rPr lang="en-GB" smtClean="0"/>
              <a:t>24</a:t>
            </a:fld>
            <a:endParaRPr lang="en-GB" dirty="0"/>
          </a:p>
        </p:txBody>
      </p:sp>
    </p:spTree>
    <p:extLst>
      <p:ext uri="{BB962C8B-B14F-4D97-AF65-F5344CB8AC3E}">
        <p14:creationId xmlns:p14="http://schemas.microsoft.com/office/powerpoint/2010/main" val="1935112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25</a:t>
            </a:fld>
            <a:endParaRPr lang="en-GB" noProof="0" dirty="0"/>
          </a:p>
        </p:txBody>
      </p:sp>
    </p:spTree>
    <p:extLst>
      <p:ext uri="{BB962C8B-B14F-4D97-AF65-F5344CB8AC3E}">
        <p14:creationId xmlns:p14="http://schemas.microsoft.com/office/powerpoint/2010/main" val="834000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FLD_PresentationTitle">
            <a:extLst>
              <a:ext uri="{FF2B5EF4-FFF2-40B4-BE49-F238E27FC236}">
                <a16:creationId xmlns:a16="http://schemas.microsoft.com/office/drawing/2014/main" id="{B1DAA5DF-5AA7-49EC-ACBF-10E8A1971277}"/>
              </a:ext>
            </a:extLst>
          </p:cNvPr>
          <p:cNvSpPr>
            <a:spLocks noGrp="1"/>
          </p:cNvSpPr>
          <p:nvPr>
            <p:ph type="ctrTitle" hasCustomPrompt="1"/>
          </p:nvPr>
        </p:nvSpPr>
        <p:spPr>
          <a:xfrm>
            <a:off x="798513" y="409569"/>
            <a:ext cx="9773112" cy="681548"/>
          </a:xfrm>
        </p:spPr>
        <p:txBody>
          <a:bodyPr tIns="0" anchor="t" anchorCtr="0"/>
          <a:lstStyle>
            <a:lvl1pPr>
              <a:defRPr sz="4800" cap="all" spc="-150" baseline="0" smtClean="0">
                <a:solidFill>
                  <a:schemeClr val="tx1"/>
                </a:solidFill>
                <a:latin typeface="Verdana" pitchFamily="34" charset="0"/>
              </a:defRPr>
            </a:lvl1pPr>
          </a:lstStyle>
          <a:p>
            <a:endParaRPr/>
          </a:p>
        </p:txBody>
      </p:sp>
      <p:sp>
        <p:nvSpPr>
          <p:cNvPr id="19" name="FLD_PresentationTitle_2">
            <a:extLst>
              <a:ext uri="{FF2B5EF4-FFF2-40B4-BE49-F238E27FC236}">
                <a16:creationId xmlns:a16="http://schemas.microsoft.com/office/drawing/2014/main" id="{5B27253C-39D7-4448-BD0F-A9FC3677BCBD}"/>
              </a:ext>
            </a:extLst>
          </p:cNvPr>
          <p:cNvSpPr>
            <a:spLocks noGrp="1" noChangeArrowheads="1"/>
          </p:cNvSpPr>
          <p:nvPr>
            <p:ph type="subTitle" sz="quarter" idx="1" hasCustomPrompt="1"/>
          </p:nvPr>
        </p:nvSpPr>
        <p:spPr>
          <a:xfrm>
            <a:off x="798512" y="1139744"/>
            <a:ext cx="9772652" cy="1254562"/>
          </a:xfrm>
        </p:spPr>
        <p:txBody>
          <a:bodyPr lIns="0"/>
          <a:lstStyle>
            <a:lvl1pPr marL="0" indent="0">
              <a:lnSpc>
                <a:spcPct val="100000"/>
              </a:lnSpc>
              <a:spcAft>
                <a:spcPts val="0"/>
              </a:spcAft>
              <a:buFontTx/>
              <a:buNone/>
              <a:defRPr sz="4800" b="1" cap="all" spc="-150" baseline="0" smtClean="0">
                <a:solidFill>
                  <a:schemeClr val="tx2"/>
                </a:solidFill>
                <a:latin typeface="Verdana" pitchFamily="34" charset="0"/>
              </a:defRPr>
            </a:lvl1pPr>
          </a:lstStyle>
          <a:p>
            <a:endParaRP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lvl1pPr>
          </a:lstStyle>
          <a:p>
            <a:pPr lvl="0"/>
            <a:endParaRPr lang="en-GB" dirty="0"/>
          </a:p>
        </p:txBody>
      </p:sp>
      <p:sp>
        <p:nvSpPr>
          <p:cNvPr id="9" name="Slide Number Placeholder 5"/>
          <p:cNvSpPr>
            <a:spLocks noGrp="1"/>
          </p:cNvSpPr>
          <p:nvPr>
            <p:ph type="sldNum" sz="quarter" idx="4"/>
          </p:nvPr>
        </p:nvSpPr>
        <p:spPr>
          <a:xfrm>
            <a:off x="10907200" y="6284782"/>
            <a:ext cx="479938" cy="155611"/>
          </a:xfrm>
          <a:prstGeom prst="rect">
            <a:avLst/>
          </a:prstGeom>
        </p:spPr>
        <p:txBody>
          <a:bodyPr vert="horz" wrap="square" lIns="0" tIns="0" rIns="0" bIns="0" numCol="1" anchor="ctr" anchorCtr="0" compatLnSpc="1">
            <a:prstTxWarp prst="textNoShape">
              <a:avLst/>
            </a:prstTxWarp>
          </a:bodyPr>
          <a:lstStyle>
            <a:lvl1pPr algn="r">
              <a:defRPr sz="800">
                <a:solidFill>
                  <a:schemeClr val="tx1"/>
                </a:solidFill>
              </a:defRPr>
            </a:lvl1pPr>
          </a:lstStyle>
          <a:p>
            <a:fld id="{31421AFA-3AE7-4CEA-BC9B-447859BED57B}" type="slidenum">
              <a:rPr lang="en-GB" smtClean="0"/>
              <a:pPr/>
              <a:t>‹#›</a:t>
            </a:fld>
            <a:endParaRPr lang="en-GB" dirty="0"/>
          </a:p>
        </p:txBody>
      </p:sp>
      <p:sp>
        <p:nvSpPr>
          <p:cNvPr id="11" name="Footer Placeholder 4">
            <a:extLst>
              <a:ext uri="{FF2B5EF4-FFF2-40B4-BE49-F238E27FC236}">
                <a16:creationId xmlns:a16="http://schemas.microsoft.com/office/drawing/2014/main" id="{FC6EA742-E999-426B-9F1C-33524D47AEA4}"/>
              </a:ext>
            </a:extLst>
          </p:cNvPr>
          <p:cNvSpPr>
            <a:spLocks noGrp="1"/>
          </p:cNvSpPr>
          <p:nvPr>
            <p:ph type="ftr" sz="quarter" idx="3"/>
          </p:nvPr>
        </p:nvSpPr>
        <p:spPr>
          <a:xfrm>
            <a:off x="4056062" y="6281956"/>
            <a:ext cx="6515101"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2" name="Date_DateCustomA">
            <a:extLst>
              <a:ext uri="{FF2B5EF4-FFF2-40B4-BE49-F238E27FC236}">
                <a16:creationId xmlns:a16="http://schemas.microsoft.com/office/drawing/2014/main" id="{09BA1C59-AB8D-4ACE-A4C9-3A97AB0B83E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E0B41247-62C5-4295-A3D4-783131CEB7C3}" type="datetime1">
              <a:rPr lang="en-GB" smtClean="0"/>
              <a:t>30/03/2019</a:t>
            </a:fld>
            <a:endParaRPr lang="en-GB" dirty="0"/>
          </a:p>
        </p:txBody>
      </p:sp>
      <p:grpSp>
        <p:nvGrpSpPr>
          <p:cNvPr id="13" name="Group 12">
            <a:extLst>
              <a:ext uri="{FF2B5EF4-FFF2-40B4-BE49-F238E27FC236}">
                <a16:creationId xmlns:a16="http://schemas.microsoft.com/office/drawing/2014/main" id="{8CA71D2E-512F-4EB0-AAF9-E4FEBA858101}"/>
              </a:ext>
            </a:extLst>
          </p:cNvPr>
          <p:cNvGrpSpPr/>
          <p:nvPr userDrawn="1"/>
        </p:nvGrpSpPr>
        <p:grpSpPr>
          <a:xfrm>
            <a:off x="-1972094" y="1634370"/>
            <a:ext cx="1796791" cy="2907588"/>
            <a:chOff x="-1899137" y="-1"/>
            <a:chExt cx="1796791" cy="2907588"/>
          </a:xfrm>
        </p:grpSpPr>
        <p:grpSp>
          <p:nvGrpSpPr>
            <p:cNvPr id="14" name="Group 13">
              <a:extLst>
                <a:ext uri="{FF2B5EF4-FFF2-40B4-BE49-F238E27FC236}">
                  <a16:creationId xmlns:a16="http://schemas.microsoft.com/office/drawing/2014/main" id="{8404ACBE-98F7-42FA-B2C4-2BDACC351B5F}"/>
                </a:ext>
              </a:extLst>
            </p:cNvPr>
            <p:cNvGrpSpPr/>
            <p:nvPr userDrawn="1"/>
          </p:nvGrpSpPr>
          <p:grpSpPr>
            <a:xfrm>
              <a:off x="-1899137" y="-1"/>
              <a:ext cx="1796791" cy="2907588"/>
              <a:chOff x="9009867" y="1645032"/>
              <a:chExt cx="2365739" cy="3828268"/>
            </a:xfrm>
          </p:grpSpPr>
          <p:pic>
            <p:nvPicPr>
              <p:cNvPr id="16" name="Picture 15">
                <a:extLst>
                  <a:ext uri="{FF2B5EF4-FFF2-40B4-BE49-F238E27FC236}">
                    <a16:creationId xmlns:a16="http://schemas.microsoft.com/office/drawing/2014/main" id="{7674FC44-6BF9-46ED-9900-58E4FF056204}"/>
                  </a:ext>
                </a:extLst>
              </p:cNvPr>
              <p:cNvPicPr>
                <a:picLocks noChangeAspect="1"/>
              </p:cNvPicPr>
              <p:nvPr/>
            </p:nvPicPr>
            <p:blipFill>
              <a:blip r:embed="rId2"/>
              <a:stretch>
                <a:fillRect/>
              </a:stretch>
            </p:blipFill>
            <p:spPr>
              <a:xfrm>
                <a:off x="9182748" y="1852126"/>
                <a:ext cx="599367" cy="280555"/>
              </a:xfrm>
              <a:prstGeom prst="rect">
                <a:avLst/>
              </a:prstGeom>
            </p:spPr>
          </p:pic>
          <p:sp>
            <p:nvSpPr>
              <p:cNvPr id="17" name="TextBox 16">
                <a:extLst>
                  <a:ext uri="{FF2B5EF4-FFF2-40B4-BE49-F238E27FC236}">
                    <a16:creationId xmlns:a16="http://schemas.microsoft.com/office/drawing/2014/main" id="{D5F5BB9B-F1EC-45D9-9CB7-D11256272499}"/>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1" name="Rectangle: Rounded Corners 20">
                <a:extLst>
                  <a:ext uri="{FF2B5EF4-FFF2-40B4-BE49-F238E27FC236}">
                    <a16:creationId xmlns:a16="http://schemas.microsoft.com/office/drawing/2014/main" id="{8543A725-2ECD-475C-B8F2-4B95DD799F0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grpSp>
        <p:pic>
          <p:nvPicPr>
            <p:cNvPr id="15" name="Picture 14">
              <a:extLst>
                <a:ext uri="{FF2B5EF4-FFF2-40B4-BE49-F238E27FC236}">
                  <a16:creationId xmlns:a16="http://schemas.microsoft.com/office/drawing/2014/main" id="{5D058906-F75B-403B-B22D-B41549B2401D}"/>
                </a:ext>
              </a:extLst>
            </p:cNvPr>
            <p:cNvPicPr>
              <a:picLocks noChangeAspect="1"/>
            </p:cNvPicPr>
            <p:nvPr userDrawn="1"/>
          </p:nvPicPr>
          <p:blipFill>
            <a:blip r:embed="rId3"/>
            <a:stretch>
              <a:fillRect/>
            </a:stretch>
          </p:blipFill>
          <p:spPr>
            <a:xfrm>
              <a:off x="-1884053" y="1200637"/>
              <a:ext cx="1418614" cy="1444137"/>
            </a:xfrm>
            <a:prstGeom prst="rect">
              <a:avLst/>
            </a:prstGeom>
          </p:spPr>
        </p:pic>
      </p:grpSp>
      <p:pic>
        <p:nvPicPr>
          <p:cNvPr id="24" name="Picture 23">
            <a:extLst>
              <a:ext uri="{FF2B5EF4-FFF2-40B4-BE49-F238E27FC236}">
                <a16:creationId xmlns:a16="http://schemas.microsoft.com/office/drawing/2014/main" id="{BB368B35-1A95-4DB8-9489-9493B9DFE5DC}"/>
              </a:ext>
            </a:extLst>
          </p:cNvPr>
          <p:cNvPicPr>
            <a:picLocks noChangeAspect="1"/>
          </p:cNvPicPr>
          <p:nvPr userDrawn="1"/>
        </p:nvPicPr>
        <p:blipFill>
          <a:blip r:embed="rId4"/>
          <a:stretch>
            <a:fillRect/>
          </a:stretch>
        </p:blipFill>
        <p:spPr>
          <a:xfrm>
            <a:off x="798513" y="6159600"/>
            <a:ext cx="2826458" cy="255600"/>
          </a:xfrm>
          <a:prstGeom prst="rect">
            <a:avLst/>
          </a:prstGeom>
        </p:spPr>
      </p:pic>
    </p:spTree>
    <p:extLst>
      <p:ext uri="{BB962C8B-B14F-4D97-AF65-F5344CB8AC3E}">
        <p14:creationId xmlns:p14="http://schemas.microsoft.com/office/powerpoint/2010/main" val="54287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GB" dirty="0"/>
              <a:t>Click to edit Master title style</a:t>
            </a:r>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5700712"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4">
            <a:extLst>
              <a:ext uri="{FF2B5EF4-FFF2-40B4-BE49-F238E27FC236}">
                <a16:creationId xmlns:a16="http://schemas.microsoft.com/office/drawing/2014/main" id="{414EC495-A6B9-4C60-A011-7047269C9CE9}"/>
              </a:ext>
            </a:extLst>
          </p:cNvPr>
          <p:cNvSpPr>
            <a:spLocks noGrp="1"/>
          </p:cNvSpPr>
          <p:nvPr>
            <p:ph sz="quarter" idx="16"/>
          </p:nvPr>
        </p:nvSpPr>
        <p:spPr>
          <a:xfrm>
            <a:off x="7313612" y="1645032"/>
            <a:ext cx="4073525" cy="4063354"/>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B60EC9E1-A6E7-4EDC-A604-820C98771D2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73643761-53E5-4729-8F9C-AC57323CEE05}"/>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1C63FFC-C24F-42BD-8F6D-3A4421BCC06E}" type="datetime1">
              <a:rPr lang="en-GB" smtClean="0"/>
              <a:t>30/03/2019</a:t>
            </a:fld>
            <a:endParaRPr lang="en-GB" dirty="0"/>
          </a:p>
        </p:txBody>
      </p:sp>
    </p:spTree>
    <p:extLst>
      <p:ext uri="{BB962C8B-B14F-4D97-AF65-F5344CB8AC3E}">
        <p14:creationId xmlns:p14="http://schemas.microsoft.com/office/powerpoint/2010/main" val="416253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con (A)">
    <p:spTree>
      <p:nvGrpSpPr>
        <p:cNvPr id="1" name=""/>
        <p:cNvGrpSpPr/>
        <p:nvPr/>
      </p:nvGrpSpPr>
      <p:grpSpPr>
        <a:xfrm>
          <a:off x="0" y="0"/>
          <a:ext cx="0" cy="0"/>
          <a:chOff x="0" y="0"/>
          <a:chExt cx="0" cy="0"/>
        </a:xfrm>
      </p:grpSpPr>
      <p:sp>
        <p:nvSpPr>
          <p:cNvPr id="4" name="Title 1"/>
          <p:cNvSpPr>
            <a:spLocks noGrp="1"/>
          </p:cNvSpPr>
          <p:nvPr>
            <p:ph type="title"/>
          </p:nvPr>
        </p:nvSpPr>
        <p:spPr>
          <a:xfrm>
            <a:off x="798513" y="452543"/>
            <a:ext cx="8958262" cy="748800"/>
          </a:xfrm>
        </p:spPr>
        <p:txBody>
          <a:bodyPr/>
          <a:lstStyle/>
          <a:p>
            <a:r>
              <a:rPr lang="en-GB" dirty="0"/>
              <a:t>Click to edit Master title style</a:t>
            </a:r>
          </a:p>
        </p:txBody>
      </p:sp>
      <p:sp>
        <p:nvSpPr>
          <p:cNvPr id="3" name="Content Placeholder 2"/>
          <p:cNvSpPr>
            <a:spLocks noGrp="1"/>
          </p:cNvSpPr>
          <p:nvPr>
            <p:ph idx="1" hasCustomPrompt="1"/>
          </p:nvPr>
        </p:nvSpPr>
        <p:spPr>
          <a:xfrm>
            <a:off x="798512" y="1645033"/>
            <a:ext cx="1058862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icture Placeholder 3">
            <a:extLst>
              <a:ext uri="{FF2B5EF4-FFF2-40B4-BE49-F238E27FC236}">
                <a16:creationId xmlns:a16="http://schemas.microsoft.com/office/drawing/2014/main" id="{6FB39600-48A6-438C-ACEE-E7C3FBF9C3A2}"/>
              </a:ext>
            </a:extLst>
          </p:cNvPr>
          <p:cNvSpPr>
            <a:spLocks noGrp="1"/>
          </p:cNvSpPr>
          <p:nvPr>
            <p:ph type="pic" sz="quarter" idx="11" hasCustomPrompt="1"/>
          </p:nvPr>
        </p:nvSpPr>
        <p:spPr>
          <a:xfrm>
            <a:off x="10571163" y="452544"/>
            <a:ext cx="800964" cy="800964"/>
          </a:xfrm>
          <a:noFill/>
          <a:ln>
            <a:noFill/>
          </a:ln>
        </p:spPr>
        <p:txBody>
          <a:bodyPr lIns="38399" tIns="0" anchor="t" anchorCtr="0"/>
          <a:lstStyle>
            <a:lvl1pPr marL="0" indent="0">
              <a:buNone/>
              <a:defRPr sz="1800">
                <a:solidFill>
                  <a:schemeClr val="tx1"/>
                </a:solidFill>
              </a:defRPr>
            </a:lvl1pPr>
          </a:lstStyle>
          <a:p>
            <a:r>
              <a:rPr lang="en-GB" noProof="0" dirty="0"/>
              <a:t>icon</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C4DE7E55-1B3D-4B43-B1B5-DE5E4FAB9891}"/>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F5D459F2-4C14-4DC3-8A9D-B1E9DF21E4C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7AED2E60-01D6-4F79-A625-452943605DA2}" type="datetime1">
              <a:rPr lang="en-GB" smtClean="0"/>
              <a:t>30/03/2019</a:t>
            </a:fld>
            <a:endParaRPr lang="en-GB" dirty="0"/>
          </a:p>
        </p:txBody>
      </p:sp>
    </p:spTree>
    <p:extLst>
      <p:ext uri="{BB962C8B-B14F-4D97-AF65-F5344CB8AC3E}">
        <p14:creationId xmlns:p14="http://schemas.microsoft.com/office/powerpoint/2010/main" val="2999185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con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GB" dirty="0"/>
              <a:t>Click to edit Master title style</a:t>
            </a:r>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513" y="1645033"/>
            <a:ext cx="8958262"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10571162" y="1645033"/>
            <a:ext cx="818165" cy="818165"/>
          </a:xfrm>
          <a:noFill/>
          <a:ln>
            <a:noFill/>
          </a:ln>
        </p:spPr>
        <p:txBody>
          <a:bodyPr lIns="38399" tIns="0" anchor="t" anchorCtr="0"/>
          <a:lstStyle>
            <a:lvl1pPr marL="0" indent="0">
              <a:buNone/>
              <a:defRPr sz="1800">
                <a:solidFill>
                  <a:schemeClr val="tx1"/>
                </a:solidFill>
              </a:defRPr>
            </a:lvl1pPr>
          </a:lstStyle>
          <a:p>
            <a:r>
              <a:rPr lang="en-GB" noProof="0" dirty="0"/>
              <a:t>icon</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E31502FD-B05E-464F-8932-42D027579D97}"/>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AA65EC4C-43E8-483C-B54B-30D5535BB4C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15268D6-3EF9-436B-BEF6-97BB38C5C789}" type="datetime1">
              <a:rPr lang="en-GB" smtClean="0"/>
              <a:t>30/03/2019</a:t>
            </a:fld>
            <a:endParaRPr lang="en-GB" dirty="0"/>
          </a:p>
        </p:txBody>
      </p:sp>
    </p:spTree>
    <p:extLst>
      <p:ext uri="{BB962C8B-B14F-4D97-AF65-F5344CB8AC3E}">
        <p14:creationId xmlns:p14="http://schemas.microsoft.com/office/powerpoint/2010/main" val="377132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llustration (A)">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GB" dirty="0"/>
              <a:t>Click to edit Master title style</a:t>
            </a:r>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513" y="1645033"/>
            <a:ext cx="6515100"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8128000" y="1645033"/>
            <a:ext cx="3259138" cy="3240691"/>
          </a:xfrm>
          <a:noFill/>
          <a:ln>
            <a:noFill/>
          </a:ln>
        </p:spPr>
        <p:txBody>
          <a:bodyPr lIns="38399" tIns="0" anchor="t" anchorCtr="0"/>
          <a:lstStyle>
            <a:lvl1pPr marL="0" indent="0">
              <a:buNone/>
              <a:defRPr sz="1800">
                <a:solidFill>
                  <a:schemeClr val="tx1"/>
                </a:solidFill>
              </a:defRPr>
            </a:lvl1pPr>
          </a:lstStyle>
          <a:p>
            <a:r>
              <a:rPr lang="en-GB" dirty="0">
                <a:effectLst/>
              </a:rPr>
              <a:t>illustration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FB97A6BE-821A-4BF5-AFE7-9A048351C6D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11815BEB-2C63-4CBF-9795-6F15022666B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591136B9-D526-4536-AEB5-49DE53A308E7}" type="datetime1">
              <a:rPr lang="en-GB" smtClean="0"/>
              <a:t>30/03/2019</a:t>
            </a:fld>
            <a:endParaRPr lang="en-GB" dirty="0"/>
          </a:p>
        </p:txBody>
      </p:sp>
    </p:spTree>
    <p:extLst>
      <p:ext uri="{BB962C8B-B14F-4D97-AF65-F5344CB8AC3E}">
        <p14:creationId xmlns:p14="http://schemas.microsoft.com/office/powerpoint/2010/main" val="47453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illustration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GB" dirty="0"/>
              <a:t>Click to edit Master title style</a:t>
            </a:r>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5700712"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icture Placeholder 4">
            <a:extLst>
              <a:ext uri="{FF2B5EF4-FFF2-40B4-BE49-F238E27FC236}">
                <a16:creationId xmlns:a16="http://schemas.microsoft.com/office/drawing/2014/main" id="{286587FC-F18B-4FBE-8CD2-663B9BA8C734}"/>
              </a:ext>
            </a:extLst>
          </p:cNvPr>
          <p:cNvSpPr>
            <a:spLocks noGrp="1"/>
          </p:cNvSpPr>
          <p:nvPr>
            <p:ph type="pic" sz="quarter" idx="14" hasCustomPrompt="1"/>
          </p:nvPr>
        </p:nvSpPr>
        <p:spPr>
          <a:xfrm>
            <a:off x="7313613" y="1644649"/>
            <a:ext cx="4073525" cy="4063738"/>
          </a:xfrm>
        </p:spPr>
        <p:txBody>
          <a:bodyPr/>
          <a:lstStyle>
            <a:lvl1pPr marL="0" indent="0">
              <a:buNone/>
              <a:defRPr/>
            </a:lvl1pPr>
          </a:lstStyle>
          <a:p>
            <a:r>
              <a:rPr lang="en-GB" dirty="0">
                <a:effectLst/>
              </a:rPr>
              <a:t>illustration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9B89233D-8149-4491-95B2-DE11051C861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D2C9554E-F561-4DDA-B278-92702108D9B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3F003625-C224-48A4-9718-353072F8E6FA}" type="datetime1">
              <a:rPr lang="en-GB" smtClean="0"/>
              <a:t>30/03/2019</a:t>
            </a:fld>
            <a:endParaRPr lang="en-GB" dirty="0"/>
          </a:p>
        </p:txBody>
      </p:sp>
    </p:spTree>
    <p:extLst>
      <p:ext uri="{BB962C8B-B14F-4D97-AF65-F5344CB8AC3E}">
        <p14:creationId xmlns:p14="http://schemas.microsoft.com/office/powerpoint/2010/main" val="114375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fact text">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GB" dirty="0"/>
              <a:t>Click to edit Master title style</a:t>
            </a:r>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513" y="1645033"/>
            <a:ext cx="7329487"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6">
            <a:extLst>
              <a:ext uri="{FF2B5EF4-FFF2-40B4-BE49-F238E27FC236}">
                <a16:creationId xmlns:a16="http://schemas.microsoft.com/office/drawing/2014/main" id="{89007D2D-A158-459C-BE2E-0A1D348DA7C9}"/>
              </a:ext>
            </a:extLst>
          </p:cNvPr>
          <p:cNvSpPr>
            <a:spLocks noGrp="1"/>
          </p:cNvSpPr>
          <p:nvPr>
            <p:ph type="body" sz="quarter" idx="15" hasCustomPrompt="1"/>
          </p:nvPr>
        </p:nvSpPr>
        <p:spPr>
          <a:xfrm>
            <a:off x="8942387" y="1644771"/>
            <a:ext cx="244475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12,3</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Text Placeholder 6">
            <a:extLst>
              <a:ext uri="{FF2B5EF4-FFF2-40B4-BE49-F238E27FC236}">
                <a16:creationId xmlns:a16="http://schemas.microsoft.com/office/drawing/2014/main" id="{99C5C721-7970-4C21-B42B-33753616C1B3}"/>
              </a:ext>
            </a:extLst>
          </p:cNvPr>
          <p:cNvSpPr>
            <a:spLocks noGrp="1"/>
          </p:cNvSpPr>
          <p:nvPr>
            <p:ph type="body" sz="quarter" idx="14" hasCustomPrompt="1"/>
          </p:nvPr>
        </p:nvSpPr>
        <p:spPr>
          <a:xfrm>
            <a:off x="8942388" y="4992414"/>
            <a:ext cx="2444750" cy="715973"/>
          </a:xfrm>
        </p:spPr>
        <p:txBody>
          <a:bodyPr lIns="0" anchor="b" anchorCtr="0"/>
          <a:lstStyle>
            <a:lvl1pPr marL="228600" indent="-228600">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Note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grpSp>
        <p:nvGrpSpPr>
          <p:cNvPr id="3" name="Group 2">
            <a:extLst>
              <a:ext uri="{FF2B5EF4-FFF2-40B4-BE49-F238E27FC236}">
                <a16:creationId xmlns:a16="http://schemas.microsoft.com/office/drawing/2014/main" id="{CBDD567F-EFA3-4304-9F2D-5128B34EFFF1}"/>
              </a:ext>
            </a:extLst>
          </p:cNvPr>
          <p:cNvGrpSpPr/>
          <p:nvPr userDrawn="1"/>
        </p:nvGrpSpPr>
        <p:grpSpPr>
          <a:xfrm>
            <a:off x="12339858" y="1634370"/>
            <a:ext cx="1796791" cy="2907588"/>
            <a:chOff x="12403271" y="-1"/>
            <a:chExt cx="1796791" cy="2907588"/>
          </a:xfrm>
        </p:grpSpPr>
        <p:pic>
          <p:nvPicPr>
            <p:cNvPr id="9" name="Picture 8">
              <a:extLst>
                <a:ext uri="{FF2B5EF4-FFF2-40B4-BE49-F238E27FC236}">
                  <a16:creationId xmlns:a16="http://schemas.microsoft.com/office/drawing/2014/main" id="{760E582F-46F7-4DF2-ABCB-E07E85419FF4}"/>
                </a:ext>
              </a:extLst>
            </p:cNvPr>
            <p:cNvPicPr>
              <a:picLocks noChangeAspect="1"/>
            </p:cNvPicPr>
            <p:nvPr userDrawn="1"/>
          </p:nvPicPr>
          <p:blipFill>
            <a:blip r:embed="rId2"/>
            <a:stretch>
              <a:fillRect/>
            </a:stretch>
          </p:blipFill>
          <p:spPr>
            <a:xfrm>
              <a:off x="12414617" y="1122667"/>
              <a:ext cx="1261627" cy="1565633"/>
            </a:xfrm>
            <a:prstGeom prst="rect">
              <a:avLst/>
            </a:prstGeom>
          </p:spPr>
        </p:pic>
        <p:grpSp>
          <p:nvGrpSpPr>
            <p:cNvPr id="12" name="Group 11">
              <a:extLst>
                <a:ext uri="{FF2B5EF4-FFF2-40B4-BE49-F238E27FC236}">
                  <a16:creationId xmlns:a16="http://schemas.microsoft.com/office/drawing/2014/main" id="{FA367DCD-123C-45F4-87EB-1586FA603E3A}"/>
                </a:ext>
              </a:extLst>
            </p:cNvPr>
            <p:cNvGrpSpPr/>
            <p:nvPr userDrawn="1"/>
          </p:nvGrpSpPr>
          <p:grpSpPr>
            <a:xfrm>
              <a:off x="12403271" y="-1"/>
              <a:ext cx="1796791" cy="2907588"/>
              <a:chOff x="9009867" y="1645032"/>
              <a:chExt cx="2365739" cy="3828268"/>
            </a:xfrm>
          </p:grpSpPr>
          <p:pic>
            <p:nvPicPr>
              <p:cNvPr id="15" name="Picture 14">
                <a:extLst>
                  <a:ext uri="{FF2B5EF4-FFF2-40B4-BE49-F238E27FC236}">
                    <a16:creationId xmlns:a16="http://schemas.microsoft.com/office/drawing/2014/main" id="{132FA97E-008F-4B07-B688-A7B22404D82A}"/>
                  </a:ext>
                </a:extLst>
              </p:cNvPr>
              <p:cNvPicPr>
                <a:picLocks noChangeAspect="1"/>
              </p:cNvPicPr>
              <p:nvPr/>
            </p:nvPicPr>
            <p:blipFill>
              <a:blip r:embed="rId3"/>
              <a:stretch>
                <a:fillRect/>
              </a:stretch>
            </p:blipFill>
            <p:spPr>
              <a:xfrm>
                <a:off x="9182748" y="1852126"/>
                <a:ext cx="599367" cy="280555"/>
              </a:xfrm>
              <a:prstGeom prst="rect">
                <a:avLst/>
              </a:prstGeom>
            </p:spPr>
          </p:pic>
          <p:sp>
            <p:nvSpPr>
              <p:cNvPr id="16" name="TextBox 15">
                <a:extLst>
                  <a:ext uri="{FF2B5EF4-FFF2-40B4-BE49-F238E27FC236}">
                    <a16:creationId xmlns:a16="http://schemas.microsoft.com/office/drawing/2014/main" id="{8F49FA4C-A0C7-484D-9CD0-A2B1528B3A2E}"/>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7" name="Rectangle: Rounded Corners 16">
                <a:extLst>
                  <a:ext uri="{FF2B5EF4-FFF2-40B4-BE49-F238E27FC236}">
                    <a16:creationId xmlns:a16="http://schemas.microsoft.com/office/drawing/2014/main" id="{93B8FE7B-9EF6-429C-AC7B-79E85DFB481D}"/>
                  </a:ext>
                </a:extLst>
              </p:cNvPr>
              <p:cNvSpPr/>
              <p:nvPr/>
            </p:nvSpPr>
            <p:spPr>
              <a:xfrm>
                <a:off x="9009867" y="1645032"/>
                <a:ext cx="2365739" cy="3828268"/>
              </a:xfrm>
              <a:prstGeom prst="roundRect">
                <a:avLst>
                  <a:gd name="adj" fmla="val 29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grpSp>
      </p:grpSp>
      <p:sp>
        <p:nvSpPr>
          <p:cNvPr id="14" name="Footer Placeholder 4">
            <a:extLst>
              <a:ext uri="{FF2B5EF4-FFF2-40B4-BE49-F238E27FC236}">
                <a16:creationId xmlns:a16="http://schemas.microsoft.com/office/drawing/2014/main" id="{67D61A51-31AF-4082-AFF9-2D4AE9DB7C87}"/>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9" name="Date_DateCustomA">
            <a:extLst>
              <a:ext uri="{FF2B5EF4-FFF2-40B4-BE49-F238E27FC236}">
                <a16:creationId xmlns:a16="http://schemas.microsoft.com/office/drawing/2014/main" id="{8BB7FA2D-0C66-4D42-8CC8-567BD958137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C0B3C2C9-42B2-48C3-9414-AE8D19407EE6}" type="datetime1">
              <a:rPr lang="en-GB" smtClean="0"/>
              <a:t>30/03/2019</a:t>
            </a:fld>
            <a:endParaRPr lang="en-GB" dirty="0"/>
          </a:p>
        </p:txBody>
      </p:sp>
    </p:spTree>
    <p:extLst>
      <p:ext uri="{BB962C8B-B14F-4D97-AF65-F5344CB8AC3E}">
        <p14:creationId xmlns:p14="http://schemas.microsoft.com/office/powerpoint/2010/main" val="3511222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two fact texts">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GB" dirty="0"/>
              <a:t>Click to edit Master title style</a:t>
            </a:r>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514" y="1645033"/>
            <a:ext cx="4071936"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6">
            <a:extLst>
              <a:ext uri="{FF2B5EF4-FFF2-40B4-BE49-F238E27FC236}">
                <a16:creationId xmlns:a16="http://schemas.microsoft.com/office/drawing/2014/main" id="{559CAE46-C6D8-48BD-A372-1CDE93E9CCA9}"/>
              </a:ext>
            </a:extLst>
          </p:cNvPr>
          <p:cNvSpPr>
            <a:spLocks noGrp="1"/>
          </p:cNvSpPr>
          <p:nvPr>
            <p:ph type="body" sz="quarter" idx="13" hasCustomPrompt="1"/>
          </p:nvPr>
        </p:nvSpPr>
        <p:spPr>
          <a:xfrm>
            <a:off x="5684838" y="1644771"/>
            <a:ext cx="244316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8" name="Text Placeholder 6">
            <a:extLst>
              <a:ext uri="{FF2B5EF4-FFF2-40B4-BE49-F238E27FC236}">
                <a16:creationId xmlns:a16="http://schemas.microsoft.com/office/drawing/2014/main" id="{67908BB7-3AA9-46B8-9F51-F98F86B5DB18}"/>
              </a:ext>
            </a:extLst>
          </p:cNvPr>
          <p:cNvSpPr>
            <a:spLocks noGrp="1"/>
          </p:cNvSpPr>
          <p:nvPr>
            <p:ph type="body" sz="quarter" idx="14" hasCustomPrompt="1"/>
          </p:nvPr>
        </p:nvSpPr>
        <p:spPr>
          <a:xfrm>
            <a:off x="8942388" y="1644771"/>
            <a:ext cx="2444750"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grpSp>
        <p:nvGrpSpPr>
          <p:cNvPr id="16" name="Group 15">
            <a:extLst>
              <a:ext uri="{FF2B5EF4-FFF2-40B4-BE49-F238E27FC236}">
                <a16:creationId xmlns:a16="http://schemas.microsoft.com/office/drawing/2014/main" id="{F92F4B53-30AD-4697-89D7-9D962CE965E5}"/>
              </a:ext>
            </a:extLst>
          </p:cNvPr>
          <p:cNvGrpSpPr/>
          <p:nvPr userDrawn="1"/>
        </p:nvGrpSpPr>
        <p:grpSpPr>
          <a:xfrm>
            <a:off x="12339858" y="1634370"/>
            <a:ext cx="1796791" cy="2907588"/>
            <a:chOff x="12403271" y="-1"/>
            <a:chExt cx="1796791" cy="2907588"/>
          </a:xfrm>
        </p:grpSpPr>
        <p:pic>
          <p:nvPicPr>
            <p:cNvPr id="17" name="Picture 16">
              <a:extLst>
                <a:ext uri="{FF2B5EF4-FFF2-40B4-BE49-F238E27FC236}">
                  <a16:creationId xmlns:a16="http://schemas.microsoft.com/office/drawing/2014/main" id="{AF0FEF35-0958-440B-A77A-2699A83990A6}"/>
                </a:ext>
              </a:extLst>
            </p:cNvPr>
            <p:cNvPicPr>
              <a:picLocks noChangeAspect="1"/>
            </p:cNvPicPr>
            <p:nvPr userDrawn="1"/>
          </p:nvPicPr>
          <p:blipFill>
            <a:blip r:embed="rId2"/>
            <a:stretch>
              <a:fillRect/>
            </a:stretch>
          </p:blipFill>
          <p:spPr>
            <a:xfrm>
              <a:off x="12414617" y="1122667"/>
              <a:ext cx="1261627" cy="1565633"/>
            </a:xfrm>
            <a:prstGeom prst="rect">
              <a:avLst/>
            </a:prstGeom>
          </p:spPr>
        </p:pic>
        <p:grpSp>
          <p:nvGrpSpPr>
            <p:cNvPr id="18" name="Group 17">
              <a:extLst>
                <a:ext uri="{FF2B5EF4-FFF2-40B4-BE49-F238E27FC236}">
                  <a16:creationId xmlns:a16="http://schemas.microsoft.com/office/drawing/2014/main" id="{24203BB4-30A9-4057-A809-926EDEDB9F4F}"/>
                </a:ext>
              </a:extLst>
            </p:cNvPr>
            <p:cNvGrpSpPr/>
            <p:nvPr userDrawn="1"/>
          </p:nvGrpSpPr>
          <p:grpSpPr>
            <a:xfrm>
              <a:off x="12403271" y="-1"/>
              <a:ext cx="1796791" cy="2907588"/>
              <a:chOff x="9009867" y="1645032"/>
              <a:chExt cx="2365739" cy="3828268"/>
            </a:xfrm>
          </p:grpSpPr>
          <p:pic>
            <p:nvPicPr>
              <p:cNvPr id="19" name="Picture 18">
                <a:extLst>
                  <a:ext uri="{FF2B5EF4-FFF2-40B4-BE49-F238E27FC236}">
                    <a16:creationId xmlns:a16="http://schemas.microsoft.com/office/drawing/2014/main" id="{7139BD4A-714C-44AF-902B-B7BB51BF1ECF}"/>
                  </a:ext>
                </a:extLst>
              </p:cNvPr>
              <p:cNvPicPr>
                <a:picLocks noChangeAspect="1"/>
              </p:cNvPicPr>
              <p:nvPr/>
            </p:nvPicPr>
            <p:blipFill>
              <a:blip r:embed="rId3"/>
              <a:stretch>
                <a:fillRect/>
              </a:stretch>
            </p:blipFill>
            <p:spPr>
              <a:xfrm>
                <a:off x="9182748" y="1852126"/>
                <a:ext cx="599367" cy="280555"/>
              </a:xfrm>
              <a:prstGeom prst="rect">
                <a:avLst/>
              </a:prstGeom>
            </p:spPr>
          </p:pic>
          <p:sp>
            <p:nvSpPr>
              <p:cNvPr id="20" name="TextBox 19">
                <a:extLst>
                  <a:ext uri="{FF2B5EF4-FFF2-40B4-BE49-F238E27FC236}">
                    <a16:creationId xmlns:a16="http://schemas.microsoft.com/office/drawing/2014/main" id="{FBB5C133-0407-4A77-B2F7-7E365D047DE4}"/>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1" name="Rectangle: Rounded Corners 20">
                <a:extLst>
                  <a:ext uri="{FF2B5EF4-FFF2-40B4-BE49-F238E27FC236}">
                    <a16:creationId xmlns:a16="http://schemas.microsoft.com/office/drawing/2014/main" id="{1BBC228B-197B-44A3-99D0-D56237507B14}"/>
                  </a:ext>
                </a:extLst>
              </p:cNvPr>
              <p:cNvSpPr/>
              <p:nvPr/>
            </p:nvSpPr>
            <p:spPr>
              <a:xfrm>
                <a:off x="9009867" y="1645032"/>
                <a:ext cx="2365739" cy="3828268"/>
              </a:xfrm>
              <a:prstGeom prst="roundRect">
                <a:avLst>
                  <a:gd name="adj" fmla="val 29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grpSp>
      </p:grpSp>
      <p:sp>
        <p:nvSpPr>
          <p:cNvPr id="13" name="Footer Placeholder 4">
            <a:extLst>
              <a:ext uri="{FF2B5EF4-FFF2-40B4-BE49-F238E27FC236}">
                <a16:creationId xmlns:a16="http://schemas.microsoft.com/office/drawing/2014/main" id="{CE9B38D5-AD3D-4AE8-88F2-0F9D25BB30C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5" name="Date_DateCustomA">
            <a:extLst>
              <a:ext uri="{FF2B5EF4-FFF2-40B4-BE49-F238E27FC236}">
                <a16:creationId xmlns:a16="http://schemas.microsoft.com/office/drawing/2014/main" id="{1AC23FC6-140A-4E04-B1F9-995F52FC873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2D77DD1E-B98B-45F7-9546-B1788170E4B4}" type="datetime1">
              <a:rPr lang="en-GB" smtClean="0"/>
              <a:t>30/03/2019</a:t>
            </a:fld>
            <a:endParaRPr lang="en-GB" dirty="0"/>
          </a:p>
        </p:txBody>
      </p:sp>
    </p:spTree>
    <p:extLst>
      <p:ext uri="{BB962C8B-B14F-4D97-AF65-F5344CB8AC3E}">
        <p14:creationId xmlns:p14="http://schemas.microsoft.com/office/powerpoint/2010/main" val="460659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ct text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68B673-9D9F-4BF4-8D81-D1B3477E6F0F}"/>
              </a:ext>
            </a:extLst>
          </p:cNvPr>
          <p:cNvGrpSpPr/>
          <p:nvPr userDrawn="1"/>
        </p:nvGrpSpPr>
        <p:grpSpPr>
          <a:xfrm>
            <a:off x="-1972094" y="1634370"/>
            <a:ext cx="1796791" cy="2907588"/>
            <a:chOff x="12339857" y="1634370"/>
            <a:chExt cx="1796791" cy="2907588"/>
          </a:xfrm>
        </p:grpSpPr>
        <p:sp>
          <p:nvSpPr>
            <p:cNvPr id="19" name="Rectangle: Rounded Corners 18">
              <a:extLst>
                <a:ext uri="{FF2B5EF4-FFF2-40B4-BE49-F238E27FC236}">
                  <a16:creationId xmlns:a16="http://schemas.microsoft.com/office/drawing/2014/main" id="{9F61C6D9-96E6-46EB-8545-E257C98220F8}"/>
                </a:ext>
              </a:extLst>
            </p:cNvPr>
            <p:cNvSpPr/>
            <p:nvPr/>
          </p:nvSpPr>
          <p:spPr>
            <a:xfrm>
              <a:off x="12339857" y="1634370"/>
              <a:ext cx="1796791" cy="290758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pic>
          <p:nvPicPr>
            <p:cNvPr id="17" name="Picture 16">
              <a:extLst>
                <a:ext uri="{FF2B5EF4-FFF2-40B4-BE49-F238E27FC236}">
                  <a16:creationId xmlns:a16="http://schemas.microsoft.com/office/drawing/2014/main" id="{23EC8C10-6A9E-4C2B-B6BA-69C39462851D}"/>
                </a:ext>
              </a:extLst>
            </p:cNvPr>
            <p:cNvPicPr>
              <a:picLocks noChangeAspect="1"/>
            </p:cNvPicPr>
            <p:nvPr/>
          </p:nvPicPr>
          <p:blipFill>
            <a:blip r:embed="rId2"/>
            <a:stretch>
              <a:fillRect/>
            </a:stretch>
          </p:blipFill>
          <p:spPr>
            <a:xfrm>
              <a:off x="12471161" y="1791659"/>
              <a:ext cx="455222" cy="213083"/>
            </a:xfrm>
            <a:prstGeom prst="rect">
              <a:avLst/>
            </a:prstGeom>
          </p:spPr>
        </p:pic>
        <p:sp>
          <p:nvSpPr>
            <p:cNvPr id="18" name="TextBox 17">
              <a:extLst>
                <a:ext uri="{FF2B5EF4-FFF2-40B4-BE49-F238E27FC236}">
                  <a16:creationId xmlns:a16="http://schemas.microsoft.com/office/drawing/2014/main" id="{BF580C90-4416-41DC-ADAC-F1014BB16E65}"/>
                </a:ext>
              </a:extLst>
            </p:cNvPr>
            <p:cNvSpPr txBox="1"/>
            <p:nvPr/>
          </p:nvSpPr>
          <p:spPr bwMode="auto">
            <a:xfrm>
              <a:off x="12483714" y="2086228"/>
              <a:ext cx="1433633" cy="64633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pic>
          <p:nvPicPr>
            <p:cNvPr id="15" name="Picture 14">
              <a:extLst>
                <a:ext uri="{FF2B5EF4-FFF2-40B4-BE49-F238E27FC236}">
                  <a16:creationId xmlns:a16="http://schemas.microsoft.com/office/drawing/2014/main" id="{22C7FA45-BEB8-4FA0-89DA-4AF47CEA9ACF}"/>
                </a:ext>
              </a:extLst>
            </p:cNvPr>
            <p:cNvPicPr>
              <a:picLocks noChangeAspect="1"/>
            </p:cNvPicPr>
            <p:nvPr userDrawn="1"/>
          </p:nvPicPr>
          <p:blipFill>
            <a:blip r:embed="rId3"/>
            <a:stretch>
              <a:fillRect/>
            </a:stretch>
          </p:blipFill>
          <p:spPr>
            <a:xfrm>
              <a:off x="12351204" y="2757038"/>
              <a:ext cx="1261627" cy="1565633"/>
            </a:xfrm>
            <a:prstGeom prst="rect">
              <a:avLst/>
            </a:prstGeom>
          </p:spPr>
        </p:pic>
      </p:grpSp>
      <p:grpSp>
        <p:nvGrpSpPr>
          <p:cNvPr id="21" name="Group 20">
            <a:extLst>
              <a:ext uri="{FF2B5EF4-FFF2-40B4-BE49-F238E27FC236}">
                <a16:creationId xmlns:a16="http://schemas.microsoft.com/office/drawing/2014/main" id="{21327CDE-D280-433E-A1DD-9B88BC9A9D74}"/>
              </a:ext>
            </a:extLst>
          </p:cNvPr>
          <p:cNvGrpSpPr/>
          <p:nvPr userDrawn="1"/>
        </p:nvGrpSpPr>
        <p:grpSpPr>
          <a:xfrm>
            <a:off x="12339858" y="1634370"/>
            <a:ext cx="1796791" cy="2907588"/>
            <a:chOff x="-1899137" y="-1"/>
            <a:chExt cx="1796791" cy="2907588"/>
          </a:xfrm>
        </p:grpSpPr>
        <p:grpSp>
          <p:nvGrpSpPr>
            <p:cNvPr id="22" name="Group 21">
              <a:extLst>
                <a:ext uri="{FF2B5EF4-FFF2-40B4-BE49-F238E27FC236}">
                  <a16:creationId xmlns:a16="http://schemas.microsoft.com/office/drawing/2014/main" id="{4AE14B58-12EA-4B20-8931-337F0DC7BE74}"/>
                </a:ext>
              </a:extLst>
            </p:cNvPr>
            <p:cNvGrpSpPr/>
            <p:nvPr userDrawn="1"/>
          </p:nvGrpSpPr>
          <p:grpSpPr>
            <a:xfrm>
              <a:off x="-1899137" y="-1"/>
              <a:ext cx="1796791" cy="2907588"/>
              <a:chOff x="9009867" y="1645032"/>
              <a:chExt cx="2365739" cy="3828268"/>
            </a:xfrm>
          </p:grpSpPr>
          <p:pic>
            <p:nvPicPr>
              <p:cNvPr id="24" name="Picture 23">
                <a:extLst>
                  <a:ext uri="{FF2B5EF4-FFF2-40B4-BE49-F238E27FC236}">
                    <a16:creationId xmlns:a16="http://schemas.microsoft.com/office/drawing/2014/main" id="{E1E15413-4664-4681-9444-310804612302}"/>
                  </a:ext>
                </a:extLst>
              </p:cNvPr>
              <p:cNvPicPr>
                <a:picLocks noChangeAspect="1"/>
              </p:cNvPicPr>
              <p:nvPr/>
            </p:nvPicPr>
            <p:blipFill>
              <a:blip r:embed="rId2"/>
              <a:stretch>
                <a:fillRect/>
              </a:stretch>
            </p:blipFill>
            <p:spPr>
              <a:xfrm>
                <a:off x="9182748" y="1852126"/>
                <a:ext cx="599367" cy="280555"/>
              </a:xfrm>
              <a:prstGeom prst="rect">
                <a:avLst/>
              </a:prstGeom>
            </p:spPr>
          </p:pic>
          <p:sp>
            <p:nvSpPr>
              <p:cNvPr id="25" name="TextBox 24">
                <a:extLst>
                  <a:ext uri="{FF2B5EF4-FFF2-40B4-BE49-F238E27FC236}">
                    <a16:creationId xmlns:a16="http://schemas.microsoft.com/office/drawing/2014/main" id="{D2D38E9D-D309-4835-BB4A-24E940357F1D}"/>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6" name="Rectangle: Rounded Corners 25">
                <a:extLst>
                  <a:ext uri="{FF2B5EF4-FFF2-40B4-BE49-F238E27FC236}">
                    <a16:creationId xmlns:a16="http://schemas.microsoft.com/office/drawing/2014/main" id="{3408A5E0-BE3B-4CF6-B031-C7BDEAE8EF42}"/>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grpSp>
        <p:pic>
          <p:nvPicPr>
            <p:cNvPr id="23" name="Picture 22">
              <a:extLst>
                <a:ext uri="{FF2B5EF4-FFF2-40B4-BE49-F238E27FC236}">
                  <a16:creationId xmlns:a16="http://schemas.microsoft.com/office/drawing/2014/main" id="{74467B95-2571-401A-B1E8-0E4825008764}"/>
                </a:ext>
              </a:extLst>
            </p:cNvPr>
            <p:cNvPicPr>
              <a:picLocks noChangeAspect="1"/>
            </p:cNvPicPr>
            <p:nvPr userDrawn="1"/>
          </p:nvPicPr>
          <p:blipFill>
            <a:blip r:embed="rId4"/>
            <a:stretch>
              <a:fillRect/>
            </a:stretch>
          </p:blipFill>
          <p:spPr>
            <a:xfrm>
              <a:off x="-1884053" y="1200637"/>
              <a:ext cx="1418614" cy="1444137"/>
            </a:xfrm>
            <a:prstGeom prst="rect">
              <a:avLst/>
            </a:prstGeom>
          </p:spPr>
        </p:pic>
      </p:grpSp>
      <p:sp>
        <p:nvSpPr>
          <p:cNvPr id="4" name="Title 1"/>
          <p:cNvSpPr>
            <a:spLocks noGrp="1"/>
          </p:cNvSpPr>
          <p:nvPr>
            <p:ph type="title"/>
          </p:nvPr>
        </p:nvSpPr>
        <p:spPr>
          <a:xfrm>
            <a:off x="798514" y="453600"/>
            <a:ext cx="10588624" cy="748800"/>
          </a:xfrm>
        </p:spPr>
        <p:txBody>
          <a:bodyPr/>
          <a:lstStyle/>
          <a:p>
            <a:r>
              <a:rPr lang="en-GB" dirty="0"/>
              <a:t>Click to edit Master title style</a:t>
            </a:r>
          </a:p>
        </p:txBody>
      </p:sp>
      <p:sp>
        <p:nvSpPr>
          <p:cNvPr id="3" name="Content Placeholder 2"/>
          <p:cNvSpPr>
            <a:spLocks noGrp="1"/>
          </p:cNvSpPr>
          <p:nvPr>
            <p:ph idx="1" hasCustomPrompt="1"/>
          </p:nvPr>
        </p:nvSpPr>
        <p:spPr>
          <a:xfrm>
            <a:off x="4056064" y="1645033"/>
            <a:ext cx="7331074"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6">
            <a:extLst>
              <a:ext uri="{FF2B5EF4-FFF2-40B4-BE49-F238E27FC236}">
                <a16:creationId xmlns:a16="http://schemas.microsoft.com/office/drawing/2014/main" id="{344D76E6-1904-4038-80C4-8BC46CEBB703}"/>
              </a:ext>
            </a:extLst>
          </p:cNvPr>
          <p:cNvSpPr>
            <a:spLocks noGrp="1"/>
          </p:cNvSpPr>
          <p:nvPr>
            <p:ph type="body" sz="quarter" idx="15" hasCustomPrompt="1"/>
          </p:nvPr>
        </p:nvSpPr>
        <p:spPr>
          <a:xfrm>
            <a:off x="798514" y="1644771"/>
            <a:ext cx="2443162"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20" name="Text Placeholder 6">
            <a:extLst>
              <a:ext uri="{FF2B5EF4-FFF2-40B4-BE49-F238E27FC236}">
                <a16:creationId xmlns:a16="http://schemas.microsoft.com/office/drawing/2014/main" id="{6CAB1BFF-44E8-48FF-AF80-4144B6650AAE}"/>
              </a:ext>
            </a:extLst>
          </p:cNvPr>
          <p:cNvSpPr>
            <a:spLocks noGrp="1"/>
          </p:cNvSpPr>
          <p:nvPr>
            <p:ph type="body" sz="quarter" idx="14" hasCustomPrompt="1"/>
          </p:nvPr>
        </p:nvSpPr>
        <p:spPr>
          <a:xfrm>
            <a:off x="798514" y="4992414"/>
            <a:ext cx="2443161" cy="715973"/>
          </a:xfrm>
        </p:spPr>
        <p:txBody>
          <a:bodyPr lIns="0" anchor="b" anchorCtr="0"/>
          <a:lstStyle>
            <a:lvl1pPr marL="228600" indent="-228600">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Note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27" name="Footer Placeholder 4">
            <a:extLst>
              <a:ext uri="{FF2B5EF4-FFF2-40B4-BE49-F238E27FC236}">
                <a16:creationId xmlns:a16="http://schemas.microsoft.com/office/drawing/2014/main" id="{BB98BEF1-8B24-44DD-B00E-B069E4D5CA5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9" name="Date_DateCustomA">
            <a:extLst>
              <a:ext uri="{FF2B5EF4-FFF2-40B4-BE49-F238E27FC236}">
                <a16:creationId xmlns:a16="http://schemas.microsoft.com/office/drawing/2014/main" id="{5AF2CA37-37E6-4F35-A8D3-13E15E8256C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6E3DD2A6-1BE7-4EA9-84A2-F11A5165DE0C}" type="datetime1">
              <a:rPr lang="en-GB" smtClean="0"/>
              <a:t>30/03/2019</a:t>
            </a:fld>
            <a:endParaRPr lang="en-GB" dirty="0"/>
          </a:p>
        </p:txBody>
      </p:sp>
    </p:spTree>
    <p:extLst>
      <p:ext uri="{BB962C8B-B14F-4D97-AF65-F5344CB8AC3E}">
        <p14:creationId xmlns:p14="http://schemas.microsoft.com/office/powerpoint/2010/main" val="2535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6556C8-A731-4240-9800-194A4F70A1D8}"/>
              </a:ext>
            </a:extLst>
          </p:cNvPr>
          <p:cNvSpPr>
            <a:spLocks noGrp="1"/>
          </p:cNvSpPr>
          <p:nvPr>
            <p:ph type="title"/>
          </p:nvPr>
        </p:nvSpPr>
        <p:spPr>
          <a:xfrm>
            <a:off x="798514" y="452543"/>
            <a:ext cx="4071936" cy="748800"/>
          </a:xfrm>
        </p:spPr>
        <p:txBody>
          <a:bodyPr/>
          <a:lstStyle/>
          <a:p>
            <a:r>
              <a:rPr lang="en-GB"/>
              <a:t>Click to edit Master title style</a:t>
            </a:r>
            <a:endParaRPr lang="en-GB" dirty="0"/>
          </a:p>
        </p:txBody>
      </p:sp>
      <p:sp>
        <p:nvSpPr>
          <p:cNvPr id="7" name="Content Placeholder 2">
            <a:extLst>
              <a:ext uri="{FF2B5EF4-FFF2-40B4-BE49-F238E27FC236}">
                <a16:creationId xmlns:a16="http://schemas.microsoft.com/office/drawing/2014/main" id="{F530FD33-AB9C-4A88-9BBB-1E385B91358C}"/>
              </a:ext>
            </a:extLst>
          </p:cNvPr>
          <p:cNvSpPr>
            <a:spLocks noGrp="1"/>
          </p:cNvSpPr>
          <p:nvPr>
            <p:ph idx="17" hasCustomPrompt="1"/>
          </p:nvPr>
        </p:nvSpPr>
        <p:spPr>
          <a:xfrm>
            <a:off x="798513" y="1645033"/>
            <a:ext cx="4071937"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 name="Text Placeholder 6">
            <a:extLst>
              <a:ext uri="{FF2B5EF4-FFF2-40B4-BE49-F238E27FC236}">
                <a16:creationId xmlns:a16="http://schemas.microsoft.com/office/drawing/2014/main" id="{9C52035C-C8B1-4C44-976C-626BFFA7790E}"/>
              </a:ext>
            </a:extLst>
          </p:cNvPr>
          <p:cNvSpPr>
            <a:spLocks noGrp="1"/>
          </p:cNvSpPr>
          <p:nvPr>
            <p:ph type="body" sz="quarter" idx="14" hasCustomPrompt="1"/>
          </p:nvPr>
        </p:nvSpPr>
        <p:spPr>
          <a:xfrm>
            <a:off x="5684838" y="5390147"/>
            <a:ext cx="570230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8" y="537029"/>
            <a:ext cx="5702300" cy="4853118"/>
          </a:xfrm>
          <a:solidFill>
            <a:srgbClr val="F6F6F4"/>
          </a:solidFill>
        </p:spPr>
        <p:txBody>
          <a:bodyPr tIns="0" anchor="t" anchorCtr="0"/>
          <a:lstStyle>
            <a:lvl1pPr>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8" name="Footer Placeholder 4">
            <a:extLst>
              <a:ext uri="{FF2B5EF4-FFF2-40B4-BE49-F238E27FC236}">
                <a16:creationId xmlns:a16="http://schemas.microsoft.com/office/drawing/2014/main" id="{49DC368E-8BDB-41BB-B406-A3B0A25665D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a16="http://schemas.microsoft.com/office/drawing/2014/main" id="{6531AD21-BE76-4592-909B-A3B963868059}"/>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C58225B1-A452-40FC-8A01-84666A009ECA}" type="datetime1">
              <a:rPr lang="en-GB" smtClean="0"/>
              <a:t>30/03/2019</a:t>
            </a:fld>
            <a:endParaRPr lang="en-GB" dirty="0"/>
          </a:p>
        </p:txBody>
      </p:sp>
    </p:spTree>
    <p:extLst>
      <p:ext uri="{BB962C8B-B14F-4D97-AF65-F5344CB8AC3E}">
        <p14:creationId xmlns:p14="http://schemas.microsoft.com/office/powerpoint/2010/main" val="1123995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DE71F-8FC2-4DE4-9423-EE57143478CB}"/>
              </a:ext>
            </a:extLst>
          </p:cNvPr>
          <p:cNvSpPr>
            <a:spLocks noGrp="1"/>
          </p:cNvSpPr>
          <p:nvPr>
            <p:ph type="title"/>
          </p:nvPr>
        </p:nvSpPr>
        <p:spPr>
          <a:xfrm>
            <a:off x="798513" y="452543"/>
            <a:ext cx="2443162" cy="748800"/>
          </a:xfrm>
        </p:spPr>
        <p:txBody>
          <a:bodyPr/>
          <a:lstStyle/>
          <a:p>
            <a:r>
              <a:rPr lang="en-GB"/>
              <a:t>Click to edit Master title style</a:t>
            </a:r>
            <a:endParaRPr lang="en-GB" dirty="0"/>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514" y="1645033"/>
            <a:ext cx="2443162" cy="4062030"/>
          </a:xfrm>
        </p:spPr>
        <p:txBody>
          <a:bodyPr/>
          <a:lstStyle>
            <a:lvl4pPr>
              <a:defRPr sz="1400"/>
            </a:lvl4pPr>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4056063" y="5390147"/>
            <a:ext cx="7331075"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4056063" y="537029"/>
            <a:ext cx="7331075" cy="4853118"/>
          </a:xfrm>
          <a:solidFill>
            <a:srgbClr val="F6F6F4"/>
          </a:solidFill>
        </p:spPr>
        <p:txBody>
          <a:bodyPr tIns="0" anchor="t" anchorCtr="0"/>
          <a:lstStyle>
            <a:lvl1pPr>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E7D9B79D-FD5C-45BD-97EA-6B24E7C0045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11E666E0-9E5A-4A77-8B2D-91C35C22746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D8720B68-5729-4698-9390-DCA51205AB42}" type="datetime1">
              <a:rPr lang="en-GB" smtClean="0"/>
              <a:t>30/03/2019</a:t>
            </a:fld>
            <a:endParaRPr lang="en-GB" dirty="0"/>
          </a:p>
        </p:txBody>
      </p:sp>
    </p:spTree>
    <p:extLst>
      <p:ext uri="{BB962C8B-B14F-4D97-AF65-F5344CB8AC3E}">
        <p14:creationId xmlns:p14="http://schemas.microsoft.com/office/powerpoint/2010/main" val="110644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right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0" y="0"/>
            <a:ext cx="12190413" cy="6859588"/>
          </a:xfrm>
          <a:noFill/>
          <a:ln>
            <a:noFill/>
          </a:ln>
        </p:spPr>
        <p:txBody>
          <a:bodyPr tIns="0" anchor="t" anchorCtr="0"/>
          <a:lstStyle>
            <a:lvl1pPr algn="ctr">
              <a:buNone/>
              <a:defRPr>
                <a:solidFill>
                  <a:schemeClr val="tx1"/>
                </a:solidFill>
              </a:defRPr>
            </a:lvl1pPr>
          </a:lstStyle>
          <a:p>
            <a:r>
              <a:rPr lang="en-GB" noProof="0" dirty="0"/>
              <a:t>Mark placeholder to insert image</a:t>
            </a:r>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513" y="409569"/>
            <a:ext cx="9772651" cy="681548"/>
          </a:xfrm>
        </p:spPr>
        <p:txBody>
          <a:bodyPr tIns="0" anchor="t" anchorCtr="0"/>
          <a:lstStyle>
            <a:lvl1pPr>
              <a:defRPr sz="4800" cap="all" spc="-150" baseline="0" smtClean="0">
                <a:solidFill>
                  <a:schemeClr val="tx1"/>
                </a:solidFill>
                <a:latin typeface="Verdana" pitchFamily="34" charset="0"/>
              </a:defRPr>
            </a:lvl1pPr>
          </a:lstStyle>
          <a:p>
            <a:endParaRP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512" y="1139744"/>
            <a:ext cx="9772191" cy="1254562"/>
          </a:xfrm>
        </p:spPr>
        <p:txBody>
          <a:bodyPr lIns="0"/>
          <a:lstStyle>
            <a:lvl1pPr marL="0" indent="0">
              <a:lnSpc>
                <a:spcPct val="100000"/>
              </a:lnSpc>
              <a:spcAft>
                <a:spcPts val="0"/>
              </a:spcAft>
              <a:buFontTx/>
              <a:buNone/>
              <a:defRPr sz="4800" b="1" cap="all" spc="-150" baseline="0" smtClean="0">
                <a:solidFill>
                  <a:schemeClr val="tx2"/>
                </a:solidFill>
                <a:latin typeface="Verdana" pitchFamily="34" charset="0"/>
              </a:defRPr>
            </a:lvl1pPr>
          </a:lstStyle>
          <a:p>
            <a:endParaRP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lvl1pPr>
          </a:lstStyle>
          <a:p>
            <a:pPr lvl="0"/>
            <a:endParaRPr lang="en-GB" dirty="0"/>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9" name="Slide Number Placeholder 5" hidden="1"/>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7" name="Footer Placeholder 4" hidden="1">
            <a:extLst>
              <a:ext uri="{FF2B5EF4-FFF2-40B4-BE49-F238E27FC236}">
                <a16:creationId xmlns:a16="http://schemas.microsoft.com/office/drawing/2014/main" id="{32F99A81-D9A2-4F30-8989-49FBFDFFBC22}"/>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8" name="Date_DateCustomA">
            <a:extLst>
              <a:ext uri="{FF2B5EF4-FFF2-40B4-BE49-F238E27FC236}">
                <a16:creationId xmlns:a16="http://schemas.microsoft.com/office/drawing/2014/main" id="{4677BC5A-C865-45E8-BEA2-32CF74611B59}"/>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E6C92720-8A0E-4F9D-A333-A503748AD998}" type="datetime1">
              <a:rPr lang="en-GB" smtClean="0"/>
              <a:t>30/03/2019</a:t>
            </a:fld>
            <a:endParaRPr lang="en-DK" dirty="0"/>
          </a:p>
        </p:txBody>
      </p:sp>
      <p:sp>
        <p:nvSpPr>
          <p:cNvPr id="12" name="Text Placeholder 2">
            <a:extLst>
              <a:ext uri="{FF2B5EF4-FFF2-40B4-BE49-F238E27FC236}">
                <a16:creationId xmlns:a16="http://schemas.microsoft.com/office/drawing/2014/main" id="{7BCB23DC-9A5C-4856-B9D3-C9BA6C166827}"/>
              </a:ext>
            </a:extLst>
          </p:cNvPr>
          <p:cNvSpPr>
            <a:spLocks noGrp="1"/>
          </p:cNvSpPr>
          <p:nvPr>
            <p:ph type="body" sz="quarter" idx="12" hasCustomPrompt="1"/>
          </p:nvPr>
        </p:nvSpPr>
        <p:spPr>
          <a:xfrm>
            <a:off x="798513" y="6159600"/>
            <a:ext cx="2826000" cy="255600"/>
          </a:xfrm>
          <a:blipFill>
            <a:blip r:embed="rId2"/>
            <a:stretch>
              <a:fillRect/>
            </a:stretch>
          </a:blipFill>
        </p:spPr>
        <p:txBody>
          <a:bodyPr/>
          <a:lstStyle>
            <a:lvl1pPr marL="0" indent="0">
              <a:buNone/>
              <a:defRPr sz="100">
                <a:noFill/>
              </a:defRPr>
            </a:lvl1pPr>
          </a:lstStyle>
          <a:p>
            <a:pPr lvl="0"/>
            <a:r>
              <a:rPr lang="en-US" dirty="0"/>
              <a: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C)">
    <p:spTree>
      <p:nvGrpSpPr>
        <p:cNvPr id="1" name=""/>
        <p:cNvGrpSpPr/>
        <p:nvPr/>
      </p:nvGrpSpPr>
      <p:grpSpPr>
        <a:xfrm>
          <a:off x="0" y="0"/>
          <a:ext cx="0" cy="0"/>
          <a:chOff x="0" y="0"/>
          <a:chExt cx="0" cy="0"/>
        </a:xfrm>
      </p:grpSpPr>
      <p:sp>
        <p:nvSpPr>
          <p:cNvPr id="4" name="Title 1"/>
          <p:cNvSpPr>
            <a:spLocks noGrp="1"/>
          </p:cNvSpPr>
          <p:nvPr>
            <p:ph type="title"/>
          </p:nvPr>
        </p:nvSpPr>
        <p:spPr>
          <a:xfrm>
            <a:off x="798513" y="452543"/>
            <a:ext cx="10588625" cy="748800"/>
          </a:xfrm>
        </p:spPr>
        <p:txBody>
          <a:bodyPr/>
          <a:lstStyle/>
          <a:p>
            <a:r>
              <a:rPr lang="en-GB" dirty="0"/>
              <a:t>Click to edit Master title style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9" y="1645033"/>
            <a:ext cx="5702299" cy="3745114"/>
          </a:xfrm>
          <a:solidFill>
            <a:srgbClr val="F6F6F4"/>
          </a:solidFill>
        </p:spPr>
        <p:txBody>
          <a:bodyPr tIns="0" anchor="t" anchorCtr="0"/>
          <a:lstStyle>
            <a:lvl1pPr>
              <a:buNone/>
              <a:defRPr/>
            </a:lvl1pPr>
          </a:lstStyle>
          <a:p>
            <a:r>
              <a:rPr lang="en-GB" noProof="0" dirty="0"/>
              <a:t>Mark placeholder to insert image</a:t>
            </a:r>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513" y="1645033"/>
            <a:ext cx="4071937" cy="4063354"/>
          </a:xfrm>
        </p:spPr>
        <p:txBody>
          <a:bodyPr/>
          <a:lstStyle>
            <a:lvl4pPr>
              <a:defRPr sz="1400"/>
            </a:lvl4pPr>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6">
            <a:extLst>
              <a:ext uri="{FF2B5EF4-FFF2-40B4-BE49-F238E27FC236}">
                <a16:creationId xmlns:a16="http://schemas.microsoft.com/office/drawing/2014/main" id="{385A6CB6-503A-43E4-95E9-49CCA6BE0AA8}"/>
              </a:ext>
            </a:extLst>
          </p:cNvPr>
          <p:cNvSpPr>
            <a:spLocks noGrp="1"/>
          </p:cNvSpPr>
          <p:nvPr>
            <p:ph type="body" sz="quarter" idx="14" hasCustomPrompt="1"/>
          </p:nvPr>
        </p:nvSpPr>
        <p:spPr>
          <a:xfrm>
            <a:off x="5684838" y="5390147"/>
            <a:ext cx="570230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7" name="Footer Placeholder 4">
            <a:extLst>
              <a:ext uri="{FF2B5EF4-FFF2-40B4-BE49-F238E27FC236}">
                <a16:creationId xmlns:a16="http://schemas.microsoft.com/office/drawing/2014/main" id="{5BE177DB-3D97-4178-B41E-C5E88E6EF6FE}"/>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a16="http://schemas.microsoft.com/office/drawing/2014/main" id="{A29EE775-E260-4614-9C8B-28623B33C6B7}"/>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78063B2E-8C01-4370-811D-ED9CFFBF81C2}" type="datetime1">
              <a:rPr lang="en-GB" smtClean="0"/>
              <a:t>30/03/2019</a:t>
            </a:fld>
            <a:endParaRPr lang="en-GB" dirty="0"/>
          </a:p>
        </p:txBody>
      </p:sp>
    </p:spTree>
    <p:extLst>
      <p:ext uri="{BB962C8B-B14F-4D97-AF65-F5344CB8AC3E}">
        <p14:creationId xmlns:p14="http://schemas.microsoft.com/office/powerpoint/2010/main" val="2808499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2443162" cy="3745114"/>
          </a:xfrm>
          <a:solidFill>
            <a:srgbClr val="F6F6F4"/>
          </a:solidFill>
        </p:spPr>
        <p:txBody>
          <a:bodyPr tIns="0" anchor="t" anchorCtr="0"/>
          <a:lstStyle>
            <a:lvl1pPr marL="0" indent="0">
              <a:buNone/>
              <a:defRPr/>
            </a:lvl1pPr>
          </a:lstStyle>
          <a:p>
            <a:r>
              <a:rPr lang="en-GB" noProof="0" dirty="0"/>
              <a:t>Mark placeholder to insert image</a:t>
            </a:r>
          </a:p>
        </p:txBody>
      </p:sp>
      <p:sp>
        <p:nvSpPr>
          <p:cNvPr id="3" name="Title 2">
            <a:extLst>
              <a:ext uri="{FF2B5EF4-FFF2-40B4-BE49-F238E27FC236}">
                <a16:creationId xmlns:a16="http://schemas.microsoft.com/office/drawing/2014/main" id="{D10A7420-B42B-4A1E-801C-58F73E98E720}"/>
              </a:ext>
            </a:extLst>
          </p:cNvPr>
          <p:cNvSpPr>
            <a:spLocks noGrp="1"/>
          </p:cNvSpPr>
          <p:nvPr>
            <p:ph type="title"/>
          </p:nvPr>
        </p:nvSpPr>
        <p:spPr>
          <a:xfrm>
            <a:off x="798512" y="452543"/>
            <a:ext cx="10588625" cy="748800"/>
          </a:xfrm>
        </p:spPr>
        <p:txBody>
          <a:bodyPr/>
          <a:lstStyle/>
          <a:p>
            <a:r>
              <a:rPr lang="en-GB"/>
              <a:t>Click to edit Master title style</a:t>
            </a:r>
            <a:endParaRPr lang="en-GB" dirty="0"/>
          </a:p>
        </p:txBody>
      </p:sp>
      <p:sp>
        <p:nvSpPr>
          <p:cNvPr id="6" name="Content Placeholder 2">
            <a:extLst>
              <a:ext uri="{FF2B5EF4-FFF2-40B4-BE49-F238E27FC236}">
                <a16:creationId xmlns:a16="http://schemas.microsoft.com/office/drawing/2014/main" id="{EE94D7C6-6298-49CF-9E54-6442A65BE7EB}"/>
              </a:ext>
            </a:extLst>
          </p:cNvPr>
          <p:cNvSpPr>
            <a:spLocks noGrp="1"/>
          </p:cNvSpPr>
          <p:nvPr>
            <p:ph idx="1" hasCustomPrompt="1"/>
          </p:nvPr>
        </p:nvSpPr>
        <p:spPr>
          <a:xfrm>
            <a:off x="4056063" y="1645033"/>
            <a:ext cx="733107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6">
            <a:extLst>
              <a:ext uri="{FF2B5EF4-FFF2-40B4-BE49-F238E27FC236}">
                <a16:creationId xmlns:a16="http://schemas.microsoft.com/office/drawing/2014/main" id="{36C9629C-CF41-41C8-B234-06D2B62B588B}"/>
              </a:ext>
            </a:extLst>
          </p:cNvPr>
          <p:cNvSpPr>
            <a:spLocks noGrp="1"/>
          </p:cNvSpPr>
          <p:nvPr>
            <p:ph type="body" sz="quarter" idx="14" hasCustomPrompt="1"/>
          </p:nvPr>
        </p:nvSpPr>
        <p:spPr>
          <a:xfrm>
            <a:off x="796925" y="5390147"/>
            <a:ext cx="244475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F72ED723-2034-4873-8F5F-84CD3DF067D2}"/>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a16="http://schemas.microsoft.com/office/drawing/2014/main" id="{70AABF26-1E97-4163-9AEB-8A08056A2CF2}"/>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345CA955-04E6-4654-8B79-967A1A11EE7C}" type="datetime1">
              <a:rPr lang="en-GB" smtClean="0"/>
              <a:t>30/03/2019</a:t>
            </a:fld>
            <a:endParaRPr lang="en-GB" dirty="0"/>
          </a:p>
        </p:txBody>
      </p:sp>
    </p:spTree>
    <p:extLst>
      <p:ext uri="{BB962C8B-B14F-4D97-AF65-F5344CB8AC3E}">
        <p14:creationId xmlns:p14="http://schemas.microsoft.com/office/powerpoint/2010/main" val="2604078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537029"/>
            <a:ext cx="10588624" cy="4853117"/>
          </a:xfrm>
          <a:solidFill>
            <a:srgbClr val="F6F6F4"/>
          </a:solidFill>
        </p:spPr>
        <p:txBody>
          <a:bodyPr tIns="0" anchor="t" anchorCtr="0"/>
          <a:lstStyle>
            <a:lvl1pPr>
              <a:buNone/>
              <a:defRPr/>
            </a:lvl1pPr>
          </a:lstStyle>
          <a:p>
            <a:r>
              <a:rPr lang="en-GB" noProof="0" dirty="0"/>
              <a:t>Mark placeholder to insert image</a:t>
            </a:r>
          </a:p>
        </p:txBody>
      </p:sp>
      <p:sp>
        <p:nvSpPr>
          <p:cNvPr id="4" name="Title 1"/>
          <p:cNvSpPr>
            <a:spLocks noGrp="1"/>
          </p:cNvSpPr>
          <p:nvPr>
            <p:ph type="title"/>
          </p:nvPr>
        </p:nvSpPr>
        <p:spPr>
          <a:xfrm>
            <a:off x="1612900" y="906698"/>
            <a:ext cx="3257550" cy="2158049"/>
          </a:xfrm>
        </p:spPr>
        <p:txBody>
          <a:bodyPr/>
          <a:lstStyle/>
          <a:p>
            <a:r>
              <a:rPr lang="en-GB" dirty="0"/>
              <a:t>Click to edit Master title style</a:t>
            </a:r>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796925" y="5390147"/>
            <a:ext cx="10590213"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040854D9-4A7F-43DD-ADEE-729ECE38A71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13B009AD-71AF-4311-AB8D-836DCA3740C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4BB587D8-8DF5-429A-9A05-A0054CA7C720}" type="datetime1">
              <a:rPr lang="en-GB" smtClean="0"/>
              <a:t>30/03/2019</a:t>
            </a:fld>
            <a:endParaRPr lang="en-GB" dirty="0"/>
          </a:p>
        </p:txBody>
      </p:sp>
    </p:spTree>
    <p:extLst>
      <p:ext uri="{BB962C8B-B14F-4D97-AF65-F5344CB8AC3E}">
        <p14:creationId xmlns:p14="http://schemas.microsoft.com/office/powerpoint/2010/main" val="3910483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48E567-47F5-4B08-99D6-069385ECECE3}"/>
              </a:ext>
            </a:extLst>
          </p:cNvPr>
          <p:cNvSpPr>
            <a:spLocks noGrp="1"/>
          </p:cNvSpPr>
          <p:nvPr>
            <p:ph type="title"/>
          </p:nvPr>
        </p:nvSpPr>
        <p:spPr>
          <a:xfrm>
            <a:off x="798512" y="452543"/>
            <a:ext cx="10588625" cy="748800"/>
          </a:xfrm>
        </p:spPr>
        <p:txBody>
          <a:bodyPr/>
          <a:lstStyle/>
          <a:p>
            <a:r>
              <a:rPr lang="en-GB"/>
              <a:t>Click to edit Master title style</a:t>
            </a:r>
            <a:endParaRPr lang="en-GB" dirty="0"/>
          </a:p>
        </p:txBody>
      </p:sp>
      <p:sp>
        <p:nvSpPr>
          <p:cNvPr id="11" name="Text Placeholder 3">
            <a:extLst>
              <a:ext uri="{FF2B5EF4-FFF2-40B4-BE49-F238E27FC236}">
                <a16:creationId xmlns:a16="http://schemas.microsoft.com/office/drawing/2014/main" id="{E3950CBF-72E1-4385-99DA-211C9A719C86}"/>
              </a:ext>
            </a:extLst>
          </p:cNvPr>
          <p:cNvSpPr>
            <a:spLocks noGrp="1"/>
          </p:cNvSpPr>
          <p:nvPr>
            <p:ph type="body" sz="quarter" idx="18" hasCustomPrompt="1"/>
          </p:nvPr>
        </p:nvSpPr>
        <p:spPr>
          <a:xfrm>
            <a:off x="796925" y="5389081"/>
            <a:ext cx="407352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5" name="Text Placeholder 4">
            <a:extLst>
              <a:ext uri="{FF2B5EF4-FFF2-40B4-BE49-F238E27FC236}">
                <a16:creationId xmlns:a16="http://schemas.microsoft.com/office/drawing/2014/main" id="{45D561B5-A7F3-463C-BD8C-C2813F3D379D}"/>
              </a:ext>
            </a:extLst>
          </p:cNvPr>
          <p:cNvSpPr>
            <a:spLocks noGrp="1"/>
          </p:cNvSpPr>
          <p:nvPr>
            <p:ph type="body" sz="quarter" idx="19" hasCustomPrompt="1"/>
          </p:nvPr>
        </p:nvSpPr>
        <p:spPr>
          <a:xfrm>
            <a:off x="5684838" y="5389082"/>
            <a:ext cx="5702300"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798513" y="1645033"/>
            <a:ext cx="4071937" cy="3744048"/>
          </a:xfrm>
          <a:solidFill>
            <a:srgbClr val="F6F6F4"/>
          </a:solidFill>
        </p:spPr>
        <p:txBody>
          <a:bodyPr tIns="0" anchor="t" anchorCtr="0"/>
          <a:lstStyle>
            <a:lvl1pPr>
              <a:buNone/>
              <a:defRPr/>
            </a:lvl1pPr>
          </a:lstStyle>
          <a:p>
            <a:r>
              <a:rPr lang="en-GB" noProof="0" dirty="0"/>
              <a:t>Mark placeholder to insert image</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8" y="1645033"/>
            <a:ext cx="5702300" cy="3745114"/>
          </a:xfrm>
          <a:solidFill>
            <a:srgbClr val="F6F6F4"/>
          </a:solidFill>
        </p:spPr>
        <p:txBody>
          <a:bodyPr tIns="0" anchor="t" anchorCtr="0"/>
          <a:lstStyle>
            <a:lvl1pPr>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8" name="Footer Placeholder 4">
            <a:extLst>
              <a:ext uri="{FF2B5EF4-FFF2-40B4-BE49-F238E27FC236}">
                <a16:creationId xmlns:a16="http://schemas.microsoft.com/office/drawing/2014/main" id="{C5F701B6-51A4-429E-BAE7-303D346C10A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2" name="Date_DateCustomA">
            <a:extLst>
              <a:ext uri="{FF2B5EF4-FFF2-40B4-BE49-F238E27FC236}">
                <a16:creationId xmlns:a16="http://schemas.microsoft.com/office/drawing/2014/main" id="{AF6FCEB8-934A-4A77-A838-C33FC03CC5F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61F8F006-CEFB-45B4-BF92-9A6B900214BF}" type="datetime1">
              <a:rPr lang="en-GB" smtClean="0"/>
              <a:t>30/03/2019</a:t>
            </a:fld>
            <a:endParaRPr lang="en-GB" dirty="0"/>
          </a:p>
        </p:txBody>
      </p:sp>
    </p:spTree>
    <p:extLst>
      <p:ext uri="{BB962C8B-B14F-4D97-AF65-F5344CB8AC3E}">
        <p14:creationId xmlns:p14="http://schemas.microsoft.com/office/powerpoint/2010/main" val="1194008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s (B)">
    <p:spTree>
      <p:nvGrpSpPr>
        <p:cNvPr id="1" name=""/>
        <p:cNvGrpSpPr/>
        <p:nvPr/>
      </p:nvGrpSpPr>
      <p:grpSpPr>
        <a:xfrm>
          <a:off x="0" y="0"/>
          <a:ext cx="0" cy="0"/>
          <a:chOff x="0" y="0"/>
          <a:chExt cx="0" cy="0"/>
        </a:xfrm>
      </p:grpSpPr>
      <p:sp>
        <p:nvSpPr>
          <p:cNvPr id="4" name="Title 1"/>
          <p:cNvSpPr>
            <a:spLocks noGrp="1"/>
          </p:cNvSpPr>
          <p:nvPr>
            <p:ph type="title"/>
          </p:nvPr>
        </p:nvSpPr>
        <p:spPr>
          <a:xfrm>
            <a:off x="798514" y="452543"/>
            <a:ext cx="10588624" cy="748800"/>
          </a:xfrm>
        </p:spPr>
        <p:txBody>
          <a:bodyPr/>
          <a:lstStyle/>
          <a:p>
            <a:r>
              <a:rPr lang="en-GB" dirty="0"/>
              <a:t>Click to edit Master title style</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8143875" cy="3745114"/>
          </a:xfrm>
          <a:solidFill>
            <a:srgbClr val="F6F6F4"/>
          </a:solidFill>
        </p:spPr>
        <p:txBody>
          <a:bodyPr tIns="0" anchor="t" anchorCtr="0"/>
          <a:lstStyle>
            <a:lvl1pPr>
              <a:buNone/>
              <a:defRPr/>
            </a:lvl1pPr>
          </a:lstStyle>
          <a:p>
            <a:r>
              <a:rPr lang="en-GB" noProof="0" dirty="0"/>
              <a:t>Mark placeholder to insert image</a:t>
            </a:r>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814387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Picture Placeholder 3">
            <a:extLst>
              <a:ext uri="{FF2B5EF4-FFF2-40B4-BE49-F238E27FC236}">
                <a16:creationId xmlns:a16="http://schemas.microsoft.com/office/drawing/2014/main" id="{89424118-58CD-42CA-86D2-8D172442E460}"/>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buNone/>
              <a:defRPr/>
            </a:lvl1pPr>
          </a:lstStyle>
          <a:p>
            <a:r>
              <a:rPr lang="en-GB" noProof="0" dirty="0"/>
              <a:t>Mark placeholder to insert image</a:t>
            </a:r>
          </a:p>
        </p:txBody>
      </p:sp>
      <p:sp>
        <p:nvSpPr>
          <p:cNvPr id="8" name="Text Placeholder 4">
            <a:extLst>
              <a:ext uri="{FF2B5EF4-FFF2-40B4-BE49-F238E27FC236}">
                <a16:creationId xmlns:a16="http://schemas.microsoft.com/office/drawing/2014/main" id="{45AEC6E4-C3EF-4192-856D-9039F171C484}"/>
              </a:ext>
            </a:extLst>
          </p:cNvPr>
          <p:cNvSpPr>
            <a:spLocks noGrp="1"/>
          </p:cNvSpPr>
          <p:nvPr>
            <p:ph type="body" sz="quarter" idx="19" hasCustomPrompt="1"/>
          </p:nvPr>
        </p:nvSpPr>
        <p:spPr>
          <a:xfrm>
            <a:off x="9756775" y="5389082"/>
            <a:ext cx="1630363"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1" name="Footer Placeholder 4">
            <a:extLst>
              <a:ext uri="{FF2B5EF4-FFF2-40B4-BE49-F238E27FC236}">
                <a16:creationId xmlns:a16="http://schemas.microsoft.com/office/drawing/2014/main" id="{C5D31929-EC68-4BA9-818F-D9E7F43918E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4" name="Date_DateCustomA">
            <a:extLst>
              <a:ext uri="{FF2B5EF4-FFF2-40B4-BE49-F238E27FC236}">
                <a16:creationId xmlns:a16="http://schemas.microsoft.com/office/drawing/2014/main" id="{F7836BF7-FD55-405A-874B-61C805C2E3C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6D87EA63-F755-4A8E-821B-329ACEE8C487}" type="datetime1">
              <a:rPr lang="en-GB" smtClean="0"/>
              <a:t>30/03/2019</a:t>
            </a:fld>
            <a:endParaRPr lang="en-GB" dirty="0"/>
          </a:p>
        </p:txBody>
      </p:sp>
    </p:spTree>
    <p:extLst>
      <p:ext uri="{BB962C8B-B14F-4D97-AF65-F5344CB8AC3E}">
        <p14:creationId xmlns:p14="http://schemas.microsoft.com/office/powerpoint/2010/main" val="2893782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and fact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D88E7-3B12-4449-81F1-3C8219EE77CB}"/>
              </a:ext>
            </a:extLst>
          </p:cNvPr>
          <p:cNvSpPr>
            <a:spLocks noGrp="1"/>
          </p:cNvSpPr>
          <p:nvPr>
            <p:ph type="title"/>
          </p:nvPr>
        </p:nvSpPr>
        <p:spPr>
          <a:xfrm>
            <a:off x="798512" y="452543"/>
            <a:ext cx="10588625" cy="748800"/>
          </a:xfrm>
        </p:spPr>
        <p:txBody>
          <a:bodyPr/>
          <a:lstStyle/>
          <a:p>
            <a:r>
              <a:rPr lang="en-GB"/>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4" y="5389082"/>
            <a:ext cx="3257550"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F7D20742-1518-4D1C-84E0-A50DB3F71AB2}"/>
              </a:ext>
            </a:extLst>
          </p:cNvPr>
          <p:cNvSpPr>
            <a:spLocks noGrp="1"/>
          </p:cNvSpPr>
          <p:nvPr>
            <p:ph type="body" sz="quarter" idx="25" hasCustomPrompt="1"/>
          </p:nvPr>
        </p:nvSpPr>
        <p:spPr>
          <a:xfrm>
            <a:off x="4870450" y="5389082"/>
            <a:ext cx="3257550"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3257550" cy="3745114"/>
          </a:xfrm>
          <a:solidFill>
            <a:srgbClr val="F6F6F4"/>
          </a:solidFill>
        </p:spPr>
        <p:txBody>
          <a:bodyPr tIns="0" anchor="t" anchorCtr="0"/>
          <a:lstStyle>
            <a:lvl1pPr marL="0" indent="0">
              <a:buNone/>
              <a:defRPr/>
            </a:lvl1pPr>
          </a:lstStyle>
          <a:p>
            <a:r>
              <a:rPr lang="en-GB" noProof="0" dirty="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0450" y="1645031"/>
            <a:ext cx="3257549" cy="3745116"/>
          </a:xfrm>
          <a:solidFill>
            <a:srgbClr val="F6F6F4"/>
          </a:solidFill>
        </p:spPr>
        <p:txBody>
          <a:bodyPr tIns="0" anchor="t" anchorCtr="0"/>
          <a:lstStyle>
            <a:lvl1pPr marL="0" indent="0">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2" name="Text Placeholder 6">
            <a:extLst>
              <a:ext uri="{FF2B5EF4-FFF2-40B4-BE49-F238E27FC236}">
                <a16:creationId xmlns:a16="http://schemas.microsoft.com/office/drawing/2014/main" id="{2AD0405A-0FD7-4F0F-AF7F-B2047DF5CF9E}"/>
              </a:ext>
            </a:extLst>
          </p:cNvPr>
          <p:cNvSpPr>
            <a:spLocks noGrp="1"/>
          </p:cNvSpPr>
          <p:nvPr>
            <p:ph type="body" sz="quarter" idx="15" hasCustomPrompt="1"/>
          </p:nvPr>
        </p:nvSpPr>
        <p:spPr>
          <a:xfrm>
            <a:off x="8942387" y="1644771"/>
            <a:ext cx="244475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Footer Placeholder 4">
            <a:extLst>
              <a:ext uri="{FF2B5EF4-FFF2-40B4-BE49-F238E27FC236}">
                <a16:creationId xmlns:a16="http://schemas.microsoft.com/office/drawing/2014/main" id="{918E1753-D849-4306-90F0-AE9E3B1E439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6" name="Date_DateCustomA">
            <a:extLst>
              <a:ext uri="{FF2B5EF4-FFF2-40B4-BE49-F238E27FC236}">
                <a16:creationId xmlns:a16="http://schemas.microsoft.com/office/drawing/2014/main" id="{4824DA6C-1660-454E-AE9F-DA89A04C5D0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E474691D-64E9-4E3B-9E5D-6AEA0C7231FA}" type="datetime1">
              <a:rPr lang="en-GB" smtClean="0"/>
              <a:t>30/03/2019</a:t>
            </a:fld>
            <a:endParaRPr lang="en-GB" dirty="0"/>
          </a:p>
        </p:txBody>
      </p:sp>
    </p:spTree>
    <p:extLst>
      <p:ext uri="{BB962C8B-B14F-4D97-AF65-F5344CB8AC3E}">
        <p14:creationId xmlns:p14="http://schemas.microsoft.com/office/powerpoint/2010/main" val="634915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0290B9-8984-4B63-9584-E3AE12BC8408}"/>
              </a:ext>
            </a:extLst>
          </p:cNvPr>
          <p:cNvSpPr>
            <a:spLocks noGrp="1"/>
          </p:cNvSpPr>
          <p:nvPr>
            <p:ph type="title"/>
          </p:nvPr>
        </p:nvSpPr>
        <p:spPr>
          <a:xfrm>
            <a:off x="798512" y="452543"/>
            <a:ext cx="10588625" cy="748800"/>
          </a:xfrm>
        </p:spPr>
        <p:txBody>
          <a:bodyPr/>
          <a:lstStyle/>
          <a:p>
            <a:r>
              <a:rPr lang="en-GB"/>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488632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A7ABCE10-41F5-4BFF-B780-36E38A40F95C}"/>
              </a:ext>
            </a:extLst>
          </p:cNvPr>
          <p:cNvSpPr>
            <a:spLocks noGrp="1"/>
          </p:cNvSpPr>
          <p:nvPr>
            <p:ph type="body" sz="quarter" idx="25" hasCustomPrompt="1"/>
          </p:nvPr>
        </p:nvSpPr>
        <p:spPr>
          <a:xfrm>
            <a:off x="6499224" y="5389082"/>
            <a:ext cx="2443164" cy="317982"/>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5" name="Text Placeholder 5">
            <a:extLst>
              <a:ext uri="{FF2B5EF4-FFF2-40B4-BE49-F238E27FC236}">
                <a16:creationId xmlns:a16="http://schemas.microsoft.com/office/drawing/2014/main" id="{6B139212-6CFC-41D2-8FC4-04AFFFB5F675}"/>
              </a:ext>
            </a:extLst>
          </p:cNvPr>
          <p:cNvSpPr>
            <a:spLocks noGrp="1"/>
          </p:cNvSpPr>
          <p:nvPr>
            <p:ph type="body" sz="quarter" idx="26" hasCustomPrompt="1"/>
          </p:nvPr>
        </p:nvSpPr>
        <p:spPr>
          <a:xfrm>
            <a:off x="9756775" y="5389082"/>
            <a:ext cx="1630363" cy="317981"/>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4886325" cy="3745114"/>
          </a:xfrm>
          <a:solidFill>
            <a:srgbClr val="F6F6F4"/>
          </a:solidFill>
        </p:spPr>
        <p:txBody>
          <a:bodyPr tIns="0" anchor="t" anchorCtr="0"/>
          <a:lstStyle>
            <a:lvl1pPr>
              <a:buNone/>
              <a:defRPr/>
            </a:lvl1pPr>
          </a:lstStyle>
          <a:p>
            <a:r>
              <a:rPr lang="en-GB" noProof="0" dirty="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6499225" y="1645031"/>
            <a:ext cx="2443162" cy="3745116"/>
          </a:xfrm>
          <a:solidFill>
            <a:srgbClr val="F6F6F4"/>
          </a:solidFill>
        </p:spPr>
        <p:txBody>
          <a:bodyPr tIns="0" anchor="t" anchorCtr="0"/>
          <a:lstStyle>
            <a:lvl1pPr marL="0" indent="0">
              <a:spcAft>
                <a:spcPts val="0"/>
              </a:spcAft>
              <a:buNone/>
              <a:defRPr/>
            </a:lvl1pPr>
          </a:lstStyle>
          <a:p>
            <a:r>
              <a:rPr lang="en-GB" noProof="0" dirty="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spcAft>
                <a:spcPts val="0"/>
              </a:spcAft>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2" name="Footer Placeholder 4">
            <a:extLst>
              <a:ext uri="{FF2B5EF4-FFF2-40B4-BE49-F238E27FC236}">
                <a16:creationId xmlns:a16="http://schemas.microsoft.com/office/drawing/2014/main" id="{5874BC50-6BE9-4C0E-B354-8E1950E1DEC6}"/>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5" name="Date_DateCustomA">
            <a:extLst>
              <a:ext uri="{FF2B5EF4-FFF2-40B4-BE49-F238E27FC236}">
                <a16:creationId xmlns:a16="http://schemas.microsoft.com/office/drawing/2014/main" id="{A27BE1DC-8318-4E12-A678-697DBD2158D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925927CF-B54D-4FAB-9BA6-A5A4312AA97C}" type="datetime1">
              <a:rPr lang="en-GB" smtClean="0"/>
              <a:t>30/03/2019</a:t>
            </a:fld>
            <a:endParaRPr lang="en-GB" dirty="0"/>
          </a:p>
        </p:txBody>
      </p:sp>
    </p:spTree>
    <p:extLst>
      <p:ext uri="{BB962C8B-B14F-4D97-AF65-F5344CB8AC3E}">
        <p14:creationId xmlns:p14="http://schemas.microsoft.com/office/powerpoint/2010/main" val="2382741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s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9AAF93-6D36-4195-82B9-DF0720EC521B}"/>
              </a:ext>
            </a:extLst>
          </p:cNvPr>
          <p:cNvSpPr>
            <a:spLocks noGrp="1"/>
          </p:cNvSpPr>
          <p:nvPr>
            <p:ph type="title"/>
          </p:nvPr>
        </p:nvSpPr>
        <p:spPr>
          <a:xfrm>
            <a:off x="798512" y="452543"/>
            <a:ext cx="10588625" cy="748800"/>
          </a:xfrm>
        </p:spPr>
        <p:txBody>
          <a:bodyPr/>
          <a:lstStyle/>
          <a:p>
            <a:r>
              <a:rPr lang="en-GB"/>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5700712"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3E2CB951-B63B-4713-9C55-151E8F70764A}"/>
              </a:ext>
            </a:extLst>
          </p:cNvPr>
          <p:cNvSpPr>
            <a:spLocks noGrp="1"/>
          </p:cNvSpPr>
          <p:nvPr>
            <p:ph type="body" sz="quarter" idx="25" hasCustomPrompt="1"/>
          </p:nvPr>
        </p:nvSpPr>
        <p:spPr>
          <a:xfrm>
            <a:off x="7313612" y="5389082"/>
            <a:ext cx="162877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2" name="Text Placeholder 5">
            <a:extLst>
              <a:ext uri="{FF2B5EF4-FFF2-40B4-BE49-F238E27FC236}">
                <a16:creationId xmlns:a16="http://schemas.microsoft.com/office/drawing/2014/main" id="{4ABF96D0-72C6-404F-8711-EC888AA24B29}"/>
              </a:ext>
            </a:extLst>
          </p:cNvPr>
          <p:cNvSpPr>
            <a:spLocks noGrp="1"/>
          </p:cNvSpPr>
          <p:nvPr>
            <p:ph type="body" sz="quarter" idx="26" hasCustomPrompt="1"/>
          </p:nvPr>
        </p:nvSpPr>
        <p:spPr>
          <a:xfrm>
            <a:off x="9756775" y="5389082"/>
            <a:ext cx="1630363"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6925" y="1645033"/>
            <a:ext cx="5702300" cy="3745114"/>
          </a:xfrm>
          <a:solidFill>
            <a:srgbClr val="F6F6F4"/>
          </a:solidFill>
        </p:spPr>
        <p:txBody>
          <a:bodyPr tIns="0" anchor="t" anchorCtr="0"/>
          <a:lstStyle>
            <a:lvl1pPr>
              <a:buNone/>
              <a:defRPr/>
            </a:lvl1pPr>
          </a:lstStyle>
          <a:p>
            <a:r>
              <a:rPr lang="en-GB" noProof="0" dirty="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1628776" cy="3745116"/>
          </a:xfrm>
          <a:solidFill>
            <a:srgbClr val="F6F6F4"/>
          </a:solidFill>
        </p:spPr>
        <p:txBody>
          <a:bodyPr tIns="0" anchor="t" anchorCtr="0"/>
          <a:lstStyle>
            <a:lvl1pPr marL="0" indent="0">
              <a:buNone/>
              <a:defRPr/>
            </a:lvl1pPr>
          </a:lstStyle>
          <a:p>
            <a:r>
              <a:rPr lang="en-GB" noProof="0" dirty="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Footer Placeholder 4">
            <a:extLst>
              <a:ext uri="{FF2B5EF4-FFF2-40B4-BE49-F238E27FC236}">
                <a16:creationId xmlns:a16="http://schemas.microsoft.com/office/drawing/2014/main" id="{B6ABE9CB-A3E8-48D2-82D8-BB162FBC2ACE}"/>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6" name="Date_DateCustomA">
            <a:extLst>
              <a:ext uri="{FF2B5EF4-FFF2-40B4-BE49-F238E27FC236}">
                <a16:creationId xmlns:a16="http://schemas.microsoft.com/office/drawing/2014/main" id="{F8AC17EF-756D-46C0-9E6D-5F5BC146218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2A9BBBF3-9064-4CF2-A72B-5C6CDAF7C4A7}" type="datetime1">
              <a:rPr lang="en-GB" smtClean="0"/>
              <a:t>30/03/2019</a:t>
            </a:fld>
            <a:endParaRPr lang="en-GB" dirty="0"/>
          </a:p>
        </p:txBody>
      </p:sp>
    </p:spTree>
    <p:extLst>
      <p:ext uri="{BB962C8B-B14F-4D97-AF65-F5344CB8AC3E}">
        <p14:creationId xmlns:p14="http://schemas.microsoft.com/office/powerpoint/2010/main" val="3449259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images (A)">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3A1CA0-6B95-4682-8F2B-A2CB29E9A06F}"/>
              </a:ext>
            </a:extLst>
          </p:cNvPr>
          <p:cNvSpPr>
            <a:spLocks noGrp="1"/>
          </p:cNvSpPr>
          <p:nvPr>
            <p:ph type="title"/>
          </p:nvPr>
        </p:nvSpPr>
        <p:spPr>
          <a:xfrm>
            <a:off x="798512" y="452543"/>
            <a:ext cx="10588625" cy="748800"/>
          </a:xfrm>
        </p:spPr>
        <p:txBody>
          <a:bodyPr/>
          <a:lstStyle/>
          <a:p>
            <a:r>
              <a:rPr lang="en-GB"/>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5" y="5389082"/>
            <a:ext cx="5702299"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Text Placeholder 4">
            <a:extLst>
              <a:ext uri="{FF2B5EF4-FFF2-40B4-BE49-F238E27FC236}">
                <a16:creationId xmlns:a16="http://schemas.microsoft.com/office/drawing/2014/main" id="{7F8FEFC5-5B98-4110-A017-739F63CE87B2}"/>
              </a:ext>
            </a:extLst>
          </p:cNvPr>
          <p:cNvSpPr>
            <a:spLocks noGrp="1"/>
          </p:cNvSpPr>
          <p:nvPr>
            <p:ph type="body" sz="quarter" idx="25" hasCustomPrompt="1"/>
          </p:nvPr>
        </p:nvSpPr>
        <p:spPr>
          <a:xfrm>
            <a:off x="7313612" y="5389082"/>
            <a:ext cx="1628775"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3" name="Text Placeholder 5">
            <a:extLst>
              <a:ext uri="{FF2B5EF4-FFF2-40B4-BE49-F238E27FC236}">
                <a16:creationId xmlns:a16="http://schemas.microsoft.com/office/drawing/2014/main" id="{EED6E484-ADE4-491D-A306-116A904F4278}"/>
              </a:ext>
            </a:extLst>
          </p:cNvPr>
          <p:cNvSpPr>
            <a:spLocks noGrp="1"/>
          </p:cNvSpPr>
          <p:nvPr>
            <p:ph type="body" sz="quarter" idx="26" hasCustomPrompt="1"/>
          </p:nvPr>
        </p:nvSpPr>
        <p:spPr>
          <a:xfrm>
            <a:off x="9756775" y="3145100"/>
            <a:ext cx="1630363"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5" name="Text Placeholder 6">
            <a:extLst>
              <a:ext uri="{FF2B5EF4-FFF2-40B4-BE49-F238E27FC236}">
                <a16:creationId xmlns:a16="http://schemas.microsoft.com/office/drawing/2014/main" id="{1D494126-0696-4DB9-B563-2B5C9722422F}"/>
              </a:ext>
            </a:extLst>
          </p:cNvPr>
          <p:cNvSpPr>
            <a:spLocks noGrp="1"/>
          </p:cNvSpPr>
          <p:nvPr>
            <p:ph type="body" sz="quarter" idx="27" hasCustomPrompt="1"/>
          </p:nvPr>
        </p:nvSpPr>
        <p:spPr>
          <a:xfrm>
            <a:off x="9756775" y="5389082"/>
            <a:ext cx="1630363"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marL="0" indent="0">
              <a:spcAft>
                <a:spcPts val="0"/>
              </a:spcAft>
              <a:buNone/>
              <a:defRPr/>
            </a:lvl1pPr>
          </a:lstStyle>
          <a:p>
            <a:r>
              <a:rPr lang="en-GB" noProof="0" dirty="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3" y="1645031"/>
            <a:ext cx="1628775" cy="3745116"/>
          </a:xfrm>
          <a:solidFill>
            <a:srgbClr val="F6F6F4"/>
          </a:solidFill>
        </p:spPr>
        <p:txBody>
          <a:bodyPr tIns="0" anchor="t" anchorCtr="0"/>
          <a:lstStyle>
            <a:lvl1pPr marL="0" indent="0">
              <a:spcAft>
                <a:spcPts val="0"/>
              </a:spcAft>
              <a:buNone/>
              <a:defRPr/>
            </a:lvl1pPr>
          </a:lstStyle>
          <a:p>
            <a:r>
              <a:rPr lang="en-GB" noProof="0" dirty="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1483869"/>
          </a:xfrm>
          <a:solidFill>
            <a:srgbClr val="F6F6F4"/>
          </a:solidFill>
        </p:spPr>
        <p:txBody>
          <a:bodyPr tIns="0" anchor="t" anchorCtr="0"/>
          <a:lstStyle>
            <a:lvl1pPr marL="0" indent="0">
              <a:spcAft>
                <a:spcPts val="0"/>
              </a:spcAft>
              <a:buNone/>
              <a:defRPr/>
            </a:lvl1pPr>
          </a:lstStyle>
          <a:p>
            <a:r>
              <a:rPr lang="en-GB" noProof="0" dirty="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5" y="3906279"/>
            <a:ext cx="1630363" cy="1483869"/>
          </a:xfrm>
          <a:solidFill>
            <a:srgbClr val="F6F6F4"/>
          </a:solidFill>
        </p:spPr>
        <p:txBody>
          <a:bodyPr tIns="0" anchor="t" anchorCtr="0"/>
          <a:lstStyle>
            <a:lvl1pPr marL="0" indent="0">
              <a:spcAft>
                <a:spcPts val="0"/>
              </a:spcAft>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5" name="Footer Placeholder 4">
            <a:extLst>
              <a:ext uri="{FF2B5EF4-FFF2-40B4-BE49-F238E27FC236}">
                <a16:creationId xmlns:a16="http://schemas.microsoft.com/office/drawing/2014/main" id="{4567020D-E32F-49AD-ADAE-9E64ADBB8FDF}"/>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8" name="Date_DateCustomA">
            <a:extLst>
              <a:ext uri="{FF2B5EF4-FFF2-40B4-BE49-F238E27FC236}">
                <a16:creationId xmlns:a16="http://schemas.microsoft.com/office/drawing/2014/main" id="{32279A45-1217-4472-8344-3C0A19130A7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DB96E6CF-5C31-4870-BCB6-07823A895C75}" type="datetime1">
              <a:rPr lang="en-GB" smtClean="0"/>
              <a:t>30/03/2019</a:t>
            </a:fld>
            <a:endParaRPr lang="en-GB" dirty="0"/>
          </a:p>
        </p:txBody>
      </p:sp>
    </p:spTree>
    <p:extLst>
      <p:ext uri="{BB962C8B-B14F-4D97-AF65-F5344CB8AC3E}">
        <p14:creationId xmlns:p14="http://schemas.microsoft.com/office/powerpoint/2010/main" val="333898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images (B)">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6DA88F43-D409-4504-A063-DA4B451A4720}"/>
              </a:ext>
            </a:extLst>
          </p:cNvPr>
          <p:cNvSpPr>
            <a:spLocks noGrp="1"/>
          </p:cNvSpPr>
          <p:nvPr>
            <p:ph type="title"/>
          </p:nvPr>
        </p:nvSpPr>
        <p:spPr>
          <a:xfrm>
            <a:off x="798512" y="452543"/>
            <a:ext cx="10588625" cy="748800"/>
          </a:xfrm>
        </p:spPr>
        <p:txBody>
          <a:bodyPr/>
          <a:lstStyle/>
          <a:p>
            <a:r>
              <a:rPr lang="en-GB"/>
              <a:t>Click to edit Master title style</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a:buNone/>
              <a:defRPr/>
            </a:lvl1pPr>
          </a:lstStyle>
          <a:p>
            <a:r>
              <a:rPr lang="en-GB" noProof="0" dirty="0"/>
              <a:t>Mark placeholder to insert image</a:t>
            </a:r>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6" y="5389082"/>
            <a:ext cx="5702300"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Text Placeholder 4">
            <a:extLst>
              <a:ext uri="{FF2B5EF4-FFF2-40B4-BE49-F238E27FC236}">
                <a16:creationId xmlns:a16="http://schemas.microsoft.com/office/drawing/2014/main" id="{A1F7B2BE-FFF8-4897-A35A-DDFEEB4911B6}"/>
              </a:ext>
            </a:extLst>
          </p:cNvPr>
          <p:cNvSpPr>
            <a:spLocks noGrp="1"/>
          </p:cNvSpPr>
          <p:nvPr>
            <p:ph type="body" sz="quarter" idx="25" hasCustomPrompt="1"/>
          </p:nvPr>
        </p:nvSpPr>
        <p:spPr>
          <a:xfrm>
            <a:off x="7313612" y="3146400"/>
            <a:ext cx="407352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4073526" cy="1483869"/>
          </a:xfrm>
          <a:solidFill>
            <a:srgbClr val="F6F6F4"/>
          </a:solidFill>
        </p:spPr>
        <p:txBody>
          <a:bodyPr tIns="0" anchor="t" anchorCtr="0"/>
          <a:lstStyle>
            <a:lvl1pPr>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Text Placeholder 5">
            <a:extLst>
              <a:ext uri="{FF2B5EF4-FFF2-40B4-BE49-F238E27FC236}">
                <a16:creationId xmlns:a16="http://schemas.microsoft.com/office/drawing/2014/main" id="{735B3C8D-4ACE-428F-8AD3-7A13F1213FD2}"/>
              </a:ext>
            </a:extLst>
          </p:cNvPr>
          <p:cNvSpPr>
            <a:spLocks noGrp="1"/>
          </p:cNvSpPr>
          <p:nvPr>
            <p:ph type="body" sz="quarter" idx="26" hasCustomPrompt="1"/>
          </p:nvPr>
        </p:nvSpPr>
        <p:spPr>
          <a:xfrm>
            <a:off x="7313613" y="5389082"/>
            <a:ext cx="1628775"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5" name="Text Placeholder 6">
            <a:extLst>
              <a:ext uri="{FF2B5EF4-FFF2-40B4-BE49-F238E27FC236}">
                <a16:creationId xmlns:a16="http://schemas.microsoft.com/office/drawing/2014/main" id="{C7A95160-7865-47B1-BBD0-32DA9C96FEC4}"/>
              </a:ext>
            </a:extLst>
          </p:cNvPr>
          <p:cNvSpPr>
            <a:spLocks noGrp="1"/>
          </p:cNvSpPr>
          <p:nvPr>
            <p:ph type="body" sz="quarter" idx="27" hasCustomPrompt="1"/>
          </p:nvPr>
        </p:nvSpPr>
        <p:spPr>
          <a:xfrm>
            <a:off x="9756774" y="5389082"/>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3" y="3906278"/>
            <a:ext cx="1628775"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4"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19" name="Footer Placeholder 4">
            <a:extLst>
              <a:ext uri="{FF2B5EF4-FFF2-40B4-BE49-F238E27FC236}">
                <a16:creationId xmlns:a16="http://schemas.microsoft.com/office/drawing/2014/main" id="{651A90D8-504E-4DC5-901B-5180BA0DE16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1" name="Date_DateCustomA">
            <a:extLst>
              <a:ext uri="{FF2B5EF4-FFF2-40B4-BE49-F238E27FC236}">
                <a16:creationId xmlns:a16="http://schemas.microsoft.com/office/drawing/2014/main" id="{C64ACC7F-7EC9-4D88-B2D9-4BD783C75A0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698D980-7D00-4681-8746-7532DC986D46}" type="datetime1">
              <a:rPr lang="en-GB" smtClean="0"/>
              <a:t>30/03/2019</a:t>
            </a:fld>
            <a:endParaRPr lang="en-GB" dirty="0"/>
          </a:p>
        </p:txBody>
      </p:sp>
    </p:spTree>
    <p:extLst>
      <p:ext uri="{BB962C8B-B14F-4D97-AF65-F5344CB8AC3E}">
        <p14:creationId xmlns:p14="http://schemas.microsoft.com/office/powerpoint/2010/main" val="543006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dark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0" y="0"/>
            <a:ext cx="12190413" cy="6859588"/>
          </a:xfrm>
          <a:solidFill>
            <a:srgbClr val="F6F6F4"/>
          </a:solidFill>
          <a:ln>
            <a:noFill/>
          </a:ln>
        </p:spPr>
        <p:txBody>
          <a:bodyPr tIns="0" anchor="t" anchorCtr="0"/>
          <a:lstStyle>
            <a:lvl1pPr algn="ctr">
              <a:buNone/>
              <a:defRPr>
                <a:solidFill>
                  <a:schemeClr val="tx1"/>
                </a:solidFill>
              </a:defRPr>
            </a:lvl1pPr>
          </a:lstStyle>
          <a:p>
            <a:r>
              <a:rPr lang="en-GB" noProof="0" dirty="0"/>
              <a:t>Mark placeholder to insert image</a:t>
            </a:r>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513" y="409569"/>
            <a:ext cx="9773110" cy="681548"/>
          </a:xfrm>
        </p:spPr>
        <p:txBody>
          <a:bodyPr tIns="0" anchor="t" anchorCtr="0"/>
          <a:lstStyle>
            <a:lvl1pPr>
              <a:defRPr sz="4800" cap="all" spc="-150" baseline="0" smtClean="0">
                <a:solidFill>
                  <a:schemeClr val="tx2"/>
                </a:solidFill>
                <a:latin typeface="Verdana" pitchFamily="34" charset="0"/>
              </a:defRPr>
            </a:lvl1pPr>
          </a:lstStyle>
          <a:p>
            <a:endParaRP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513" y="1139744"/>
            <a:ext cx="9772650" cy="1254562"/>
          </a:xfrm>
        </p:spPr>
        <p:txBody>
          <a:bodyPr lIns="0"/>
          <a:lstStyle>
            <a:lvl1pPr marL="0" indent="0">
              <a:lnSpc>
                <a:spcPct val="100000"/>
              </a:lnSpc>
              <a:spcAft>
                <a:spcPts val="0"/>
              </a:spcAft>
              <a:buFontTx/>
              <a:buNone/>
              <a:defRPr sz="4800" b="1" cap="all" spc="-150" baseline="0" smtClean="0">
                <a:solidFill>
                  <a:schemeClr val="bg1"/>
                </a:solidFill>
                <a:latin typeface="Verdana" pitchFamily="34" charset="0"/>
              </a:defRPr>
            </a:lvl1pPr>
          </a:lstStyle>
          <a:p>
            <a:endParaRP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solidFill>
                  <a:schemeClr val="bg1"/>
                </a:solidFill>
              </a:defRPr>
            </a:lvl1pPr>
          </a:lstStyle>
          <a:p>
            <a:pPr lvl="0"/>
            <a:endParaRPr lang="en-GB" dirty="0"/>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19" name="Slide Number Placeholder 5" hidden="1">
            <a:extLst>
              <a:ext uri="{FF2B5EF4-FFF2-40B4-BE49-F238E27FC236}">
                <a16:creationId xmlns:a16="http://schemas.microsoft.com/office/drawing/2014/main" id="{F31626DF-C504-456C-BABA-F9E112AEAE62}"/>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22" name="Footer Placeholder 4" hidden="1">
            <a:extLst>
              <a:ext uri="{FF2B5EF4-FFF2-40B4-BE49-F238E27FC236}">
                <a16:creationId xmlns:a16="http://schemas.microsoft.com/office/drawing/2014/main" id="{148EA343-9CD9-4A35-8E70-A9FAF3855BD9}"/>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23" name="Date_DateCustomA" hidden="1">
            <a:extLst>
              <a:ext uri="{FF2B5EF4-FFF2-40B4-BE49-F238E27FC236}">
                <a16:creationId xmlns:a16="http://schemas.microsoft.com/office/drawing/2014/main" id="{D46E539C-AF02-4268-B134-91B646ABB7B9}"/>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3A22D842-3640-4CD1-91C9-664BDD60E01C}" type="datetime1">
              <a:rPr lang="en-GB" smtClean="0"/>
              <a:t>30/03/2019</a:t>
            </a:fld>
            <a:endParaRPr lang="en-DK" dirty="0"/>
          </a:p>
        </p:txBody>
      </p:sp>
      <p:sp>
        <p:nvSpPr>
          <p:cNvPr id="12" name="Text Placeholder 2">
            <a:extLst>
              <a:ext uri="{FF2B5EF4-FFF2-40B4-BE49-F238E27FC236}">
                <a16:creationId xmlns:a16="http://schemas.microsoft.com/office/drawing/2014/main" id="{CB71DD6B-2BD1-40F7-8209-3A56F244488F}"/>
              </a:ext>
            </a:extLst>
          </p:cNvPr>
          <p:cNvSpPr>
            <a:spLocks noGrp="1"/>
          </p:cNvSpPr>
          <p:nvPr>
            <p:ph type="body" sz="quarter" idx="12" hasCustomPrompt="1"/>
          </p:nvPr>
        </p:nvSpPr>
        <p:spPr>
          <a:xfrm>
            <a:off x="798513" y="6159600"/>
            <a:ext cx="2826000" cy="255600"/>
          </a:xfrm>
          <a:blipFill>
            <a:blip r:embed="rId2"/>
            <a:stretch>
              <a:fillRect/>
            </a:stretch>
          </a:blipFill>
        </p:spPr>
        <p:txBody>
          <a:bodyPr/>
          <a:lstStyle>
            <a:lvl1pPr marL="0" indent="0">
              <a:buNone/>
              <a:defRPr sz="100">
                <a:noFill/>
              </a:defRPr>
            </a:lvl1pPr>
          </a:lstStyle>
          <a:p>
            <a:pPr lvl="0"/>
            <a:r>
              <a:rPr lang="en-US" dirty="0"/>
              <a:t>.</a:t>
            </a:r>
          </a:p>
        </p:txBody>
      </p:sp>
    </p:spTree>
    <p:extLst>
      <p:ext uri="{BB962C8B-B14F-4D97-AF65-F5344CB8AC3E}">
        <p14:creationId xmlns:p14="http://schemas.microsoft.com/office/powerpoint/2010/main" val="2598685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ve images (A)">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6" y="5390147"/>
            <a:ext cx="5702300" cy="316916"/>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0" name="Text Placeholder 4">
            <a:extLst>
              <a:ext uri="{FF2B5EF4-FFF2-40B4-BE49-F238E27FC236}">
                <a16:creationId xmlns:a16="http://schemas.microsoft.com/office/drawing/2014/main" id="{42DF0A72-5AF0-4ACE-B2DB-4155F465E0B5}"/>
              </a:ext>
            </a:extLst>
          </p:cNvPr>
          <p:cNvSpPr>
            <a:spLocks noGrp="1"/>
          </p:cNvSpPr>
          <p:nvPr>
            <p:ph type="body" sz="quarter" idx="25" hasCustomPrompt="1"/>
          </p:nvPr>
        </p:nvSpPr>
        <p:spPr>
          <a:xfrm>
            <a:off x="7313612" y="3144921"/>
            <a:ext cx="162877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1" name="Text Placeholder 5">
            <a:extLst>
              <a:ext uri="{FF2B5EF4-FFF2-40B4-BE49-F238E27FC236}">
                <a16:creationId xmlns:a16="http://schemas.microsoft.com/office/drawing/2014/main" id="{0F958486-0A01-4664-898B-849018028B9C}"/>
              </a:ext>
            </a:extLst>
          </p:cNvPr>
          <p:cNvSpPr>
            <a:spLocks noGrp="1"/>
          </p:cNvSpPr>
          <p:nvPr>
            <p:ph type="body" sz="quarter" idx="26" hasCustomPrompt="1"/>
          </p:nvPr>
        </p:nvSpPr>
        <p:spPr>
          <a:xfrm>
            <a:off x="7313612" y="5389200"/>
            <a:ext cx="1628776"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22" name="Text Placeholder 6">
            <a:extLst>
              <a:ext uri="{FF2B5EF4-FFF2-40B4-BE49-F238E27FC236}">
                <a16:creationId xmlns:a16="http://schemas.microsoft.com/office/drawing/2014/main" id="{72AE0D8A-202F-43F6-AB72-839F68F575A8}"/>
              </a:ext>
            </a:extLst>
          </p:cNvPr>
          <p:cNvSpPr>
            <a:spLocks noGrp="1"/>
          </p:cNvSpPr>
          <p:nvPr>
            <p:ph type="body" sz="quarter" idx="27" hasCustomPrompt="1"/>
          </p:nvPr>
        </p:nvSpPr>
        <p:spPr>
          <a:xfrm>
            <a:off x="9756774" y="3144921"/>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5" name="Text Placeholder 7">
            <a:extLst>
              <a:ext uri="{FF2B5EF4-FFF2-40B4-BE49-F238E27FC236}">
                <a16:creationId xmlns:a16="http://schemas.microsoft.com/office/drawing/2014/main" id="{553D49DA-A17B-44D7-8EBB-64C685A23079}"/>
              </a:ext>
            </a:extLst>
          </p:cNvPr>
          <p:cNvSpPr>
            <a:spLocks noGrp="1"/>
          </p:cNvSpPr>
          <p:nvPr>
            <p:ph type="body" sz="quarter" idx="28" hasCustomPrompt="1"/>
          </p:nvPr>
        </p:nvSpPr>
        <p:spPr>
          <a:xfrm>
            <a:off x="9756774" y="5389200"/>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a:buNone/>
              <a:defRPr/>
            </a:lvl1pPr>
          </a:lstStyle>
          <a:p>
            <a:r>
              <a:rPr lang="en-GB" noProof="0" dirty="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1628776"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2" y="3906278"/>
            <a:ext cx="1628776"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4" y="1645032"/>
            <a:ext cx="1630364"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3"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5" name="Title 7">
            <a:extLst>
              <a:ext uri="{FF2B5EF4-FFF2-40B4-BE49-F238E27FC236}">
                <a16:creationId xmlns:a16="http://schemas.microsoft.com/office/drawing/2014/main" id="{109E8909-9BF2-426F-A556-859081C99CFB}"/>
              </a:ext>
            </a:extLst>
          </p:cNvPr>
          <p:cNvSpPr>
            <a:spLocks noGrp="1"/>
          </p:cNvSpPr>
          <p:nvPr>
            <p:ph type="title"/>
          </p:nvPr>
        </p:nvSpPr>
        <p:spPr>
          <a:xfrm>
            <a:off x="798512" y="452543"/>
            <a:ext cx="10588625" cy="748800"/>
          </a:xfrm>
        </p:spPr>
        <p:txBody>
          <a:bodyPr/>
          <a:lstStyle/>
          <a:p>
            <a:r>
              <a:rPr lang="en-GB"/>
              <a:t>Click to edit Master title style</a:t>
            </a:r>
            <a:endParaRPr lang="en-GB" dirty="0"/>
          </a:p>
        </p:txBody>
      </p:sp>
      <p:sp>
        <p:nvSpPr>
          <p:cNvPr id="17" name="Footer Placeholder 4">
            <a:extLst>
              <a:ext uri="{FF2B5EF4-FFF2-40B4-BE49-F238E27FC236}">
                <a16:creationId xmlns:a16="http://schemas.microsoft.com/office/drawing/2014/main" id="{89EC51AE-5F71-4517-A9E0-7E30DE0DEAE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3" name="Date_DateCustomA">
            <a:extLst>
              <a:ext uri="{FF2B5EF4-FFF2-40B4-BE49-F238E27FC236}">
                <a16:creationId xmlns:a16="http://schemas.microsoft.com/office/drawing/2014/main" id="{9986C71A-FB30-4BC3-80B0-20BC5417034B}"/>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C70887E3-FB36-4E7A-94BB-25B55929D587}" type="datetime1">
              <a:rPr lang="en-GB" smtClean="0"/>
              <a:t>30/03/2019</a:t>
            </a:fld>
            <a:endParaRPr lang="en-GB" dirty="0"/>
          </a:p>
        </p:txBody>
      </p:sp>
    </p:spTree>
    <p:extLst>
      <p:ext uri="{BB962C8B-B14F-4D97-AF65-F5344CB8AC3E}">
        <p14:creationId xmlns:p14="http://schemas.microsoft.com/office/powerpoint/2010/main" val="1005011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ve images (B)">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5" y="5389200"/>
            <a:ext cx="3259138"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5" name="Text Placeholder 4">
            <a:extLst>
              <a:ext uri="{FF2B5EF4-FFF2-40B4-BE49-F238E27FC236}">
                <a16:creationId xmlns:a16="http://schemas.microsoft.com/office/drawing/2014/main" id="{F02B0B2F-7F53-4AFC-9446-DB6C5777E698}"/>
              </a:ext>
            </a:extLst>
          </p:cNvPr>
          <p:cNvSpPr>
            <a:spLocks noGrp="1"/>
          </p:cNvSpPr>
          <p:nvPr>
            <p:ph type="body" sz="quarter" idx="27" hasCustomPrompt="1"/>
          </p:nvPr>
        </p:nvSpPr>
        <p:spPr>
          <a:xfrm>
            <a:off x="4875214" y="3146400"/>
            <a:ext cx="6485932"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0" name="Text Placeholder 5">
            <a:extLst>
              <a:ext uri="{FF2B5EF4-FFF2-40B4-BE49-F238E27FC236}">
                <a16:creationId xmlns:a16="http://schemas.microsoft.com/office/drawing/2014/main" id="{0662756F-E3F0-402D-9E22-0BE6B392C8C9}"/>
              </a:ext>
            </a:extLst>
          </p:cNvPr>
          <p:cNvSpPr>
            <a:spLocks noGrp="1"/>
          </p:cNvSpPr>
          <p:nvPr>
            <p:ph type="body" sz="quarter" idx="28" hasCustomPrompt="1"/>
          </p:nvPr>
        </p:nvSpPr>
        <p:spPr>
          <a:xfrm>
            <a:off x="4870451" y="5389200"/>
            <a:ext cx="1625600"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21" name="Text Placeholder 6">
            <a:extLst>
              <a:ext uri="{FF2B5EF4-FFF2-40B4-BE49-F238E27FC236}">
                <a16:creationId xmlns:a16="http://schemas.microsoft.com/office/drawing/2014/main" id="{BE7208CB-CE86-4F3D-B12C-D8268891AA47}"/>
              </a:ext>
            </a:extLst>
          </p:cNvPr>
          <p:cNvSpPr>
            <a:spLocks noGrp="1"/>
          </p:cNvSpPr>
          <p:nvPr>
            <p:ph type="body" sz="quarter" idx="29" hasCustomPrompt="1"/>
          </p:nvPr>
        </p:nvSpPr>
        <p:spPr>
          <a:xfrm>
            <a:off x="7313613" y="5389200"/>
            <a:ext cx="1628775"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22" name="Text Placeholder 7">
            <a:extLst>
              <a:ext uri="{FF2B5EF4-FFF2-40B4-BE49-F238E27FC236}">
                <a16:creationId xmlns:a16="http://schemas.microsoft.com/office/drawing/2014/main" id="{06E02B92-F862-4F76-B8DC-8C3D1FC7F977}"/>
              </a:ext>
            </a:extLst>
          </p:cNvPr>
          <p:cNvSpPr>
            <a:spLocks noGrp="1"/>
          </p:cNvSpPr>
          <p:nvPr>
            <p:ph type="body" sz="quarter" idx="30" hasCustomPrompt="1"/>
          </p:nvPr>
        </p:nvSpPr>
        <p:spPr>
          <a:xfrm>
            <a:off x="9756775" y="5389200"/>
            <a:ext cx="1630363"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3257550" cy="3745114"/>
          </a:xfrm>
          <a:solidFill>
            <a:srgbClr val="F6F6F4"/>
          </a:solidFill>
        </p:spPr>
        <p:txBody>
          <a:bodyPr tIns="0" anchor="t" anchorCtr="0"/>
          <a:lstStyle>
            <a:lvl1pPr marL="0" indent="0">
              <a:buNone/>
              <a:defRPr/>
            </a:lvl1pPr>
          </a:lstStyle>
          <a:p>
            <a:r>
              <a:rPr lang="en-GB" noProof="0" dirty="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0450" y="1645031"/>
            <a:ext cx="6516688"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32" name="Picture Placeholder 3">
            <a:extLst>
              <a:ext uri="{FF2B5EF4-FFF2-40B4-BE49-F238E27FC236}">
                <a16:creationId xmlns:a16="http://schemas.microsoft.com/office/drawing/2014/main" id="{BD840AF9-BBF8-4202-BC96-375E5BEB71AA}"/>
              </a:ext>
            </a:extLst>
          </p:cNvPr>
          <p:cNvSpPr>
            <a:spLocks noGrp="1"/>
          </p:cNvSpPr>
          <p:nvPr>
            <p:ph type="pic" sz="quarter" idx="26" hasCustomPrompt="1"/>
          </p:nvPr>
        </p:nvSpPr>
        <p:spPr>
          <a:xfrm>
            <a:off x="4870450" y="3906000"/>
            <a:ext cx="1628775"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3" y="3906278"/>
            <a:ext cx="1628775"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3"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7" name="Title 7">
            <a:extLst>
              <a:ext uri="{FF2B5EF4-FFF2-40B4-BE49-F238E27FC236}">
                <a16:creationId xmlns:a16="http://schemas.microsoft.com/office/drawing/2014/main" id="{299AE5C6-8512-40FE-B386-E39B5659754F}"/>
              </a:ext>
            </a:extLst>
          </p:cNvPr>
          <p:cNvSpPr>
            <a:spLocks noGrp="1"/>
          </p:cNvSpPr>
          <p:nvPr>
            <p:ph type="title"/>
          </p:nvPr>
        </p:nvSpPr>
        <p:spPr>
          <a:xfrm>
            <a:off x="798512" y="452543"/>
            <a:ext cx="10588625" cy="748800"/>
          </a:xfrm>
        </p:spPr>
        <p:txBody>
          <a:bodyPr/>
          <a:lstStyle/>
          <a:p>
            <a:r>
              <a:rPr lang="en-GB"/>
              <a:t>Click to edit Master title style</a:t>
            </a:r>
            <a:endParaRPr lang="en-GB" dirty="0"/>
          </a:p>
        </p:txBody>
      </p:sp>
      <p:sp>
        <p:nvSpPr>
          <p:cNvPr id="19" name="Footer Placeholder 4">
            <a:extLst>
              <a:ext uri="{FF2B5EF4-FFF2-40B4-BE49-F238E27FC236}">
                <a16:creationId xmlns:a16="http://schemas.microsoft.com/office/drawing/2014/main" id="{DB9DA6D0-8869-4337-BEAF-0ADAFE06FB4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4" name="Date_DateCustomA">
            <a:extLst>
              <a:ext uri="{FF2B5EF4-FFF2-40B4-BE49-F238E27FC236}">
                <a16:creationId xmlns:a16="http://schemas.microsoft.com/office/drawing/2014/main" id="{A387D7D7-69FC-41FF-BDFD-687A499B6122}"/>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1733259D-1726-41CC-85B5-646D9C5309C3}" type="datetime1">
              <a:rPr lang="en-GB" smtClean="0"/>
              <a:t>30/03/2019</a:t>
            </a:fld>
            <a:endParaRPr lang="en-GB" dirty="0"/>
          </a:p>
        </p:txBody>
      </p:sp>
    </p:spTree>
    <p:extLst>
      <p:ext uri="{BB962C8B-B14F-4D97-AF65-F5344CB8AC3E}">
        <p14:creationId xmlns:p14="http://schemas.microsoft.com/office/powerpoint/2010/main" val="2225972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Background"/>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Picture Placeholder 5"/>
          <p:cNvSpPr>
            <a:spLocks noGrp="1"/>
          </p:cNvSpPr>
          <p:nvPr>
            <p:ph type="pic" sz="quarter" idx="10" hasCustomPrompt="1"/>
          </p:nvPr>
        </p:nvSpPr>
        <p:spPr>
          <a:xfrm>
            <a:off x="-1" y="0"/>
            <a:ext cx="12193200" cy="6861600"/>
          </a:xfrm>
          <a:solidFill>
            <a:srgbClr val="F6F6F4"/>
          </a:solidFill>
        </p:spPr>
        <p:txBody>
          <a:bodyPr tIns="0" anchor="t" anchorCtr="0"/>
          <a:lstStyle>
            <a:lvl1pPr algn="ctr">
              <a:buNone/>
              <a:defRPr>
                <a:solidFill>
                  <a:schemeClr val="tx1"/>
                </a:solidFill>
              </a:defRPr>
            </a:lvl1pPr>
          </a:lstStyle>
          <a:p>
            <a:r>
              <a:rPr lang="en-GB" noProof="0" dirty="0"/>
              <a:t>Mark placeholder to insert image</a:t>
            </a:r>
          </a:p>
        </p:txBody>
      </p:sp>
      <p:sp>
        <p:nvSpPr>
          <p:cNvPr id="2" name="Title 1"/>
          <p:cNvSpPr>
            <a:spLocks noGrp="1"/>
          </p:cNvSpPr>
          <p:nvPr>
            <p:ph type="title"/>
          </p:nvPr>
        </p:nvSpPr>
        <p:spPr>
          <a:xfrm>
            <a:off x="816928" y="452543"/>
            <a:ext cx="10555200" cy="1056245"/>
          </a:xfrm>
        </p:spPr>
        <p:txBody>
          <a:bodyPr/>
          <a:lstStyle>
            <a:lvl1pPr>
              <a:defRPr>
                <a:solidFill>
                  <a:schemeClr val="tx2"/>
                </a:solidFill>
              </a:defRPr>
            </a:lvl1pPr>
          </a:lstStyle>
          <a:p>
            <a:r>
              <a:rPr lang="en-GB" noProof="0" dirty="0"/>
              <a:t>Click to edit Master title style</a:t>
            </a:r>
          </a:p>
        </p:txBody>
      </p:sp>
      <p:sp>
        <p:nvSpPr>
          <p:cNvPr id="9" name="Text Placeholder 15">
            <a:extLst>
              <a:ext uri="{FF2B5EF4-FFF2-40B4-BE49-F238E27FC236}">
                <a16:creationId xmlns:a16="http://schemas.microsoft.com/office/drawing/2014/main" id="{1C804A56-02C2-4000-8DE1-4C682601C756}"/>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11" name="Slide Number Placeholder 5" hidden="1">
            <a:extLst>
              <a:ext uri="{FF2B5EF4-FFF2-40B4-BE49-F238E27FC236}">
                <a16:creationId xmlns:a16="http://schemas.microsoft.com/office/drawing/2014/main" id="{F8065A6C-B087-4C37-B9BF-238078D124A4}"/>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2" name="Footer Placeholder 4" hidden="1">
            <a:extLst>
              <a:ext uri="{FF2B5EF4-FFF2-40B4-BE49-F238E27FC236}">
                <a16:creationId xmlns:a16="http://schemas.microsoft.com/office/drawing/2014/main" id="{E644527C-AD14-4EB9-ADCA-31C61EBA6546}"/>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3" name="Date_DateCustomA" hidden="1">
            <a:extLst>
              <a:ext uri="{FF2B5EF4-FFF2-40B4-BE49-F238E27FC236}">
                <a16:creationId xmlns:a16="http://schemas.microsoft.com/office/drawing/2014/main" id="{264006B7-F2E6-4F4A-8D05-3F44F8F318B8}"/>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5DCD29F3-26A2-49DB-ACBF-22741F94563B}" type="datetime1">
              <a:rPr lang="en-GB" smtClean="0"/>
              <a:t>30/03/2019</a:t>
            </a:fld>
            <a:endParaRPr lang="en-DK"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Picture Placeholder 5"/>
          <p:cNvSpPr>
            <a:spLocks noGrp="1"/>
          </p:cNvSpPr>
          <p:nvPr>
            <p:ph type="pic" sz="quarter" idx="10" hasCustomPrompt="1"/>
          </p:nvPr>
        </p:nvSpPr>
        <p:spPr>
          <a:xfrm>
            <a:off x="-1" y="0"/>
            <a:ext cx="12193200" cy="6861600"/>
          </a:xfrm>
          <a:solidFill>
            <a:srgbClr val="F6F6F4"/>
          </a:solidFill>
        </p:spPr>
        <p:txBody>
          <a:bodyPr tIns="0" anchor="t" anchorCtr="0"/>
          <a:lstStyle>
            <a:lvl1pPr marL="0" indent="0" algn="ctr">
              <a:buNone/>
              <a:defRPr baseline="0">
                <a:solidFill>
                  <a:schemeClr val="tx1"/>
                </a:solidFill>
              </a:defRPr>
            </a:lvl1pPr>
          </a:lstStyle>
          <a:p>
            <a:r>
              <a:rPr lang="en-GB" noProof="0" dirty="0"/>
              <a:t>Mark placeholder to insert image</a:t>
            </a:r>
          </a:p>
        </p:txBody>
      </p:sp>
      <p:sp>
        <p:nvSpPr>
          <p:cNvPr id="7" name="Text Placeholder 15">
            <a:extLst>
              <a:ext uri="{FF2B5EF4-FFF2-40B4-BE49-F238E27FC236}">
                <a16:creationId xmlns:a16="http://schemas.microsoft.com/office/drawing/2014/main" id="{D502E4A2-448F-4BE7-8814-15A06BDE1CF9}"/>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10" name="Slide Number Placeholder 5" hidden="1">
            <a:extLst>
              <a:ext uri="{FF2B5EF4-FFF2-40B4-BE49-F238E27FC236}">
                <a16:creationId xmlns:a16="http://schemas.microsoft.com/office/drawing/2014/main" id="{DB3E8C21-56F3-43EB-BF88-4EEB72C3F75D}"/>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1" name="Footer Placeholder 4" hidden="1">
            <a:extLst>
              <a:ext uri="{FF2B5EF4-FFF2-40B4-BE49-F238E27FC236}">
                <a16:creationId xmlns:a16="http://schemas.microsoft.com/office/drawing/2014/main" id="{35D10A95-9140-4D91-8BAE-655D1782D7D6}"/>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2" name="Date_DateCustomA" hidden="1">
            <a:extLst>
              <a:ext uri="{FF2B5EF4-FFF2-40B4-BE49-F238E27FC236}">
                <a16:creationId xmlns:a16="http://schemas.microsoft.com/office/drawing/2014/main" id="{3FA8083C-E59E-4629-A5C9-D403872552DF}"/>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9EAAD15E-3686-4532-A41A-9BA2E08CE830}" type="datetime1">
              <a:rPr lang="en-GB" smtClean="0"/>
              <a:t>30/03/2019</a:t>
            </a:fld>
            <a:endParaRPr lang="en-DK"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0" name="Title 1">
            <a:extLst>
              <a:ext uri="{FF2B5EF4-FFF2-40B4-BE49-F238E27FC236}">
                <a16:creationId xmlns:a16="http://schemas.microsoft.com/office/drawing/2014/main" id="{6C267E1F-9146-4D51-A3EA-9E268FC35F7A}"/>
              </a:ext>
            </a:extLst>
          </p:cNvPr>
          <p:cNvSpPr>
            <a:spLocks noGrp="1"/>
          </p:cNvSpPr>
          <p:nvPr>
            <p:ph type="title" hasCustomPrompt="1"/>
          </p:nvPr>
        </p:nvSpPr>
        <p:spPr>
          <a:xfrm>
            <a:off x="798513" y="1946365"/>
            <a:ext cx="7329487" cy="2769325"/>
          </a:xfrm>
        </p:spPr>
        <p:txBody>
          <a:bodyPr/>
          <a:lstStyle>
            <a:lvl1pPr>
              <a:defRPr sz="3200" b="0" cap="none">
                <a:solidFill>
                  <a:schemeClr val="tx1"/>
                </a:solidFill>
              </a:defRPr>
            </a:lvl1pPr>
          </a:lstStyle>
          <a:p>
            <a:r>
              <a:rPr lang="en-GB" dirty="0"/>
              <a:t>Quotation</a:t>
            </a:r>
          </a:p>
        </p:txBody>
      </p:sp>
      <p:sp>
        <p:nvSpPr>
          <p:cNvPr id="26" name="Text Placeholder 5">
            <a:extLst>
              <a:ext uri="{FF2B5EF4-FFF2-40B4-BE49-F238E27FC236}">
                <a16:creationId xmlns:a16="http://schemas.microsoft.com/office/drawing/2014/main" id="{1E1ADCAE-53E0-4B32-A2CA-095078D0C634}"/>
              </a:ext>
            </a:extLst>
          </p:cNvPr>
          <p:cNvSpPr>
            <a:spLocks noGrp="1"/>
          </p:cNvSpPr>
          <p:nvPr>
            <p:ph type="body" sz="quarter" idx="11" hasCustomPrompt="1"/>
          </p:nvPr>
        </p:nvSpPr>
        <p:spPr>
          <a:xfrm>
            <a:off x="795968" y="5020098"/>
            <a:ext cx="7332035" cy="1084262"/>
          </a:xfrm>
        </p:spPr>
        <p:txBody>
          <a:bodyPr lIns="0"/>
          <a:lstStyle>
            <a:lvl1pPr marL="0" indent="0">
              <a:buFont typeface="Arial" panose="020B0604020202020204" pitchFamily="34" charset="0"/>
              <a:buChar char="​"/>
              <a:defRPr sz="1600" baseline="0">
                <a:solidFill>
                  <a:schemeClr val="tx1"/>
                </a:solidFill>
              </a:defRPr>
            </a:lvl1pPr>
          </a:lstStyle>
          <a:p>
            <a:pPr lvl="0"/>
            <a:r>
              <a:rPr lang="en-GB"/>
              <a:t>Name, Title</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31421AFA-3AE7-4CEA-BC9B-447859BED57B}" type="slidenum">
              <a:rPr lang="en-GB" smtClean="0"/>
              <a:pPr/>
              <a:t>‹#›</a:t>
            </a:fld>
            <a:endParaRPr lang="en-GB" dirty="0"/>
          </a:p>
        </p:txBody>
      </p:sp>
      <p:sp>
        <p:nvSpPr>
          <p:cNvPr id="6" name="TextBox 5">
            <a:extLst>
              <a:ext uri="{FF2B5EF4-FFF2-40B4-BE49-F238E27FC236}">
                <a16:creationId xmlns:a16="http://schemas.microsoft.com/office/drawing/2014/main" id="{CEE8FF56-E9E6-4CE1-A183-9B907183A27A}"/>
              </a:ext>
            </a:extLst>
          </p:cNvPr>
          <p:cNvSpPr txBox="1"/>
          <p:nvPr userDrawn="1"/>
        </p:nvSpPr>
        <p:spPr bwMode="auto">
          <a:xfrm>
            <a:off x="805436" y="2250351"/>
            <a:ext cx="1671637" cy="2830159"/>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no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99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a:t>
            </a:r>
          </a:p>
        </p:txBody>
      </p:sp>
      <p:sp>
        <p:nvSpPr>
          <p:cNvPr id="14" name="Freeform 5">
            <a:extLst>
              <a:ext uri="{FF2B5EF4-FFF2-40B4-BE49-F238E27FC236}">
                <a16:creationId xmlns:a16="http://schemas.microsoft.com/office/drawing/2014/main" id="{A9AB153B-AFF1-4043-8D3F-263FEAF2377E}"/>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ooter Placeholder 4">
            <a:extLst>
              <a:ext uri="{FF2B5EF4-FFF2-40B4-BE49-F238E27FC236}">
                <a16:creationId xmlns:a16="http://schemas.microsoft.com/office/drawing/2014/main" id="{55D8EFE0-F00D-46BC-9E29-8C829868EFF4}"/>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tx1"/>
                </a:solidFill>
              </a:defRPr>
            </a:lvl1pPr>
          </a:lstStyle>
          <a:p>
            <a:pPr algn="r"/>
            <a:endParaRPr lang="en-GB" dirty="0"/>
          </a:p>
        </p:txBody>
      </p:sp>
      <p:sp>
        <p:nvSpPr>
          <p:cNvPr id="17" name="Date_DateCustomA">
            <a:extLst>
              <a:ext uri="{FF2B5EF4-FFF2-40B4-BE49-F238E27FC236}">
                <a16:creationId xmlns:a16="http://schemas.microsoft.com/office/drawing/2014/main" id="{BA90A93D-37F9-4C65-91AC-8C8D05B4C5B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B2FEAA5-A606-430E-96AD-196D98FDB195}" type="datetime1">
              <a:rPr lang="en-GB" smtClean="0"/>
              <a:t>30/03/2019</a:t>
            </a:fld>
            <a:endParaRPr lang="en-GB" dirty="0"/>
          </a:p>
        </p:txBody>
      </p:sp>
    </p:spTree>
    <p:extLst>
      <p:ext uri="{BB962C8B-B14F-4D97-AF65-F5344CB8AC3E}">
        <p14:creationId xmlns:p14="http://schemas.microsoft.com/office/powerpoint/2010/main" val="369859596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4" name="Title 7">
            <a:extLst>
              <a:ext uri="{FF2B5EF4-FFF2-40B4-BE49-F238E27FC236}">
                <a16:creationId xmlns:a16="http://schemas.microsoft.com/office/drawing/2014/main" id="{65C857B0-BA7F-4231-B59A-526700FAC84B}"/>
              </a:ext>
            </a:extLst>
          </p:cNvPr>
          <p:cNvSpPr>
            <a:spLocks noGrp="1"/>
          </p:cNvSpPr>
          <p:nvPr>
            <p:ph type="title"/>
          </p:nvPr>
        </p:nvSpPr>
        <p:spPr>
          <a:xfrm>
            <a:off x="798512" y="452543"/>
            <a:ext cx="10588625" cy="748800"/>
          </a:xfrm>
        </p:spPr>
        <p:txBody>
          <a:bodyPr/>
          <a:lstStyle/>
          <a:p>
            <a:r>
              <a:rPr lang="en-GB"/>
              <a:t>Click to edit Master title style</a:t>
            </a:r>
            <a:endParaRPr lang="en-GB" dirty="0"/>
          </a:p>
        </p:txBody>
      </p:sp>
      <p:sp>
        <p:nvSpPr>
          <p:cNvPr id="5" name="Footer Placeholder 4">
            <a:extLst>
              <a:ext uri="{FF2B5EF4-FFF2-40B4-BE49-F238E27FC236}">
                <a16:creationId xmlns:a16="http://schemas.microsoft.com/office/drawing/2014/main" id="{702E9997-006D-492C-9877-F7617EDD299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7" name="Date_DateCustomA">
            <a:extLst>
              <a:ext uri="{FF2B5EF4-FFF2-40B4-BE49-F238E27FC236}">
                <a16:creationId xmlns:a16="http://schemas.microsoft.com/office/drawing/2014/main" id="{5FC6988B-A4CB-4E12-A565-68D705C3ABC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BF3E80CA-0AF9-43BD-9676-82C6664A7763}" type="datetime1">
              <a:rPr lang="en-GB" smtClean="0"/>
              <a:t>30/03/2019</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3" name="Footer Placeholder 4">
            <a:extLst>
              <a:ext uri="{FF2B5EF4-FFF2-40B4-BE49-F238E27FC236}">
                <a16:creationId xmlns:a16="http://schemas.microsoft.com/office/drawing/2014/main" id="{3ED85EA1-D7DA-4042-AE58-E34BD5AC52E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5" name="Date_DateCustomA">
            <a:extLst>
              <a:ext uri="{FF2B5EF4-FFF2-40B4-BE49-F238E27FC236}">
                <a16:creationId xmlns:a16="http://schemas.microsoft.com/office/drawing/2014/main" id="{235F65ED-2265-47AB-ACC6-E4B66C390755}"/>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9822A32C-F391-47B9-A546-44C271C6C0D0}" type="datetime1">
              <a:rPr lang="en-GB" smtClean="0"/>
              <a:t>30/03/2019</a:t>
            </a:fld>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2" name="Title Placeholder 1"/>
          <p:cNvSpPr>
            <a:spLocks noGrp="1"/>
          </p:cNvSpPr>
          <p:nvPr>
            <p:ph type="ctrTitle"/>
          </p:nvPr>
        </p:nvSpPr>
        <p:spPr>
          <a:xfrm>
            <a:off x="798512" y="452544"/>
            <a:ext cx="10588625" cy="1196721"/>
          </a:xfrm>
        </p:spPr>
        <p:txBody>
          <a:bodyPr tIns="0"/>
          <a:lstStyle>
            <a:lvl1pPr>
              <a:defRPr sz="3200" cap="all" baseline="0" smtClean="0">
                <a:solidFill>
                  <a:schemeClr val="bg1"/>
                </a:solidFill>
                <a:latin typeface="Verdana" pitchFamily="34" charset="0"/>
              </a:defRPr>
            </a:lvl1pPr>
          </a:lstStyle>
          <a:p>
            <a:r>
              <a:rPr lang="en-GB" noProof="0" dirty="0"/>
              <a:t>Click to edit Master title style</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0EA9E9C4-D3C9-488E-A8FC-F4DAD8C9D9BF}" type="datetime1">
              <a:rPr lang="en-GB" smtClean="0"/>
              <a:t>30/03/2019</a:t>
            </a:fld>
            <a:endParaRPr lang="en-GB" dirty="0"/>
          </a:p>
        </p:txBody>
      </p:sp>
      <p:sp>
        <p:nvSpPr>
          <p:cNvPr id="11" name="Text Placeholder 2">
            <a:extLst>
              <a:ext uri="{FF2B5EF4-FFF2-40B4-BE49-F238E27FC236}">
                <a16:creationId xmlns:a16="http://schemas.microsoft.com/office/drawing/2014/main" id="{FCCD3D23-05BF-4B57-8284-15FF6D12171B}"/>
              </a:ext>
            </a:extLst>
          </p:cNvPr>
          <p:cNvSpPr>
            <a:spLocks noGrp="1"/>
          </p:cNvSpPr>
          <p:nvPr>
            <p:ph type="body" sz="quarter" idx="12" hasCustomPrompt="1"/>
          </p:nvPr>
        </p:nvSpPr>
        <p:spPr>
          <a:xfrm>
            <a:off x="798513" y="6159600"/>
            <a:ext cx="2826000" cy="255600"/>
          </a:xfrm>
          <a:blipFill>
            <a:blip r:embed="rId2"/>
            <a:stretch>
              <a:fillRect/>
            </a:stretch>
          </a:blipFill>
        </p:spPr>
        <p:txBody>
          <a:bodyPr/>
          <a:lstStyle>
            <a:lvl1pPr marL="0" indent="0">
              <a:buNone/>
              <a:defRPr sz="100">
                <a:noFill/>
              </a:defRPr>
            </a:lvl1pPr>
          </a:lstStyle>
          <a:p>
            <a:pPr lvl="0"/>
            <a:r>
              <a:rPr lang="en-US" dirty="0"/>
              <a:t>.</a:t>
            </a:r>
          </a:p>
        </p:txBody>
      </p:sp>
    </p:spTree>
    <p:extLst>
      <p:ext uri="{BB962C8B-B14F-4D97-AF65-F5344CB8AC3E}">
        <p14:creationId xmlns:p14="http://schemas.microsoft.com/office/powerpoint/2010/main" val="184598465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slide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514" y="452544"/>
            <a:ext cx="4886324" cy="4432966"/>
          </a:xfrm>
        </p:spPr>
        <p:txBody>
          <a:bodyPr/>
          <a:lstStyle>
            <a:lvl1pPr>
              <a:defRPr>
                <a:solidFill>
                  <a:schemeClr val="bg1"/>
                </a:solidFill>
              </a:defRPr>
            </a:lvl1pPr>
          </a:lstStyle>
          <a:p>
            <a:r>
              <a:rPr lang="en-GB" dirty="0"/>
              <a:t>Thank you</a:t>
            </a:r>
          </a:p>
        </p:txBody>
      </p:sp>
      <p:sp>
        <p:nvSpPr>
          <p:cNvPr id="10" name="Text Placeholder 5">
            <a:extLst>
              <a:ext uri="{FF2B5EF4-FFF2-40B4-BE49-F238E27FC236}">
                <a16:creationId xmlns:a16="http://schemas.microsoft.com/office/drawing/2014/main" id="{7AAE5DB4-A422-4286-935C-1ABCA4CCEFA2}"/>
              </a:ext>
            </a:extLst>
          </p:cNvPr>
          <p:cNvSpPr>
            <a:spLocks noGrp="1"/>
          </p:cNvSpPr>
          <p:nvPr>
            <p:ph type="body" sz="quarter" idx="11" hasCustomPrompt="1"/>
          </p:nvPr>
        </p:nvSpPr>
        <p:spPr>
          <a:xfrm>
            <a:off x="798514" y="4971350"/>
            <a:ext cx="4886324" cy="365455"/>
          </a:xfrm>
        </p:spPr>
        <p:txBody>
          <a:bodyPr lIns="0" anchor="b" anchorCtr="0"/>
          <a:lstStyle>
            <a:lvl1pPr marL="0" indent="0">
              <a:buFont typeface="Arial" panose="020B0604020202020204" pitchFamily="34" charset="0"/>
              <a:buChar char="​"/>
              <a:defRPr sz="1600">
                <a:solidFill>
                  <a:schemeClr val="bg1"/>
                </a:solidFill>
              </a:defRPr>
            </a:lvl1pPr>
          </a:lstStyle>
          <a:p>
            <a:pPr lvl="0"/>
            <a:r>
              <a:rPr lang="en-GB"/>
              <a:t>Name, Department </a:t>
            </a:r>
            <a:endParaRPr lang="en-GB" dirty="0"/>
          </a:p>
        </p:txBody>
      </p:sp>
      <p:sp>
        <p:nvSpPr>
          <p:cNvPr id="6" name="Text Placeholder 5">
            <a:extLst>
              <a:ext uri="{FF2B5EF4-FFF2-40B4-BE49-F238E27FC236}">
                <a16:creationId xmlns:a16="http://schemas.microsoft.com/office/drawing/2014/main" id="{9B862EE0-F879-436B-A5EA-70A7F83ABF80}"/>
              </a:ext>
            </a:extLst>
          </p:cNvPr>
          <p:cNvSpPr>
            <a:spLocks noGrp="1"/>
          </p:cNvSpPr>
          <p:nvPr>
            <p:ph type="body" sz="quarter" idx="12" hasCustomPrompt="1"/>
          </p:nvPr>
        </p:nvSpPr>
        <p:spPr>
          <a:xfrm>
            <a:off x="798514" y="5334000"/>
            <a:ext cx="4886324" cy="424412"/>
          </a:xfrm>
        </p:spPr>
        <p:txBody>
          <a:bodyPr/>
          <a:lstStyle>
            <a:lvl1pPr marL="0" indent="0">
              <a:spcAft>
                <a:spcPts val="0"/>
              </a:spcAft>
              <a:buFontTx/>
              <a:buNone/>
              <a:defRPr sz="1600">
                <a:solidFill>
                  <a:schemeClr val="bg1"/>
                </a:solidFill>
              </a:defRPr>
            </a:lvl1pPr>
            <a:lvl2pPr marL="396000" indent="0">
              <a:buFontTx/>
              <a:buNone/>
              <a:defRPr sz="1600">
                <a:solidFill>
                  <a:schemeClr val="bg1"/>
                </a:solidFill>
              </a:defRPr>
            </a:lvl2pPr>
            <a:lvl3pPr marL="727200" indent="0">
              <a:buFontTx/>
              <a:buNone/>
              <a:defRPr sz="1600">
                <a:solidFill>
                  <a:schemeClr val="bg1"/>
                </a:solidFill>
              </a:defRPr>
            </a:lvl3pPr>
            <a:lvl4pPr>
              <a:buFontTx/>
              <a:buNone/>
              <a:defRPr sz="1600">
                <a:solidFill>
                  <a:schemeClr val="bg1"/>
                </a:solidFill>
              </a:defRPr>
            </a:lvl4pPr>
            <a:lvl5pPr>
              <a:buFontTx/>
              <a:buNone/>
              <a:defRPr sz="1600">
                <a:solidFill>
                  <a:schemeClr val="bg1"/>
                </a:solidFill>
              </a:defRPr>
            </a:lvl5pPr>
          </a:lstStyle>
          <a:p>
            <a:pPr lvl="0"/>
            <a:r>
              <a:rPr lang="en-GB"/>
              <a:t>xxx@ramboll.com</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ooter Placeholder 4">
            <a:extLst>
              <a:ext uri="{FF2B5EF4-FFF2-40B4-BE49-F238E27FC236}">
                <a16:creationId xmlns:a16="http://schemas.microsoft.com/office/drawing/2014/main" id="{09855619-46E8-4B12-8D5A-DE355202193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8" name="Date_DateCustomA">
            <a:extLst>
              <a:ext uri="{FF2B5EF4-FFF2-40B4-BE49-F238E27FC236}">
                <a16:creationId xmlns:a16="http://schemas.microsoft.com/office/drawing/2014/main" id="{9CA6E42C-D397-4857-89FC-8B948A957D4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95110B7A-E063-4E38-A3C2-3B338016AFCF}" type="datetime1">
              <a:rPr lang="en-GB" smtClean="0"/>
              <a:t>30/03/2019</a:t>
            </a:fld>
            <a:endParaRPr lang="en-GB" dirty="0"/>
          </a:p>
        </p:txBody>
      </p:sp>
      <p:pic>
        <p:nvPicPr>
          <p:cNvPr id="17" name="Picture 16">
            <a:extLst>
              <a:ext uri="{FF2B5EF4-FFF2-40B4-BE49-F238E27FC236}">
                <a16:creationId xmlns:a16="http://schemas.microsoft.com/office/drawing/2014/main" id="{649BD8C4-6612-438B-81F5-53DD9DF90E70}"/>
              </a:ext>
            </a:extLst>
          </p:cNvPr>
          <p:cNvPicPr>
            <a:picLocks noChangeAspect="1"/>
          </p:cNvPicPr>
          <p:nvPr userDrawn="1"/>
        </p:nvPicPr>
        <p:blipFill>
          <a:blip r:embed="rId2"/>
          <a:stretch>
            <a:fillRect/>
          </a:stretch>
        </p:blipFill>
        <p:spPr>
          <a:xfrm>
            <a:off x="798513" y="6159600"/>
            <a:ext cx="2826457" cy="255600"/>
          </a:xfrm>
          <a:prstGeom prst="rect">
            <a:avLst/>
          </a:prstGeom>
        </p:spPr>
      </p:pic>
    </p:spTree>
    <p:extLst>
      <p:ext uri="{BB962C8B-B14F-4D97-AF65-F5344CB8AC3E}">
        <p14:creationId xmlns:p14="http://schemas.microsoft.com/office/powerpoint/2010/main" val="32399226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lide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pic>
        <p:nvPicPr>
          <p:cNvPr id="5" name="Picture 4">
            <a:extLst>
              <a:ext uri="{FF2B5EF4-FFF2-40B4-BE49-F238E27FC236}">
                <a16:creationId xmlns:a16="http://schemas.microsoft.com/office/drawing/2014/main" id="{550DA34D-CD01-4059-B449-4DCD238F6AE1}"/>
              </a:ext>
            </a:extLst>
          </p:cNvPr>
          <p:cNvPicPr>
            <a:picLocks noChangeAspect="1"/>
          </p:cNvPicPr>
          <p:nvPr userDrawn="1"/>
        </p:nvPicPr>
        <p:blipFill>
          <a:blip r:embed="rId2"/>
          <a:stretch>
            <a:fillRect/>
          </a:stretch>
        </p:blipFill>
        <p:spPr>
          <a:xfrm>
            <a:off x="0" y="1240"/>
            <a:ext cx="12190413" cy="6857108"/>
          </a:xfrm>
          <a:prstGeom prst="rect">
            <a:avLst/>
          </a:prstGeom>
        </p:spPr>
      </p:pic>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C6073AA9-65D9-481B-934A-4D13A4154049}" type="datetime1">
              <a:rPr lang="en-GB" smtClean="0"/>
              <a:t>30/03/2019</a:t>
            </a:fld>
            <a:endParaRPr lang="en-GB" dirty="0"/>
          </a:p>
        </p:txBody>
      </p:sp>
    </p:spTree>
    <p:extLst>
      <p:ext uri="{BB962C8B-B14F-4D97-AF65-F5344CB8AC3E}">
        <p14:creationId xmlns:p14="http://schemas.microsoft.com/office/powerpoint/2010/main" val="39826900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er (A)">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24" name="Title 1">
            <a:extLst>
              <a:ext uri="{FF2B5EF4-FFF2-40B4-BE49-F238E27FC236}">
                <a16:creationId xmlns:a16="http://schemas.microsoft.com/office/drawing/2014/main" id="{205C9348-6845-4A4F-958A-4A052BC8EDF6}"/>
              </a:ext>
            </a:extLst>
          </p:cNvPr>
          <p:cNvSpPr>
            <a:spLocks noGrp="1"/>
          </p:cNvSpPr>
          <p:nvPr>
            <p:ph type="title" hasCustomPrompt="1"/>
          </p:nvPr>
        </p:nvSpPr>
        <p:spPr>
          <a:xfrm>
            <a:off x="798513" y="452543"/>
            <a:ext cx="7329487" cy="5255844"/>
          </a:xfrm>
        </p:spPr>
        <p:txBody>
          <a:bodyPr/>
          <a:lstStyle>
            <a:lvl1pPr>
              <a:defRPr sz="4800">
                <a:solidFill>
                  <a:schemeClr val="bg1"/>
                </a:solidFill>
              </a:defRPr>
            </a:lvl1pPr>
          </a:lstStyle>
          <a:p>
            <a:r>
              <a:rPr lang="en-GB" dirty="0"/>
              <a:t>Breaker text</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1" name="Freeform 5">
            <a:extLst>
              <a:ext uri="{FF2B5EF4-FFF2-40B4-BE49-F238E27FC236}">
                <a16:creationId xmlns:a16="http://schemas.microsoft.com/office/drawing/2014/main" id="{19783461-93EA-4162-AC89-71558EC415F3}"/>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ooter Placeholder 4">
            <a:extLst>
              <a:ext uri="{FF2B5EF4-FFF2-40B4-BE49-F238E27FC236}">
                <a16:creationId xmlns:a16="http://schemas.microsoft.com/office/drawing/2014/main" id="{8EE38BD6-B0DE-4974-8C0E-549D4DF8AD81}"/>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4F117C74-452F-4005-AE59-9EDC236F06C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1C3CE41D-80B5-447F-B030-1484AC3D6CB0}" type="datetime1">
              <a:rPr lang="en-GB" smtClean="0"/>
              <a:t>30/03/2019</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12" y="182605"/>
            <a:ext cx="11428512" cy="73168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12" y="1006073"/>
            <a:ext cx="5577114" cy="5396209"/>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111" y="1006073"/>
            <a:ext cx="5577114" cy="5396209"/>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9848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C666208A-F4F9-4299-9F9F-6881C4C08564}"/>
              </a:ext>
            </a:extLst>
          </p:cNvPr>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514" y="452543"/>
            <a:ext cx="4886324" cy="5255844"/>
          </a:xfrm>
        </p:spPr>
        <p:txBody>
          <a:bodyPr/>
          <a:lstStyle>
            <a:lvl1pPr>
              <a:defRPr>
                <a:solidFill>
                  <a:schemeClr val="bg1"/>
                </a:solidFill>
              </a:defRPr>
            </a:lvl1pPr>
          </a:lstStyle>
          <a:p>
            <a:r>
              <a:rPr lang="en-GB" dirty="0"/>
              <a:t>Breaker text</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ooter Placeholder 4">
            <a:extLst>
              <a:ext uri="{FF2B5EF4-FFF2-40B4-BE49-F238E27FC236}">
                <a16:creationId xmlns:a16="http://schemas.microsoft.com/office/drawing/2014/main" id="{7AE25691-DC33-4C04-AF2A-3DEFF887BB00}"/>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7" name="Date_DateCustomA">
            <a:extLst>
              <a:ext uri="{FF2B5EF4-FFF2-40B4-BE49-F238E27FC236}">
                <a16:creationId xmlns:a16="http://schemas.microsoft.com/office/drawing/2014/main" id="{F99201D3-72C4-4206-8970-FC1ACB025C0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6A9E4F07-EEAF-45BB-A7C7-3D95AB9E62A9}" type="datetime1">
              <a:rPr lang="en-GB" smtClean="0"/>
              <a:t>30/03/2019</a:t>
            </a:fld>
            <a:endParaRPr lang="en-GB" dirty="0"/>
          </a:p>
        </p:txBody>
      </p:sp>
    </p:spTree>
    <p:extLst>
      <p:ext uri="{BB962C8B-B14F-4D97-AF65-F5344CB8AC3E}">
        <p14:creationId xmlns:p14="http://schemas.microsoft.com/office/powerpoint/2010/main" val="2090273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1C52AC6E-7F31-46F0-897C-8CA895D525E5}"/>
              </a:ext>
            </a:extLst>
          </p:cNvPr>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0" name="Title 3">
            <a:extLst>
              <a:ext uri="{FF2B5EF4-FFF2-40B4-BE49-F238E27FC236}">
                <a16:creationId xmlns:a16="http://schemas.microsoft.com/office/drawing/2014/main" id="{12A0CAF9-565B-4643-8539-61D9B882A512}"/>
              </a:ext>
            </a:extLst>
          </p:cNvPr>
          <p:cNvSpPr>
            <a:spLocks noGrp="1"/>
          </p:cNvSpPr>
          <p:nvPr>
            <p:ph type="title"/>
          </p:nvPr>
        </p:nvSpPr>
        <p:spPr>
          <a:xfrm>
            <a:off x="798514" y="453600"/>
            <a:ext cx="10588624" cy="748800"/>
          </a:xfrm>
        </p:spPr>
        <p:txBody>
          <a:bodyPr/>
          <a:lstStyle>
            <a:lvl1pPr>
              <a:defRPr>
                <a:solidFill>
                  <a:schemeClr val="bg1"/>
                </a:solidFill>
              </a:defRPr>
            </a:lvl1p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86D6618B-DF84-4E96-B2FD-7B59D5717CEB}"/>
              </a:ext>
            </a:extLst>
          </p:cNvPr>
          <p:cNvSpPr>
            <a:spLocks noGrp="1"/>
          </p:cNvSpPr>
          <p:nvPr>
            <p:ph type="body" sz="quarter" idx="13" hasCustomPrompt="1"/>
          </p:nvPr>
        </p:nvSpPr>
        <p:spPr>
          <a:xfrm>
            <a:off x="798513" y="1633538"/>
            <a:ext cx="10588625" cy="4087812"/>
          </a:xfrm>
        </p:spPr>
        <p:txBody>
          <a:bodyPr/>
          <a:lstStyle>
            <a:lvl1pPr marL="361950" indent="-361950">
              <a:buFont typeface="+mj-lt"/>
              <a:buAutoNum type="arabicPeriod"/>
              <a:defRPr sz="1400" b="1" cap="all" baseline="0">
                <a:solidFill>
                  <a:schemeClr val="bg1"/>
                </a:solidFill>
              </a:defRPr>
            </a:lvl1pPr>
            <a:lvl2pPr marL="627063" indent="-265113">
              <a:defRPr sz="1400"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ooter Placeholder 4">
            <a:extLst>
              <a:ext uri="{FF2B5EF4-FFF2-40B4-BE49-F238E27FC236}">
                <a16:creationId xmlns:a16="http://schemas.microsoft.com/office/drawing/2014/main" id="{3023EA8A-7243-49C8-8C39-DC7F2EDABC60}"/>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7" name="Date_DateCustomA">
            <a:extLst>
              <a:ext uri="{FF2B5EF4-FFF2-40B4-BE49-F238E27FC236}">
                <a16:creationId xmlns:a16="http://schemas.microsoft.com/office/drawing/2014/main" id="{0BFC8F03-4431-41CF-AF1F-ECDA545293A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633FBDA7-6230-410C-AB76-A8190197912A}" type="datetime1">
              <a:rPr lang="en-GB" smtClean="0"/>
              <a:t>30/03/2019</a:t>
            </a:fld>
            <a:endParaRPr lang="en-GB" dirty="0"/>
          </a:p>
        </p:txBody>
      </p:sp>
    </p:spTree>
    <p:extLst>
      <p:ext uri="{BB962C8B-B14F-4D97-AF65-F5344CB8AC3E}">
        <p14:creationId xmlns:p14="http://schemas.microsoft.com/office/powerpoint/2010/main" val="131220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BAD0C-7FB6-4652-87AA-A678753BF180}"/>
              </a:ext>
            </a:extLst>
          </p:cNvPr>
          <p:cNvSpPr>
            <a:spLocks noGrp="1"/>
          </p:cNvSpPr>
          <p:nvPr>
            <p:ph type="title"/>
          </p:nvPr>
        </p:nvSpPr>
        <p:spPr>
          <a:xfrm>
            <a:off x="798514" y="453600"/>
            <a:ext cx="10588624" cy="748800"/>
          </a:xfrm>
        </p:spPr>
        <p:txBody>
          <a:bodyPr/>
          <a:lstStyle/>
          <a:p>
            <a:r>
              <a:rPr lang="en-GB"/>
              <a:t>Click to edit Master title style</a:t>
            </a:r>
            <a:endParaRPr lang="en-GB" dirty="0"/>
          </a:p>
        </p:txBody>
      </p:sp>
      <p:sp>
        <p:nvSpPr>
          <p:cNvPr id="3" name="Content Placeholder 2"/>
          <p:cNvSpPr>
            <a:spLocks noGrp="1"/>
          </p:cNvSpPr>
          <p:nvPr>
            <p:ph idx="1" hasCustomPrompt="1"/>
          </p:nvPr>
        </p:nvSpPr>
        <p:spPr>
          <a:xfrm>
            <a:off x="798512" y="1645033"/>
            <a:ext cx="1058862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5" name="Footer Placeholder 4">
            <a:extLst>
              <a:ext uri="{FF2B5EF4-FFF2-40B4-BE49-F238E27FC236}">
                <a16:creationId xmlns:a16="http://schemas.microsoft.com/office/drawing/2014/main" id="{C5FF0F6B-AA6E-4B16-90F1-26987BBE96A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7" name="Date_DateCustomA">
            <a:extLst>
              <a:ext uri="{FF2B5EF4-FFF2-40B4-BE49-F238E27FC236}">
                <a16:creationId xmlns:a16="http://schemas.microsoft.com/office/drawing/2014/main" id="{FDCD1E09-F97D-49B0-8DE9-0E701EFB5FB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36473F4E-91A4-4C5D-BCED-01D34A47CC2E}" type="datetime1">
              <a:rPr lang="en-GB" smtClean="0"/>
              <a:t>30/03/2019</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GB" dirty="0"/>
              <a:t>Click to edit Master title style</a:t>
            </a:r>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488632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a16="http://schemas.microsoft.com/office/drawing/2014/main" id="{49478155-5C9E-4D4A-AA75-125DF35A1CB8}"/>
              </a:ext>
            </a:extLst>
          </p:cNvPr>
          <p:cNvSpPr>
            <a:spLocks noGrp="1"/>
          </p:cNvSpPr>
          <p:nvPr>
            <p:ph sz="quarter" idx="16"/>
          </p:nvPr>
        </p:nvSpPr>
        <p:spPr>
          <a:xfrm>
            <a:off x="6499224" y="1645032"/>
            <a:ext cx="4887913" cy="4063354"/>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1B842E0E-6D91-4141-882C-6C91050C6F2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C64885CE-5A72-464C-A675-4AEA666E3E6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E8B61100-919C-4CF2-9D52-25E29E082956}" type="datetime1">
              <a:rPr lang="en-GB" smtClean="0"/>
              <a:t>30/03/2019</a:t>
            </a:fld>
            <a:endParaRPr lang="en-GB" dirty="0"/>
          </a:p>
        </p:txBody>
      </p:sp>
    </p:spTree>
    <p:extLst>
      <p:ext uri="{BB962C8B-B14F-4D97-AF65-F5344CB8AC3E}">
        <p14:creationId xmlns:p14="http://schemas.microsoft.com/office/powerpoint/2010/main" val="160108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GB" dirty="0"/>
              <a:t>Click to edit Master title style</a:t>
            </a:r>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4071937"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Content Placeholder 4">
            <a:extLst>
              <a:ext uri="{FF2B5EF4-FFF2-40B4-BE49-F238E27FC236}">
                <a16:creationId xmlns:a16="http://schemas.microsoft.com/office/drawing/2014/main" id="{535335C1-5736-449E-B5A3-80EF8EFB92D0}"/>
              </a:ext>
            </a:extLst>
          </p:cNvPr>
          <p:cNvSpPr>
            <a:spLocks noGrp="1"/>
          </p:cNvSpPr>
          <p:nvPr>
            <p:ph sz="quarter" idx="16"/>
          </p:nvPr>
        </p:nvSpPr>
        <p:spPr>
          <a:xfrm>
            <a:off x="5684838" y="1645032"/>
            <a:ext cx="5702300" cy="4063354"/>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4485281A-363B-4F1C-8128-EA4AF52562B6}"/>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B0E6362C-AD60-4A3E-B1BD-8ACCD0B3D70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6C3CC85F-6194-4C2D-BB55-33B1B6E2233F}" type="datetime1">
              <a:rPr lang="en-GB" smtClean="0"/>
              <a:t>30/03/2019</a:t>
            </a:fld>
            <a:endParaRPr lang="en-GB" dirty="0"/>
          </a:p>
        </p:txBody>
      </p:sp>
    </p:spTree>
    <p:extLst>
      <p:ext uri="{BB962C8B-B14F-4D97-AF65-F5344CB8AC3E}">
        <p14:creationId xmlns:p14="http://schemas.microsoft.com/office/powerpoint/2010/main" val="273411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798513" y="312840"/>
            <a:ext cx="10588625" cy="748800"/>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dirty="0"/>
              <a:t>Presentation title</a:t>
            </a:r>
            <a:br>
              <a:rPr lang="en-GB" noProof="0" dirty="0"/>
            </a:br>
            <a:r>
              <a:rPr lang="en-GB" noProof="0" dirty="0"/>
              <a:t>(in cyan)</a:t>
            </a:r>
          </a:p>
        </p:txBody>
      </p:sp>
      <p:sp>
        <p:nvSpPr>
          <p:cNvPr id="6" name="Slide Number Placeholder 5"/>
          <p:cNvSpPr>
            <a:spLocks noGrp="1"/>
          </p:cNvSpPr>
          <p:nvPr>
            <p:ph type="sldNum" sz="quarter" idx="4"/>
          </p:nvPr>
        </p:nvSpPr>
        <p:spPr>
          <a:xfrm>
            <a:off x="10907200" y="6282000"/>
            <a:ext cx="479938" cy="155611"/>
          </a:xfrm>
          <a:prstGeom prst="rect">
            <a:avLst/>
          </a:prstGeom>
        </p:spPr>
        <p:txBody>
          <a:bodyPr vert="horz" wrap="square" lIns="0" tIns="0" rIns="0" bIns="0" numCol="1" anchor="ctr" anchorCtr="0" compatLnSpc="1">
            <a:prstTxWarp prst="textNoShape">
              <a:avLst/>
            </a:prstTxWarp>
          </a:bodyPr>
          <a:lstStyle>
            <a:lvl1pPr algn="r">
              <a:defRPr sz="800" b="0" baseline="0"/>
            </a:lvl1pPr>
          </a:lstStyle>
          <a:p>
            <a:fld id="{31421AFA-3AE7-4CEA-BC9B-447859BED57B}" type="slidenum">
              <a:rPr lang="en-GB" smtClean="0"/>
              <a:pPr/>
              <a:t>‹#›</a:t>
            </a:fld>
            <a:endParaRPr lang="en-GB" dirty="0"/>
          </a:p>
        </p:txBody>
      </p:sp>
      <p:sp>
        <p:nvSpPr>
          <p:cNvPr id="1031" name="Rectangle 7"/>
          <p:cNvSpPr>
            <a:spLocks noGrp="1" noChangeArrowheads="1"/>
          </p:cNvSpPr>
          <p:nvPr>
            <p:ph type="body" idx="1"/>
          </p:nvPr>
        </p:nvSpPr>
        <p:spPr bwMode="auto">
          <a:xfrm>
            <a:off x="798512" y="1648207"/>
            <a:ext cx="10588625" cy="40601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4 No bullet text 18</a:t>
            </a:r>
          </a:p>
          <a:p>
            <a:pPr lvl="4"/>
            <a:r>
              <a:rPr lang="en-GB" noProof="0" dirty="0"/>
              <a:t>5 </a:t>
            </a:r>
            <a:r>
              <a:rPr lang="en-GB" noProof="0" dirty="0" err="1"/>
              <a:t>Megaheader</a:t>
            </a:r>
            <a:r>
              <a:rPr lang="en-GB" noProof="0" dirty="0"/>
              <a:t> caps 48</a:t>
            </a:r>
          </a:p>
          <a:p>
            <a:pPr lvl="5"/>
            <a:r>
              <a:rPr lang="en-GB" noProof="0" dirty="0"/>
              <a:t>6 Header caps 18</a:t>
            </a:r>
          </a:p>
          <a:p>
            <a:pPr lvl="6"/>
            <a:r>
              <a:rPr lang="en-GB" noProof="0" dirty="0"/>
              <a:t>7 Text 18</a:t>
            </a:r>
          </a:p>
          <a:p>
            <a:pPr lvl="7"/>
            <a:r>
              <a:rPr lang="en-GB" noProof="0" dirty="0"/>
              <a:t>8 Number 16</a:t>
            </a:r>
          </a:p>
          <a:p>
            <a:pPr lvl="8"/>
            <a:r>
              <a:rPr lang="en-GB" noProof="0" dirty="0"/>
              <a:t>9 Letter 16</a:t>
            </a:r>
          </a:p>
          <a:p>
            <a:pPr lvl="8"/>
            <a:endParaRPr lang="en-GB" noProof="0" dirty="0"/>
          </a:p>
        </p:txBody>
      </p:sp>
      <p:sp>
        <p:nvSpPr>
          <p:cNvPr id="5" name="Footer Placeholder 4">
            <a:extLst>
              <a:ext uri="{FF2B5EF4-FFF2-40B4-BE49-F238E27FC236}">
                <a16:creationId xmlns:a16="http://schemas.microsoft.com/office/drawing/2014/main" id="{1D9E4955-7821-481C-9AF7-C7D93767559E}"/>
              </a:ext>
            </a:extLst>
          </p:cNvPr>
          <p:cNvSpPr>
            <a:spLocks noGrp="1"/>
          </p:cNvSpPr>
          <p:nvPr>
            <p:ph type="ftr" sz="quarter" idx="3"/>
          </p:nvPr>
        </p:nvSpPr>
        <p:spPr>
          <a:xfrm>
            <a:off x="4056062" y="6281956"/>
            <a:ext cx="6515101"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0" name="Date_DateCustomA">
            <a:extLst>
              <a:ext uri="{FF2B5EF4-FFF2-40B4-BE49-F238E27FC236}">
                <a16:creationId xmlns:a16="http://schemas.microsoft.com/office/drawing/2014/main" id="{ADC3E656-DC3F-4718-B1B2-E5B4B66615C6}"/>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96E9BBC-B0A1-4150-9A9F-F34527166AF0}" type="datetime1">
              <a:rPr lang="en-GB" smtClean="0"/>
              <a:t>30/03/2019</a:t>
            </a:fld>
            <a:endParaRPr lang="da-DK" dirty="0"/>
          </a:p>
        </p:txBody>
      </p:sp>
      <p:grpSp>
        <p:nvGrpSpPr>
          <p:cNvPr id="7" name="Group 6">
            <a:extLst>
              <a:ext uri="{FF2B5EF4-FFF2-40B4-BE49-F238E27FC236}">
                <a16:creationId xmlns:a16="http://schemas.microsoft.com/office/drawing/2014/main" id="{A135459E-96A0-4D48-B1D9-A034EE07E024}"/>
              </a:ext>
            </a:extLst>
          </p:cNvPr>
          <p:cNvGrpSpPr/>
          <p:nvPr userDrawn="1"/>
        </p:nvGrpSpPr>
        <p:grpSpPr>
          <a:xfrm>
            <a:off x="-1972094" y="1634370"/>
            <a:ext cx="1796791" cy="2907588"/>
            <a:chOff x="-1899137" y="-1"/>
            <a:chExt cx="1796791" cy="2907588"/>
          </a:xfrm>
        </p:grpSpPr>
        <p:grpSp>
          <p:nvGrpSpPr>
            <p:cNvPr id="11" name="Group 10">
              <a:extLst>
                <a:ext uri="{FF2B5EF4-FFF2-40B4-BE49-F238E27FC236}">
                  <a16:creationId xmlns:a16="http://schemas.microsoft.com/office/drawing/2014/main" id="{7DF113FF-8BE3-4207-A5C6-F4579EED1B78}"/>
                </a:ext>
              </a:extLst>
            </p:cNvPr>
            <p:cNvGrpSpPr/>
            <p:nvPr userDrawn="1"/>
          </p:nvGrpSpPr>
          <p:grpSpPr>
            <a:xfrm>
              <a:off x="-1899137" y="-1"/>
              <a:ext cx="1796791" cy="2907588"/>
              <a:chOff x="9009867" y="1645032"/>
              <a:chExt cx="2365739" cy="3828268"/>
            </a:xfrm>
          </p:grpSpPr>
          <p:pic>
            <p:nvPicPr>
              <p:cNvPr id="12" name="Picture 11">
                <a:extLst>
                  <a:ext uri="{FF2B5EF4-FFF2-40B4-BE49-F238E27FC236}">
                    <a16:creationId xmlns:a16="http://schemas.microsoft.com/office/drawing/2014/main" id="{5359A05F-1860-4448-A740-55E89B668802}"/>
                  </a:ext>
                </a:extLst>
              </p:cNvPr>
              <p:cNvPicPr>
                <a:picLocks noChangeAspect="1"/>
              </p:cNvPicPr>
              <p:nvPr/>
            </p:nvPicPr>
            <p:blipFill>
              <a:blip r:embed="rId42"/>
              <a:stretch>
                <a:fillRect/>
              </a:stretch>
            </p:blipFill>
            <p:spPr>
              <a:xfrm>
                <a:off x="9182748" y="1852126"/>
                <a:ext cx="599367" cy="280555"/>
              </a:xfrm>
              <a:prstGeom prst="rect">
                <a:avLst/>
              </a:prstGeom>
            </p:spPr>
          </p:pic>
          <p:sp>
            <p:nvSpPr>
              <p:cNvPr id="13" name="TextBox 12">
                <a:extLst>
                  <a:ext uri="{FF2B5EF4-FFF2-40B4-BE49-F238E27FC236}">
                    <a16:creationId xmlns:a16="http://schemas.microsoft.com/office/drawing/2014/main" id="{18399B32-2EE3-49AE-80A0-6797B01E89E6}"/>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4" name="Rectangle: Rounded Corners 13">
                <a:extLst>
                  <a:ext uri="{FF2B5EF4-FFF2-40B4-BE49-F238E27FC236}">
                    <a16:creationId xmlns:a16="http://schemas.microsoft.com/office/drawing/2014/main" id="{6A251040-79B2-4E75-B580-29B9D6CC1B9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grpSp>
        <p:pic>
          <p:nvPicPr>
            <p:cNvPr id="15" name="Picture 14">
              <a:extLst>
                <a:ext uri="{FF2B5EF4-FFF2-40B4-BE49-F238E27FC236}">
                  <a16:creationId xmlns:a16="http://schemas.microsoft.com/office/drawing/2014/main" id="{225B3411-6214-4AE2-A1EF-BEE63EC00B0E}"/>
                </a:ext>
              </a:extLst>
            </p:cNvPr>
            <p:cNvPicPr>
              <a:picLocks noChangeAspect="1"/>
            </p:cNvPicPr>
            <p:nvPr userDrawn="1"/>
          </p:nvPicPr>
          <p:blipFill>
            <a:blip r:embed="rId43"/>
            <a:stretch>
              <a:fillRect/>
            </a:stretch>
          </p:blipFill>
          <p:spPr>
            <a:xfrm>
              <a:off x="-1884053" y="1200637"/>
              <a:ext cx="1418614" cy="1444137"/>
            </a:xfrm>
            <a:prstGeom prst="rect">
              <a:avLst/>
            </a:prstGeom>
          </p:spPr>
        </p:pic>
      </p:grpSp>
      <p:pic>
        <p:nvPicPr>
          <p:cNvPr id="25" name="Picture 24">
            <a:extLst>
              <a:ext uri="{FF2B5EF4-FFF2-40B4-BE49-F238E27FC236}">
                <a16:creationId xmlns:a16="http://schemas.microsoft.com/office/drawing/2014/main" id="{038C835D-7A3F-4157-850A-1556A9D8479F}"/>
              </a:ext>
            </a:extLst>
          </p:cNvPr>
          <p:cNvPicPr>
            <a:picLocks noChangeAspect="1"/>
          </p:cNvPicPr>
          <p:nvPr userDrawn="1"/>
        </p:nvPicPr>
        <p:blipFill>
          <a:blip r:embed="rId44"/>
          <a:stretch>
            <a:fillRect/>
          </a:stretch>
        </p:blipFill>
        <p:spPr>
          <a:xfrm>
            <a:off x="798513" y="6159600"/>
            <a:ext cx="2826458" cy="255600"/>
          </a:xfrm>
          <a:prstGeom prst="rect">
            <a:avLst/>
          </a:prstGeom>
        </p:spPr>
      </p:pic>
      <p:sp>
        <p:nvSpPr>
          <p:cNvPr id="23" name="Rectangle 22">
            <a:extLst>
              <a:ext uri="{FF2B5EF4-FFF2-40B4-BE49-F238E27FC236}">
                <a16:creationId xmlns:a16="http://schemas.microsoft.com/office/drawing/2014/main" id="{6515BF35-693E-4749-821E-5148CED147C8}"/>
              </a:ext>
            </a:extLst>
          </p:cNvPr>
          <p:cNvSpPr/>
          <p:nvPr userDrawn="1"/>
        </p:nvSpPr>
        <p:spPr>
          <a:xfrm>
            <a:off x="2051824" y="6142932"/>
            <a:ext cx="1573147" cy="2722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34" r:id="rId2"/>
    <p:sldLayoutId id="2147483797" r:id="rId3"/>
    <p:sldLayoutId id="2147483748" r:id="rId4"/>
    <p:sldLayoutId id="2147483788" r:id="rId5"/>
    <p:sldLayoutId id="2147483798" r:id="rId6"/>
    <p:sldLayoutId id="2147483737" r:id="rId7"/>
    <p:sldLayoutId id="2147483791" r:id="rId8"/>
    <p:sldLayoutId id="2147483770" r:id="rId9"/>
    <p:sldLayoutId id="2147483792" r:id="rId10"/>
    <p:sldLayoutId id="2147483793" r:id="rId11"/>
    <p:sldLayoutId id="2147483771" r:id="rId12"/>
    <p:sldLayoutId id="2147483795" r:id="rId13"/>
    <p:sldLayoutId id="2147483794" r:id="rId14"/>
    <p:sldLayoutId id="2147483768" r:id="rId15"/>
    <p:sldLayoutId id="2147483773" r:id="rId16"/>
    <p:sldLayoutId id="2147483769" r:id="rId17"/>
    <p:sldLayoutId id="2147483772" r:id="rId18"/>
    <p:sldLayoutId id="2147483774" r:id="rId19"/>
    <p:sldLayoutId id="2147483775" r:id="rId20"/>
    <p:sldLayoutId id="2147483776" r:id="rId21"/>
    <p:sldLayoutId id="2147483796" r:id="rId22"/>
    <p:sldLayoutId id="2147483777" r:id="rId23"/>
    <p:sldLayoutId id="2147483783" r:id="rId24"/>
    <p:sldLayoutId id="2147483782" r:id="rId25"/>
    <p:sldLayoutId id="2147483781" r:id="rId26"/>
    <p:sldLayoutId id="2147483780" r:id="rId27"/>
    <p:sldLayoutId id="2147483779" r:id="rId28"/>
    <p:sldLayoutId id="2147483784" r:id="rId29"/>
    <p:sldLayoutId id="2147483778" r:id="rId30"/>
    <p:sldLayoutId id="2147483785" r:id="rId31"/>
    <p:sldLayoutId id="2147483749" r:id="rId32"/>
    <p:sldLayoutId id="2147483746" r:id="rId33"/>
    <p:sldLayoutId id="2147483787" r:id="rId34"/>
    <p:sldLayoutId id="2147483738" r:id="rId35"/>
    <p:sldLayoutId id="2147483747" r:id="rId36"/>
    <p:sldLayoutId id="2147483799" r:id="rId37"/>
    <p:sldLayoutId id="2147483790" r:id="rId38"/>
    <p:sldLayoutId id="2147483767" r:id="rId39"/>
    <p:sldLayoutId id="2147483801" r:id="rId40"/>
  </p:sldLayoutIdLst>
  <p:hf hdr="0" ftr="0" dt="0"/>
  <p:txStyles>
    <p:titleStyle>
      <a:lvl1pPr algn="l" defTabSz="457189" rtl="0" eaLnBrk="1" fontAlgn="base" hangingPunct="1">
        <a:spcBef>
          <a:spcPct val="0"/>
        </a:spcBef>
        <a:spcAft>
          <a:spcPct val="0"/>
        </a:spcAft>
        <a:defRPr sz="2400" b="1" kern="1200" cap="all" spc="-50" baseline="0">
          <a:solidFill>
            <a:schemeClr val="tx2"/>
          </a:solidFill>
          <a:latin typeface="Verdana"/>
          <a:ea typeface="Verdana" pitchFamily="34" charset="0"/>
          <a:cs typeface="Verdana" pitchFamily="34" charset="0"/>
        </a:defRPr>
      </a:lvl1pPr>
      <a:lvl2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2pPr>
      <a:lvl3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3pPr>
      <a:lvl4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4pPr>
      <a:lvl5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5pPr>
      <a:lvl6pPr marL="457189"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6pPr>
      <a:lvl7pPr marL="914377"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7pPr>
      <a:lvl8pPr marL="1371566"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8pPr>
      <a:lvl9pPr marL="1828754"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9pPr>
    </p:titleStyle>
    <p:bodyStyle>
      <a:lvl1pPr marL="252000" indent="-252000" algn="l" defTabSz="457189" rtl="0" eaLnBrk="1" fontAlgn="base" hangingPunct="1">
        <a:lnSpc>
          <a:spcPct val="100000"/>
        </a:lnSpc>
        <a:spcBef>
          <a:spcPct val="0"/>
        </a:spcBef>
        <a:spcAft>
          <a:spcPts val="1200"/>
        </a:spcAft>
        <a:buFont typeface="Verdana" pitchFamily="34" charset="0"/>
        <a:buChar char="•"/>
        <a:defRPr kern="1200" spc="-50" baseline="0">
          <a:solidFill>
            <a:schemeClr val="tx1"/>
          </a:solidFill>
          <a:latin typeface="Verdana"/>
          <a:ea typeface="Verdana" pitchFamily="34" charset="0"/>
          <a:cs typeface="Verdana" pitchFamily="34" charset="0"/>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spc="-50" baseline="0">
          <a:solidFill>
            <a:schemeClr val="tx1"/>
          </a:solidFill>
          <a:latin typeface="Verdana"/>
          <a:ea typeface="Verdana" pitchFamily="34" charset="0"/>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spc="-50" baseline="0">
          <a:solidFill>
            <a:schemeClr val="tx1"/>
          </a:solidFill>
          <a:latin typeface="Verdana"/>
          <a:ea typeface="Verdana" pitchFamily="34" charset="0"/>
          <a:cs typeface="+mn-cs"/>
        </a:defRPr>
      </a:lvl3pPr>
      <a:lvl4pPr marL="0" indent="0" algn="l" defTabSz="457189" rtl="0" eaLnBrk="1" fontAlgn="base" hangingPunct="1">
        <a:lnSpc>
          <a:spcPct val="100000"/>
        </a:lnSpc>
        <a:spcBef>
          <a:spcPct val="0"/>
        </a:spcBef>
        <a:spcAft>
          <a:spcPts val="1200"/>
        </a:spcAft>
        <a:buFont typeface="Arial" panose="020B0604020202020204" pitchFamily="34" charset="0"/>
        <a:buChar char="​"/>
        <a:defRPr sz="1800" kern="1200" spc="-50" baseline="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10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0"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p:bodyStyle>
    <p:other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9" userDrawn="1">
          <p15:clr>
            <a:srgbClr val="F26B43"/>
          </p15:clr>
        </p15:guide>
        <p15:guide id="2" pos="7173" userDrawn="1">
          <p15:clr>
            <a:srgbClr val="F26B43"/>
          </p15:clr>
        </p15:guide>
        <p15:guide id="3" orient="horz" pos="1036" userDrawn="1">
          <p15:clr>
            <a:srgbClr val="F26B43"/>
          </p15:clr>
        </p15:guide>
        <p15:guide id="4" orient="horz" pos="3595" userDrawn="1">
          <p15:clr>
            <a:srgbClr val="F26B43"/>
          </p15:clr>
        </p15:guide>
        <p15:guide id="5" pos="6146" userDrawn="1">
          <p15:clr>
            <a:srgbClr val="F26B43"/>
          </p15:clr>
        </p15:guide>
        <p15:guide id="6" pos="5633" userDrawn="1">
          <p15:clr>
            <a:srgbClr val="F26B43"/>
          </p15:clr>
        </p15:guide>
        <p15:guide id="7" pos="5120" userDrawn="1">
          <p15:clr>
            <a:srgbClr val="F26B43"/>
          </p15:clr>
        </p15:guide>
        <p15:guide id="8" pos="4607" userDrawn="1">
          <p15:clr>
            <a:srgbClr val="F26B43"/>
          </p15:clr>
        </p15:guide>
        <p15:guide id="9" pos="4094" userDrawn="1">
          <p15:clr>
            <a:srgbClr val="F26B43"/>
          </p15:clr>
        </p15:guide>
        <p15:guide id="10" pos="3581" userDrawn="1">
          <p15:clr>
            <a:srgbClr val="F26B43"/>
          </p15:clr>
        </p15:guide>
        <p15:guide id="11" pos="3068" userDrawn="1">
          <p15:clr>
            <a:srgbClr val="F26B43"/>
          </p15:clr>
        </p15:guide>
        <p15:guide id="12" pos="2555" userDrawn="1">
          <p15:clr>
            <a:srgbClr val="F26B43"/>
          </p15:clr>
        </p15:guide>
        <p15:guide id="13" pos="2042" userDrawn="1">
          <p15:clr>
            <a:srgbClr val="F26B43"/>
          </p15:clr>
        </p15:guide>
        <p15:guide id="14" pos="1529" userDrawn="1">
          <p15:clr>
            <a:srgbClr val="F26B43"/>
          </p15:clr>
        </p15:guide>
        <p15:guide id="15" pos="1016" userDrawn="1">
          <p15:clr>
            <a:srgbClr val="F26B43"/>
          </p15:clr>
        </p15:guide>
        <p15:guide id="16" pos="5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iki.seas.harvard.edu/geos-chem/images/1/1c/Pnc_trac_avg.geosfp_4x5_benchmark.20130701000_IJ-AVG_O3.p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D_PresentationTitle">
            <a:extLst>
              <a:ext uri="{FF2B5EF4-FFF2-40B4-BE49-F238E27FC236}">
                <a16:creationId xmlns:a16="http://schemas.microsoft.com/office/drawing/2014/main" id="{762559F4-64D2-4777-B4A2-5B4FAFFDC7DB}"/>
              </a:ext>
            </a:extLst>
          </p:cNvPr>
          <p:cNvSpPr>
            <a:spLocks noGrp="1"/>
          </p:cNvSpPr>
          <p:nvPr>
            <p:ph type="ctrTitle"/>
          </p:nvPr>
        </p:nvSpPr>
        <p:spPr/>
        <p:txBody>
          <a:bodyPr/>
          <a:lstStyle/>
          <a:p>
            <a:r>
              <a:rPr lang="en-GB" sz="4400" dirty="0"/>
              <a:t>WRAP 2014 Platform development and Shake-Out project Overview</a:t>
            </a:r>
          </a:p>
        </p:txBody>
      </p:sp>
      <p:sp>
        <p:nvSpPr>
          <p:cNvPr id="4" name="FLD_PresentationSubtitle">
            <a:extLst>
              <a:ext uri="{FF2B5EF4-FFF2-40B4-BE49-F238E27FC236}">
                <a16:creationId xmlns:a16="http://schemas.microsoft.com/office/drawing/2014/main" id="{AE283122-DAAA-4E85-87A4-5FF46F4B8ACF}"/>
              </a:ext>
            </a:extLst>
          </p:cNvPr>
          <p:cNvSpPr>
            <a:spLocks noGrp="1"/>
          </p:cNvSpPr>
          <p:nvPr>
            <p:ph type="body" sz="quarter" idx="11"/>
          </p:nvPr>
        </p:nvSpPr>
        <p:spPr>
          <a:xfrm>
            <a:off x="798513" y="3008243"/>
            <a:ext cx="8136879" cy="3096117"/>
          </a:xfrm>
        </p:spPr>
        <p:txBody>
          <a:bodyPr/>
          <a:lstStyle/>
          <a:p>
            <a:pPr algn="ctr"/>
            <a:r>
              <a:rPr lang="en-GB" sz="2800" dirty="0"/>
              <a:t>Ralph Morris, Tejas Shah, Marco Rodriguez, Jeremiah Johnson, Pradeepa Vennam, Ramboll</a:t>
            </a:r>
          </a:p>
          <a:p>
            <a:pPr algn="ctr"/>
            <a:r>
              <a:rPr lang="en-GB" sz="2800" dirty="0"/>
              <a:t>B.H. Baek, UNC</a:t>
            </a:r>
          </a:p>
          <a:p>
            <a:pPr algn="ctr"/>
            <a:endParaRPr lang="en-GB" sz="2800" dirty="0"/>
          </a:p>
          <a:p>
            <a:pPr algn="ctr"/>
            <a:r>
              <a:rPr lang="en-GB" sz="2800" dirty="0"/>
              <a:t>WRAP 2014 Shake-Out Close-Out Meeting</a:t>
            </a:r>
          </a:p>
          <a:p>
            <a:pPr algn="ctr"/>
            <a:r>
              <a:rPr lang="en-GB" sz="2800" dirty="0"/>
              <a:t>Denver, Colorado</a:t>
            </a:r>
          </a:p>
          <a:p>
            <a:pPr algn="ctr"/>
            <a:r>
              <a:rPr lang="en-GB" sz="2800" dirty="0"/>
              <a:t>April 5, 2019</a:t>
            </a:r>
          </a:p>
        </p:txBody>
      </p:sp>
    </p:spTree>
    <p:custDataLst>
      <p:tags r:id="rId1"/>
    </p:custDataLst>
    <p:extLst>
      <p:ext uri="{BB962C8B-B14F-4D97-AF65-F5344CB8AC3E}">
        <p14:creationId xmlns:p14="http://schemas.microsoft.com/office/powerpoint/2010/main" val="3792566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7A9E4-60C0-4FA7-A7F9-CBDFC631F95B}"/>
              </a:ext>
            </a:extLst>
          </p:cNvPr>
          <p:cNvSpPr>
            <a:spLocks noGrp="1"/>
          </p:cNvSpPr>
          <p:nvPr>
            <p:ph type="title"/>
          </p:nvPr>
        </p:nvSpPr>
        <p:spPr/>
        <p:txBody>
          <a:bodyPr/>
          <a:lstStyle/>
          <a:p>
            <a:r>
              <a:rPr lang="en-US" dirty="0"/>
              <a:t>Task 5:  2014 GEOS-Chem Boundary Conditions</a:t>
            </a:r>
          </a:p>
        </p:txBody>
      </p:sp>
      <p:sp>
        <p:nvSpPr>
          <p:cNvPr id="3" name="Content Placeholder 2">
            <a:extLst>
              <a:ext uri="{FF2B5EF4-FFF2-40B4-BE49-F238E27FC236}">
                <a16:creationId xmlns:a16="http://schemas.microsoft.com/office/drawing/2014/main" id="{BBD9D33F-20F3-45AD-BB96-C2FF909E925F}"/>
              </a:ext>
            </a:extLst>
          </p:cNvPr>
          <p:cNvSpPr>
            <a:spLocks noGrp="1"/>
          </p:cNvSpPr>
          <p:nvPr>
            <p:ph idx="1"/>
          </p:nvPr>
        </p:nvSpPr>
        <p:spPr>
          <a:xfrm>
            <a:off x="798512" y="1202400"/>
            <a:ext cx="10588625" cy="4505987"/>
          </a:xfrm>
        </p:spPr>
        <p:txBody>
          <a:bodyPr/>
          <a:lstStyle/>
          <a:p>
            <a:r>
              <a:rPr lang="en-US" dirty="0"/>
              <a:t>Process EPA’s 2014 GEOS-Chem to generate BCs for CAMx and CMAQ 25-layer 36US domain</a:t>
            </a:r>
          </a:p>
          <a:p>
            <a:pPr lvl="1">
              <a:buFont typeface="Courier New" panose="02070309020205020404" pitchFamily="49" charset="0"/>
              <a:buChar char="o"/>
            </a:pPr>
            <a:r>
              <a:rPr lang="en-US" dirty="0"/>
              <a:t>Update species mapping in GC2CAMx and GC2CMAQ</a:t>
            </a:r>
          </a:p>
          <a:p>
            <a:r>
              <a:rPr lang="en-US" dirty="0"/>
              <a:t>Conduct inert with deposition (wet &amp; dry) BC-only CAMx 36-km 36US1 and 12-km 12US2 domains simulations, analyze spatial plots and evaluate against measurements</a:t>
            </a:r>
          </a:p>
          <a:p>
            <a:pPr lvl="1">
              <a:buFont typeface="Courier New" panose="02070309020205020404" pitchFamily="49" charset="0"/>
              <a:buChar char="o"/>
            </a:pPr>
            <a:r>
              <a:rPr lang="en-US" dirty="0"/>
              <a:t>As BC-only without emissions, expect underestimation tendency when compared to observations</a:t>
            </a:r>
          </a:p>
          <a:p>
            <a:pPr lvl="1">
              <a:buFont typeface="Courier New" panose="02070309020205020404" pitchFamily="49" charset="0"/>
              <a:buChar char="o"/>
            </a:pPr>
            <a:r>
              <a:rPr lang="en-US" dirty="0"/>
              <a:t>Found potential issues with: overestimated summer SO4/SO2; some episodic fine and coarse crustal periods; year-round overstated ozone</a:t>
            </a:r>
          </a:p>
          <a:p>
            <a:pPr lvl="2">
              <a:buFont typeface="Wingdings" panose="05000000000000000000" pitchFamily="2" charset="2"/>
              <a:buChar char="§"/>
            </a:pPr>
            <a:r>
              <a:rPr lang="en-US" dirty="0"/>
              <a:t>Account for overstated summer SO4/SO2 through cap on SO4/SO2 Jun/Jul BCs</a:t>
            </a:r>
          </a:p>
          <a:p>
            <a:pPr lvl="2">
              <a:buFont typeface="Wingdings" panose="05000000000000000000" pitchFamily="2" charset="2"/>
              <a:buChar char="§"/>
            </a:pPr>
            <a:r>
              <a:rPr lang="en-US" dirty="0"/>
              <a:t>Episodic high fine and coarse crustal also in observations – some timing and magnitude issues</a:t>
            </a:r>
          </a:p>
          <a:p>
            <a:pPr lvl="2">
              <a:buFont typeface="Wingdings" panose="05000000000000000000" pitchFamily="2" charset="2"/>
              <a:buChar char="§"/>
            </a:pPr>
            <a:r>
              <a:rPr lang="en-US" dirty="0"/>
              <a:t>Year-round ozone overestimation a persistent problem</a:t>
            </a:r>
          </a:p>
          <a:p>
            <a:r>
              <a:rPr lang="en-US" dirty="0"/>
              <a:t>EPA identifies problem with their 2014 GEOS-Chem simulation that included emissions from large 2009 volcano in Jun/Jul resulting in overstated SO4/SO2 western BCs</a:t>
            </a:r>
          </a:p>
          <a:p>
            <a:pPr lvl="1">
              <a:buFont typeface="Courier New" panose="02070309020205020404" pitchFamily="49" charset="0"/>
              <a:buChar char="o"/>
            </a:pPr>
            <a:r>
              <a:rPr lang="en-US" dirty="0"/>
              <a:t>EPA reruns 2014 GEIS-Chem Jun/Jul w/o volcano eruption emissions whose resultant BCs we were able to incorporate into the final WRAP 2014 Shake-Out annual CAMx &amp; CMAQ simulations  </a:t>
            </a:r>
          </a:p>
          <a:p>
            <a:endParaRPr lang="en-US" dirty="0"/>
          </a:p>
        </p:txBody>
      </p:sp>
      <p:sp>
        <p:nvSpPr>
          <p:cNvPr id="4" name="Slide Number Placeholder 3">
            <a:extLst>
              <a:ext uri="{FF2B5EF4-FFF2-40B4-BE49-F238E27FC236}">
                <a16:creationId xmlns:a16="http://schemas.microsoft.com/office/drawing/2014/main" id="{AE7913F6-0812-4556-9E64-774852A690E6}"/>
              </a:ext>
            </a:extLst>
          </p:cNvPr>
          <p:cNvSpPr>
            <a:spLocks noGrp="1"/>
          </p:cNvSpPr>
          <p:nvPr>
            <p:ph type="sldNum" sz="quarter" idx="10"/>
          </p:nvPr>
        </p:nvSpPr>
        <p:spPr/>
        <p:txBody>
          <a:bodyPr/>
          <a:lstStyle/>
          <a:p>
            <a:fld id="{31421AFA-3AE7-4CEA-BC9B-447859BED57B}" type="slidenum">
              <a:rPr lang="en-GB" smtClean="0"/>
              <a:pPr/>
              <a:t>10</a:t>
            </a:fld>
            <a:endParaRPr lang="en-GB" dirty="0"/>
          </a:p>
        </p:txBody>
      </p:sp>
    </p:spTree>
    <p:extLst>
      <p:ext uri="{BB962C8B-B14F-4D97-AF65-F5344CB8AC3E}">
        <p14:creationId xmlns:p14="http://schemas.microsoft.com/office/powerpoint/2010/main" val="2816452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7AFDC-5101-474D-8F81-00D520B1B70E}"/>
              </a:ext>
            </a:extLst>
          </p:cNvPr>
          <p:cNvSpPr>
            <a:spLocks noGrp="1"/>
          </p:cNvSpPr>
          <p:nvPr>
            <p:ph type="title"/>
          </p:nvPr>
        </p:nvSpPr>
        <p:spPr/>
        <p:txBody>
          <a:bodyPr/>
          <a:lstStyle/>
          <a:p>
            <a:r>
              <a:rPr lang="en-US" dirty="0"/>
              <a:t>Task 6:  2014 PGM Modeling</a:t>
            </a:r>
          </a:p>
        </p:txBody>
      </p:sp>
      <p:sp>
        <p:nvSpPr>
          <p:cNvPr id="3" name="Content Placeholder 2">
            <a:extLst>
              <a:ext uri="{FF2B5EF4-FFF2-40B4-BE49-F238E27FC236}">
                <a16:creationId xmlns:a16="http://schemas.microsoft.com/office/drawing/2014/main" id="{F1E8AEA9-07E2-4499-85B4-528360714C4F}"/>
              </a:ext>
            </a:extLst>
          </p:cNvPr>
          <p:cNvSpPr>
            <a:spLocks noGrp="1"/>
          </p:cNvSpPr>
          <p:nvPr>
            <p:ph idx="1"/>
          </p:nvPr>
        </p:nvSpPr>
        <p:spPr>
          <a:xfrm>
            <a:off x="798512" y="1202400"/>
            <a:ext cx="10588625" cy="4505987"/>
          </a:xfrm>
        </p:spPr>
        <p:txBody>
          <a:bodyPr/>
          <a:lstStyle/>
          <a:p>
            <a:r>
              <a:rPr lang="en-US" dirty="0"/>
              <a:t>Subtask 6a: PGM Set-Up and Initial Sensitivity Modeling (CAMX Jan/Jul)</a:t>
            </a:r>
          </a:p>
          <a:p>
            <a:pPr lvl="1">
              <a:buFont typeface="Courier New" panose="02070309020205020404" pitchFamily="49" charset="0"/>
              <a:buChar char="o"/>
            </a:pPr>
            <a:r>
              <a:rPr lang="en-US" dirty="0"/>
              <a:t>BC Sensitivity (2014 GEOS-Chem w/ and w/o volcano eruption emissions)</a:t>
            </a:r>
          </a:p>
          <a:p>
            <a:pPr lvl="1">
              <a:buFont typeface="Courier New" panose="02070309020205020404" pitchFamily="49" charset="0"/>
              <a:buChar char="o"/>
            </a:pPr>
            <a:r>
              <a:rPr lang="en-US" dirty="0"/>
              <a:t>WRF 12-km Sensitivity (EPA 12US2 vs. WAQS 12 WUS1)</a:t>
            </a:r>
          </a:p>
          <a:p>
            <a:pPr lvl="1">
              <a:buFont typeface="Courier New" panose="02070309020205020404" pitchFamily="49" charset="0"/>
              <a:buChar char="o"/>
            </a:pPr>
            <a:r>
              <a:rPr lang="en-US" dirty="0"/>
              <a:t>Biogenic Sensitivity (MEGAN vs. BEIS)</a:t>
            </a:r>
          </a:p>
          <a:p>
            <a:pPr lvl="1">
              <a:buFont typeface="Courier New" panose="02070309020205020404" pitchFamily="49" charset="0"/>
              <a:buChar char="o"/>
            </a:pPr>
            <a:r>
              <a:rPr lang="en-US" dirty="0"/>
              <a:t>Select configuration for 2014 Shake-Out Runs</a:t>
            </a:r>
          </a:p>
          <a:p>
            <a:r>
              <a:rPr lang="en-US" dirty="0"/>
              <a:t>Subtask 6b: Annual 2014 CAMx and CMAQ 36/12-km Shake-Out Runs</a:t>
            </a:r>
          </a:p>
          <a:p>
            <a:pPr lvl="1">
              <a:buFont typeface="Courier New" panose="02070309020205020404" pitchFamily="49" charset="0"/>
              <a:buChar char="o"/>
            </a:pPr>
            <a:r>
              <a:rPr lang="en-US" dirty="0"/>
              <a:t>Select final CAMx/CMAQ Configuration</a:t>
            </a:r>
          </a:p>
          <a:p>
            <a:pPr lvl="1">
              <a:buFont typeface="Courier New" panose="02070309020205020404" pitchFamily="49" charset="0"/>
              <a:buChar char="o"/>
            </a:pPr>
            <a:r>
              <a:rPr lang="en-US" dirty="0"/>
              <a:t>BCs; 12-km WRF; Biogenic; other options</a:t>
            </a:r>
          </a:p>
          <a:p>
            <a:pPr lvl="1">
              <a:buFont typeface="Courier New" panose="02070309020205020404" pitchFamily="49" charset="0"/>
              <a:buChar char="o"/>
            </a:pPr>
            <a:r>
              <a:rPr lang="en-US" dirty="0"/>
              <a:t>Annual 2014 36/12-km CAMx &amp; CMAQ simulations</a:t>
            </a:r>
          </a:p>
          <a:p>
            <a:pPr lvl="1">
              <a:buFont typeface="Courier New" panose="02070309020205020404" pitchFamily="49" charset="0"/>
              <a:buChar char="o"/>
            </a:pPr>
            <a:r>
              <a:rPr lang="en-US" dirty="0"/>
              <a:t>Model Performance Evaluation – particular focus on IMPROVE speciated PM2.5 on MIDs</a:t>
            </a:r>
          </a:p>
          <a:p>
            <a:pPr lvl="1">
              <a:buFont typeface="Courier New" panose="02070309020205020404" pitchFamily="49" charset="0"/>
              <a:buChar char="o"/>
            </a:pPr>
            <a:r>
              <a:rPr lang="en-US" dirty="0"/>
              <a:t>Lessons Learned / Recommendations for Next Steps</a:t>
            </a:r>
          </a:p>
          <a:p>
            <a:pPr>
              <a:spcAft>
                <a:spcPts val="600"/>
              </a:spcAft>
              <a:buSzPct val="150000"/>
              <a:buFont typeface="Arial" panose="020B0604020202020204" pitchFamily="34" charset="0"/>
              <a:buChar char="•"/>
            </a:pPr>
            <a:r>
              <a:rPr lang="en-US" dirty="0"/>
              <a:t>Focus of most of the discussion today</a:t>
            </a:r>
          </a:p>
        </p:txBody>
      </p:sp>
      <p:sp>
        <p:nvSpPr>
          <p:cNvPr id="4" name="Slide Number Placeholder 3">
            <a:extLst>
              <a:ext uri="{FF2B5EF4-FFF2-40B4-BE49-F238E27FC236}">
                <a16:creationId xmlns:a16="http://schemas.microsoft.com/office/drawing/2014/main" id="{8B80F90B-7C20-4CA3-A79D-EC1615DC1C00}"/>
              </a:ext>
            </a:extLst>
          </p:cNvPr>
          <p:cNvSpPr>
            <a:spLocks noGrp="1"/>
          </p:cNvSpPr>
          <p:nvPr>
            <p:ph type="sldNum" sz="quarter" idx="10"/>
          </p:nvPr>
        </p:nvSpPr>
        <p:spPr/>
        <p:txBody>
          <a:bodyPr/>
          <a:lstStyle/>
          <a:p>
            <a:fld id="{31421AFA-3AE7-4CEA-BC9B-447859BED57B}" type="slidenum">
              <a:rPr lang="en-GB" smtClean="0"/>
              <a:pPr/>
              <a:t>11</a:t>
            </a:fld>
            <a:endParaRPr lang="en-GB" dirty="0"/>
          </a:p>
        </p:txBody>
      </p:sp>
    </p:spTree>
    <p:extLst>
      <p:ext uri="{BB962C8B-B14F-4D97-AF65-F5344CB8AC3E}">
        <p14:creationId xmlns:p14="http://schemas.microsoft.com/office/powerpoint/2010/main" val="784894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E2EE-0558-4936-B157-3DEF9873E283}"/>
              </a:ext>
            </a:extLst>
          </p:cNvPr>
          <p:cNvSpPr>
            <a:spLocks noGrp="1"/>
          </p:cNvSpPr>
          <p:nvPr>
            <p:ph type="title"/>
          </p:nvPr>
        </p:nvSpPr>
        <p:spPr/>
        <p:txBody>
          <a:bodyPr/>
          <a:lstStyle/>
          <a:p>
            <a:r>
              <a:rPr lang="en-US" sz="2200" dirty="0"/>
              <a:t>Tasks 7 (Single-Source) 11 (Transfer) and 12 (Management)</a:t>
            </a:r>
          </a:p>
        </p:txBody>
      </p:sp>
      <p:sp>
        <p:nvSpPr>
          <p:cNvPr id="3" name="Content Placeholder 2">
            <a:extLst>
              <a:ext uri="{FF2B5EF4-FFF2-40B4-BE49-F238E27FC236}">
                <a16:creationId xmlns:a16="http://schemas.microsoft.com/office/drawing/2014/main" id="{E1B6E20E-C1FD-40A3-B269-7733353E7341}"/>
              </a:ext>
            </a:extLst>
          </p:cNvPr>
          <p:cNvSpPr>
            <a:spLocks noGrp="1"/>
          </p:cNvSpPr>
          <p:nvPr>
            <p:ph idx="1"/>
          </p:nvPr>
        </p:nvSpPr>
        <p:spPr/>
        <p:txBody>
          <a:bodyPr/>
          <a:lstStyle/>
          <a:p>
            <a:r>
              <a:rPr lang="en-US" dirty="0"/>
              <a:t>Task 7:  Single-Source Visibility Screening and Modeling</a:t>
            </a:r>
          </a:p>
          <a:p>
            <a:pPr lvl="1">
              <a:buFont typeface="Courier New" panose="02070309020205020404" pitchFamily="49" charset="0"/>
              <a:buChar char="o"/>
            </a:pPr>
            <a:r>
              <a:rPr lang="en-US" dirty="0"/>
              <a:t>Preparation of PPT and Conduct Webinar December 12, 2018</a:t>
            </a:r>
          </a:p>
          <a:p>
            <a:pPr lvl="1">
              <a:buFont typeface="Courier New" panose="02070309020205020404" pitchFamily="49" charset="0"/>
              <a:buChar char="o"/>
            </a:pPr>
            <a:r>
              <a:rPr lang="en-US" dirty="0"/>
              <a:t>Document in Memorandum draft by Monday April 7</a:t>
            </a:r>
          </a:p>
          <a:p>
            <a:pPr lvl="2">
              <a:buFont typeface="Wingdings" panose="05000000000000000000" pitchFamily="2" charset="2"/>
              <a:buChar char="§"/>
            </a:pPr>
            <a:r>
              <a:rPr lang="en-US" dirty="0"/>
              <a:t>Separate Q/D Analysis Project for Control Measures Subcommittee</a:t>
            </a:r>
          </a:p>
          <a:p>
            <a:r>
              <a:rPr lang="en-US" dirty="0"/>
              <a:t>Task 11:  Data Transfer to IWDW</a:t>
            </a:r>
          </a:p>
          <a:p>
            <a:pPr lvl="1">
              <a:buFont typeface="Courier New" panose="02070309020205020404" pitchFamily="49" charset="0"/>
              <a:buChar char="o"/>
            </a:pPr>
            <a:r>
              <a:rPr lang="en-US" dirty="0"/>
              <a:t>Major transfers to occur in Feb-Apr</a:t>
            </a:r>
          </a:p>
          <a:p>
            <a:r>
              <a:rPr lang="en-US" dirty="0"/>
              <a:t>Task 12: Management</a:t>
            </a:r>
          </a:p>
          <a:p>
            <a:pPr lvl="1">
              <a:buFont typeface="Courier New" panose="02070309020205020404" pitchFamily="49" charset="0"/>
              <a:buChar char="o"/>
            </a:pPr>
            <a:r>
              <a:rPr lang="en-US" dirty="0"/>
              <a:t>Meetings, Conference Calls, Coordination, Progress Reports</a:t>
            </a:r>
          </a:p>
          <a:p>
            <a:pPr lvl="1">
              <a:buFont typeface="Courier New" panose="02070309020205020404" pitchFamily="49" charset="0"/>
              <a:buChar char="o"/>
            </a:pPr>
            <a:r>
              <a:rPr lang="en-US" dirty="0"/>
              <a:t>WRAP 2014 Shake-Out Meeting April 5, 2019 downtown Denver</a:t>
            </a:r>
          </a:p>
        </p:txBody>
      </p:sp>
      <p:sp>
        <p:nvSpPr>
          <p:cNvPr id="4" name="Slide Number Placeholder 3">
            <a:extLst>
              <a:ext uri="{FF2B5EF4-FFF2-40B4-BE49-F238E27FC236}">
                <a16:creationId xmlns:a16="http://schemas.microsoft.com/office/drawing/2014/main" id="{63941F8C-DC44-4402-87B1-9B20B40ED2C9}"/>
              </a:ext>
            </a:extLst>
          </p:cNvPr>
          <p:cNvSpPr>
            <a:spLocks noGrp="1"/>
          </p:cNvSpPr>
          <p:nvPr>
            <p:ph type="sldNum" sz="quarter" idx="10"/>
          </p:nvPr>
        </p:nvSpPr>
        <p:spPr/>
        <p:txBody>
          <a:bodyPr/>
          <a:lstStyle/>
          <a:p>
            <a:fld id="{31421AFA-3AE7-4CEA-BC9B-447859BED57B}" type="slidenum">
              <a:rPr lang="en-GB" smtClean="0"/>
              <a:pPr/>
              <a:t>12</a:t>
            </a:fld>
            <a:endParaRPr lang="en-GB" dirty="0"/>
          </a:p>
        </p:txBody>
      </p:sp>
    </p:spTree>
    <p:extLst>
      <p:ext uri="{BB962C8B-B14F-4D97-AF65-F5344CB8AC3E}">
        <p14:creationId xmlns:p14="http://schemas.microsoft.com/office/powerpoint/2010/main" val="3500294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CD3EB8-121A-4ADD-B922-774C6C1FEC29}"/>
              </a:ext>
            </a:extLst>
          </p:cNvPr>
          <p:cNvSpPr>
            <a:spLocks noGrp="1"/>
          </p:cNvSpPr>
          <p:nvPr>
            <p:ph type="pic" sz="quarter" idx="10"/>
          </p:nvPr>
        </p:nvSpPr>
        <p:spPr/>
      </p:sp>
      <p:sp>
        <p:nvSpPr>
          <p:cNvPr id="9" name="Subtitle 8">
            <a:extLst>
              <a:ext uri="{FF2B5EF4-FFF2-40B4-BE49-F238E27FC236}">
                <a16:creationId xmlns:a16="http://schemas.microsoft.com/office/drawing/2014/main" id="{2BC40F4D-3F97-44E8-963A-A14B5710DEBF}"/>
              </a:ext>
            </a:extLst>
          </p:cNvPr>
          <p:cNvSpPr>
            <a:spLocks noGrp="1"/>
          </p:cNvSpPr>
          <p:nvPr>
            <p:ph type="subTitle" sz="quarter" idx="1"/>
          </p:nvPr>
        </p:nvSpPr>
        <p:spPr>
          <a:xfrm>
            <a:off x="1209329" y="3112630"/>
            <a:ext cx="9772191" cy="1550446"/>
          </a:xfrm>
        </p:spPr>
        <p:txBody>
          <a:bodyPr/>
          <a:lstStyle/>
          <a:p>
            <a:pPr algn="ctr"/>
            <a:r>
              <a:rPr lang="en-US" sz="3600" dirty="0"/>
              <a:t>EPRI International Transport Visibility Contribution Project</a:t>
            </a:r>
          </a:p>
        </p:txBody>
      </p:sp>
      <p:sp>
        <p:nvSpPr>
          <p:cNvPr id="11" name="Text Placeholder 10">
            <a:extLst>
              <a:ext uri="{FF2B5EF4-FFF2-40B4-BE49-F238E27FC236}">
                <a16:creationId xmlns:a16="http://schemas.microsoft.com/office/drawing/2014/main" id="{F0378C41-A6EC-4E54-9272-361AB1CBA6F3}"/>
              </a:ext>
            </a:extLst>
          </p:cNvPr>
          <p:cNvSpPr>
            <a:spLocks noGrp="1"/>
          </p:cNvSpPr>
          <p:nvPr>
            <p:ph type="body" sz="quarter" idx="11"/>
          </p:nvPr>
        </p:nvSpPr>
        <p:spPr>
          <a:xfrm>
            <a:off x="2030965" y="4663075"/>
            <a:ext cx="8136879" cy="1931613"/>
          </a:xfrm>
        </p:spPr>
        <p:txBody>
          <a:bodyPr/>
          <a:lstStyle/>
          <a:p>
            <a:pPr algn="ctr"/>
            <a:r>
              <a:rPr lang="en-US" sz="2000" b="1" dirty="0"/>
              <a:t>Ou Nopmongcol, Maria Zatko and Ralph Morris, Ramboll</a:t>
            </a:r>
          </a:p>
          <a:p>
            <a:pPr algn="ctr">
              <a:spcAft>
                <a:spcPts val="3000"/>
              </a:spcAft>
            </a:pPr>
            <a:r>
              <a:rPr lang="en-US" sz="2000" b="1" dirty="0"/>
              <a:t>Eladio Knipping and Naresh Kumar, EPRI</a:t>
            </a:r>
          </a:p>
          <a:p>
            <a:pPr algn="ctr"/>
            <a:r>
              <a:rPr lang="en-US" sz="2000" b="1" dirty="0"/>
              <a:t>April 5, 2019</a:t>
            </a:r>
          </a:p>
        </p:txBody>
      </p:sp>
      <p:sp>
        <p:nvSpPr>
          <p:cNvPr id="4" name="Slide Number Placeholder 3">
            <a:extLst>
              <a:ext uri="{FF2B5EF4-FFF2-40B4-BE49-F238E27FC236}">
                <a16:creationId xmlns:a16="http://schemas.microsoft.com/office/drawing/2014/main" id="{5CC699DF-FCCF-4F70-8AF0-2379BC18E9FA}"/>
              </a:ext>
            </a:extLst>
          </p:cNvPr>
          <p:cNvSpPr>
            <a:spLocks noGrp="1"/>
          </p:cNvSpPr>
          <p:nvPr>
            <p:ph type="sldNum" sz="quarter" idx="4"/>
          </p:nvPr>
        </p:nvSpPr>
        <p:spPr/>
        <p:txBody>
          <a:bodyPr/>
          <a:lstStyle/>
          <a:p>
            <a:fld id="{31421AFA-3AE7-4CEA-BC9B-447859BED57B}" type="slidenum">
              <a:rPr lang="en-GB" smtClean="0"/>
              <a:pPr/>
              <a:t>13</a:t>
            </a:fld>
            <a:endParaRPr lang="en-GB" dirty="0"/>
          </a:p>
        </p:txBody>
      </p:sp>
      <p:sp>
        <p:nvSpPr>
          <p:cNvPr id="12" name="Text Placeholder 11">
            <a:extLst>
              <a:ext uri="{FF2B5EF4-FFF2-40B4-BE49-F238E27FC236}">
                <a16:creationId xmlns:a16="http://schemas.microsoft.com/office/drawing/2014/main" id="{D33B3597-7B80-44FF-A331-1CDCD9A17380}"/>
              </a:ext>
            </a:extLst>
          </p:cNvPr>
          <p:cNvSpPr>
            <a:spLocks noGrp="1"/>
          </p:cNvSpPr>
          <p:nvPr>
            <p:ph type="body" sz="quarter" idx="12"/>
          </p:nvPr>
        </p:nvSpPr>
        <p:spPr/>
        <p:txBody>
          <a:bodyPr/>
          <a:lstStyle/>
          <a:p>
            <a:endParaRPr lang="en-US" dirty="0"/>
          </a:p>
        </p:txBody>
      </p:sp>
      <p:pic>
        <p:nvPicPr>
          <p:cNvPr id="13" name="Picture 2" descr="File:Pnc trac avg.geosfp 4x5 benchmark.20130701000 IJ-AVG O3.png">
            <a:hlinkClick r:id="rId2"/>
            <a:extLst>
              <a:ext uri="{FF2B5EF4-FFF2-40B4-BE49-F238E27FC236}">
                <a16:creationId xmlns:a16="http://schemas.microsoft.com/office/drawing/2014/main" id="{5229F682-A828-4C95-8B02-C8757A1667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77" t="14638" r="10034" b="60906"/>
          <a:stretch/>
        </p:blipFill>
        <p:spPr bwMode="auto">
          <a:xfrm>
            <a:off x="0" y="15876"/>
            <a:ext cx="12267406" cy="2922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107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DAA332F-5B51-4EAC-833A-DCD6B3418C75}"/>
              </a:ext>
            </a:extLst>
          </p:cNvPr>
          <p:cNvSpPr>
            <a:spLocks noGrp="1"/>
          </p:cNvSpPr>
          <p:nvPr>
            <p:ph type="title"/>
          </p:nvPr>
        </p:nvSpPr>
        <p:spPr/>
        <p:txBody>
          <a:bodyPr/>
          <a:lstStyle/>
          <a:p>
            <a:r>
              <a:rPr lang="en-US" dirty="0"/>
              <a:t>OBJECTIVES</a:t>
            </a:r>
          </a:p>
        </p:txBody>
      </p:sp>
      <p:sp>
        <p:nvSpPr>
          <p:cNvPr id="9" name="Content Placeholder 8">
            <a:extLst>
              <a:ext uri="{FF2B5EF4-FFF2-40B4-BE49-F238E27FC236}">
                <a16:creationId xmlns:a16="http://schemas.microsoft.com/office/drawing/2014/main" id="{432E02F0-5B64-4AD1-9E18-9EB050739B60}"/>
              </a:ext>
            </a:extLst>
          </p:cNvPr>
          <p:cNvSpPr>
            <a:spLocks noGrp="1"/>
          </p:cNvSpPr>
          <p:nvPr>
            <p:ph idx="1"/>
          </p:nvPr>
        </p:nvSpPr>
        <p:spPr>
          <a:xfrm>
            <a:off x="798512" y="1645033"/>
            <a:ext cx="4709659" cy="4063354"/>
          </a:xfrm>
        </p:spPr>
        <p:txBody>
          <a:bodyPr/>
          <a:lstStyle/>
          <a:p>
            <a:r>
              <a:rPr lang="en-US" dirty="0"/>
              <a:t>Estimate the contributions of international anthropogenic emissions to visibility impairment at Class I Areas (CIAs) for the Most Impaired Days (MIDs)</a:t>
            </a:r>
          </a:p>
          <a:p>
            <a:r>
              <a:rPr lang="en-US" dirty="0"/>
              <a:t>Current EPA guidance allows an adjustment in the 2064 Natural Conditions end point in the Uniform Rate of Progress Glide Slope to account for the contributions of international anthropogenic emissions</a:t>
            </a:r>
          </a:p>
        </p:txBody>
      </p:sp>
      <p:sp>
        <p:nvSpPr>
          <p:cNvPr id="6" name="Slide Number Placeholder 5">
            <a:extLst>
              <a:ext uri="{FF2B5EF4-FFF2-40B4-BE49-F238E27FC236}">
                <a16:creationId xmlns:a16="http://schemas.microsoft.com/office/drawing/2014/main" id="{7BC55142-77E6-437E-938D-B16DB0A24CD7}"/>
              </a:ext>
            </a:extLst>
          </p:cNvPr>
          <p:cNvSpPr>
            <a:spLocks noGrp="1"/>
          </p:cNvSpPr>
          <p:nvPr>
            <p:ph type="sldNum" sz="quarter" idx="10"/>
          </p:nvPr>
        </p:nvSpPr>
        <p:spPr/>
        <p:txBody>
          <a:bodyPr/>
          <a:lstStyle/>
          <a:p>
            <a:endParaRPr lang="en-GB" dirty="0"/>
          </a:p>
        </p:txBody>
      </p:sp>
      <p:pic>
        <p:nvPicPr>
          <p:cNvPr id="10" name="Picture 9">
            <a:extLst>
              <a:ext uri="{FF2B5EF4-FFF2-40B4-BE49-F238E27FC236}">
                <a16:creationId xmlns:a16="http://schemas.microsoft.com/office/drawing/2014/main" id="{3092BC23-35A1-43E4-AAA4-DB70073DD7CB}"/>
              </a:ext>
            </a:extLst>
          </p:cNvPr>
          <p:cNvPicPr/>
          <p:nvPr/>
        </p:nvPicPr>
        <p:blipFill rotWithShape="1">
          <a:blip r:embed="rId2"/>
          <a:srcRect l="30564" t="34616" r="28410" b="25898"/>
          <a:stretch/>
        </p:blipFill>
        <p:spPr bwMode="auto">
          <a:xfrm>
            <a:off x="6095206" y="1712269"/>
            <a:ext cx="4999717" cy="3671438"/>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E91F496F-C850-4B92-9D20-BE4C5A20121E}"/>
              </a:ext>
            </a:extLst>
          </p:cNvPr>
          <p:cNvSpPr txBox="1"/>
          <p:nvPr/>
        </p:nvSpPr>
        <p:spPr bwMode="auto">
          <a:xfrm>
            <a:off x="7750628" y="1360713"/>
            <a:ext cx="3472543" cy="553998"/>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800" b="1" i="0" u="none" strike="noStrike" kern="1200" cap="none" spc="0" normalizeH="0" baseline="0" noProof="0" dirty="0">
                <a:ln>
                  <a:noFill/>
                </a:ln>
                <a:solidFill>
                  <a:srgbClr val="0070C0"/>
                </a:solidFill>
                <a:effectLst/>
                <a:uLnTx/>
                <a:uFillTx/>
                <a:latin typeface="Verdana"/>
                <a:ea typeface="Verdana" pitchFamily="34" charset="0"/>
                <a:cs typeface="Verdana" pitchFamily="34" charset="0"/>
              </a:rPr>
              <a:t>Idealized Uniform Rate of Progress Glide Slope</a:t>
            </a:r>
          </a:p>
        </p:txBody>
      </p:sp>
      <p:sp>
        <p:nvSpPr>
          <p:cNvPr id="12" name="TextBox 11">
            <a:extLst>
              <a:ext uri="{FF2B5EF4-FFF2-40B4-BE49-F238E27FC236}">
                <a16:creationId xmlns:a16="http://schemas.microsoft.com/office/drawing/2014/main" id="{E5AF7E64-CD17-4366-9EC2-536BDC208D86}"/>
              </a:ext>
            </a:extLst>
          </p:cNvPr>
          <p:cNvSpPr txBox="1"/>
          <p:nvPr/>
        </p:nvSpPr>
        <p:spPr bwMode="auto">
          <a:xfrm>
            <a:off x="10733312" y="3397136"/>
            <a:ext cx="1175657" cy="33855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spcAft>
                <a:spcPts val="0"/>
              </a:spcAft>
              <a:buClrTx/>
              <a:buSzTx/>
              <a:tabLst/>
            </a:pPr>
            <a:r>
              <a:rPr kumimoji="0" lang="en-US" sz="1100" b="1" i="0" u="none" strike="noStrike" kern="1200" cap="none" spc="0" normalizeH="0" baseline="0" noProof="0" dirty="0">
                <a:ln>
                  <a:noFill/>
                </a:ln>
                <a:solidFill>
                  <a:srgbClr val="0070C0"/>
                </a:solidFill>
                <a:effectLst/>
                <a:uLnTx/>
                <a:uFillTx/>
                <a:latin typeface="Verdana"/>
                <a:ea typeface="Verdana" pitchFamily="34" charset="0"/>
                <a:cs typeface="Verdana" pitchFamily="34" charset="0"/>
              </a:rPr>
              <a:t>International</a:t>
            </a:r>
          </a:p>
          <a:p>
            <a:pPr marR="0" algn="l" defTabSz="457200" rtl="0" eaLnBrk="0" fontAlgn="base" latinLnBrk="0" hangingPunct="0">
              <a:spcBef>
                <a:spcPct val="0"/>
              </a:spcBef>
              <a:spcAft>
                <a:spcPts val="0"/>
              </a:spcAft>
              <a:buClrTx/>
              <a:buSzTx/>
              <a:tabLst/>
            </a:pPr>
            <a:r>
              <a:rPr lang="en-US" sz="1100" b="1" spc="0" dirty="0">
                <a:solidFill>
                  <a:srgbClr val="0070C0"/>
                </a:solidFill>
              </a:rPr>
              <a:t>Contributions</a:t>
            </a:r>
            <a:endParaRPr kumimoji="0" lang="en-US" sz="1100" b="1" i="0" u="none" strike="noStrike" kern="1200" cap="none" spc="0" normalizeH="0" baseline="0" noProof="0" dirty="0">
              <a:ln>
                <a:noFill/>
              </a:ln>
              <a:solidFill>
                <a:srgbClr val="0070C0"/>
              </a:solidFill>
              <a:effectLst/>
              <a:uLnTx/>
              <a:uFillTx/>
            </a:endParaRPr>
          </a:p>
        </p:txBody>
      </p:sp>
    </p:spTree>
    <p:extLst>
      <p:ext uri="{BB962C8B-B14F-4D97-AF65-F5344CB8AC3E}">
        <p14:creationId xmlns:p14="http://schemas.microsoft.com/office/powerpoint/2010/main" val="2492107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AB74C-6AB3-47BB-90F5-1728B93D976D}"/>
              </a:ext>
            </a:extLst>
          </p:cNvPr>
          <p:cNvSpPr>
            <a:spLocks noGrp="1"/>
          </p:cNvSpPr>
          <p:nvPr>
            <p:ph type="title"/>
          </p:nvPr>
        </p:nvSpPr>
        <p:spPr/>
        <p:txBody>
          <a:bodyPr/>
          <a:lstStyle/>
          <a:p>
            <a:r>
              <a:rPr lang="en-US" dirty="0"/>
              <a:t>EPRI Regional Haze Approach</a:t>
            </a:r>
          </a:p>
        </p:txBody>
      </p:sp>
      <p:sp>
        <p:nvSpPr>
          <p:cNvPr id="3" name="Content Placeholder 2">
            <a:extLst>
              <a:ext uri="{FF2B5EF4-FFF2-40B4-BE49-F238E27FC236}">
                <a16:creationId xmlns:a16="http://schemas.microsoft.com/office/drawing/2014/main" id="{541A60FE-75E9-4A65-82B2-BF102562EEF9}"/>
              </a:ext>
            </a:extLst>
          </p:cNvPr>
          <p:cNvSpPr>
            <a:spLocks noGrp="1"/>
          </p:cNvSpPr>
          <p:nvPr>
            <p:ph idx="1"/>
          </p:nvPr>
        </p:nvSpPr>
        <p:spPr>
          <a:xfrm>
            <a:off x="798512" y="903514"/>
            <a:ext cx="10588625" cy="4804873"/>
          </a:xfrm>
        </p:spPr>
        <p:txBody>
          <a:bodyPr/>
          <a:lstStyle/>
          <a:p>
            <a:r>
              <a:rPr lang="en-GB" sz="2400" dirty="0"/>
              <a:t>3 GEOS-Chem simulations</a:t>
            </a:r>
          </a:p>
          <a:p>
            <a:pPr lvl="1">
              <a:spcAft>
                <a:spcPts val="600"/>
              </a:spcAft>
              <a:buFont typeface="Courier New" panose="02070309020205020404" pitchFamily="49" charset="0"/>
              <a:buChar char="o"/>
            </a:pPr>
            <a:r>
              <a:rPr lang="en-GB" sz="1800" dirty="0"/>
              <a:t>Provide international transport contributions through CAMx boundary conditions (BCs)</a:t>
            </a:r>
          </a:p>
          <a:p>
            <a:pPr lvl="2">
              <a:spcAft>
                <a:spcPts val="600"/>
              </a:spcAft>
              <a:buFont typeface="Wingdings" panose="05000000000000000000" pitchFamily="2" charset="2"/>
              <a:buChar char="§"/>
            </a:pPr>
            <a:r>
              <a:rPr lang="en-GB" sz="1800" dirty="0"/>
              <a:t>2016 Baseline</a:t>
            </a:r>
          </a:p>
          <a:p>
            <a:pPr lvl="2">
              <a:spcAft>
                <a:spcPts val="600"/>
              </a:spcAft>
              <a:buFont typeface="Wingdings" panose="05000000000000000000" pitchFamily="2" charset="2"/>
              <a:buChar char="§"/>
            </a:pPr>
            <a:r>
              <a:rPr lang="en-GB" sz="1800" dirty="0"/>
              <a:t>2028 Base Case</a:t>
            </a:r>
          </a:p>
          <a:p>
            <a:pPr lvl="2">
              <a:spcAft>
                <a:spcPts val="0"/>
              </a:spcAft>
              <a:buFont typeface="Wingdings" panose="05000000000000000000" pitchFamily="2" charset="2"/>
              <a:buChar char="§"/>
            </a:pPr>
            <a:r>
              <a:rPr lang="en-GB" sz="1800" dirty="0"/>
              <a:t>2028 Scenario with all anthropogenic emissions outside the U.S. set to zero</a:t>
            </a:r>
          </a:p>
          <a:p>
            <a:pPr marL="727200" lvl="2" indent="0">
              <a:buNone/>
            </a:pPr>
            <a:r>
              <a:rPr lang="en-GB" dirty="0"/>
              <a:t>			 (</a:t>
            </a:r>
            <a:r>
              <a:rPr lang="en-GB" u="sng" dirty="0"/>
              <a:t>Z</a:t>
            </a:r>
            <a:r>
              <a:rPr lang="en-GB" dirty="0"/>
              <a:t>ero Out </a:t>
            </a:r>
            <a:r>
              <a:rPr lang="en-GB" u="sng" dirty="0"/>
              <a:t>R</a:t>
            </a:r>
            <a:r>
              <a:rPr lang="en-GB" dirty="0"/>
              <a:t>est </a:t>
            </a:r>
            <a:r>
              <a:rPr lang="en-GB" u="sng" dirty="0"/>
              <a:t>o</a:t>
            </a:r>
            <a:r>
              <a:rPr lang="en-GB" dirty="0"/>
              <a:t>f </a:t>
            </a:r>
            <a:r>
              <a:rPr lang="en-GB" u="sng" dirty="0"/>
              <a:t>W</a:t>
            </a:r>
            <a:r>
              <a:rPr lang="en-GB" dirty="0"/>
              <a:t>orld run; ZROW)</a:t>
            </a:r>
          </a:p>
          <a:p>
            <a:pPr lvl="1">
              <a:buFont typeface="Courier New" panose="02070309020205020404" pitchFamily="49" charset="0"/>
              <a:buChar char="o"/>
            </a:pPr>
            <a:r>
              <a:rPr lang="en-GB" sz="1800" dirty="0"/>
              <a:t>Global anthropogenic emissions based on the CEDS and regional inventories</a:t>
            </a:r>
          </a:p>
          <a:p>
            <a:pPr lvl="1">
              <a:buFont typeface="Courier New" panose="02070309020205020404" pitchFamily="49" charset="0"/>
              <a:buChar char="o"/>
            </a:pPr>
            <a:r>
              <a:rPr lang="en-US" sz="1800" dirty="0"/>
              <a:t>Natural emissions driven by 2016 meteorology (in-line)</a:t>
            </a:r>
          </a:p>
          <a:p>
            <a:r>
              <a:rPr lang="en-GB" sz="2400" dirty="0"/>
              <a:t>3 CAMx 36/12-km simulations with respective GEOS-Chem BCs</a:t>
            </a:r>
          </a:p>
          <a:p>
            <a:pPr lvl="1">
              <a:buFont typeface="Courier New" panose="02070309020205020404" pitchFamily="49" charset="0"/>
              <a:buChar char="o"/>
            </a:pPr>
            <a:r>
              <a:rPr lang="en-GB" sz="1800" dirty="0"/>
              <a:t>2016 Baseline; 2028 Base Case; 2028 ZROW</a:t>
            </a:r>
          </a:p>
          <a:p>
            <a:pPr lvl="1">
              <a:buFont typeface="Courier New" panose="02070309020205020404" pitchFamily="49" charset="0"/>
              <a:buChar char="o"/>
            </a:pPr>
            <a:r>
              <a:rPr lang="en-GB" sz="1800" dirty="0"/>
              <a:t>Build off State/Federal Collaborative 2016 modeling database</a:t>
            </a:r>
          </a:p>
          <a:p>
            <a:pPr lvl="1">
              <a:buFont typeface="Courier New" panose="02070309020205020404" pitchFamily="49" charset="0"/>
              <a:buChar char="o"/>
            </a:pPr>
            <a:r>
              <a:rPr lang="en-GB" sz="1800" dirty="0"/>
              <a:t>Develop 2016 natural emissions</a:t>
            </a:r>
            <a:endParaRPr lang="en-US" sz="1800" dirty="0"/>
          </a:p>
          <a:p>
            <a:r>
              <a:rPr lang="en-GB" sz="2400" dirty="0"/>
              <a:t>Visibility analysis</a:t>
            </a:r>
          </a:p>
          <a:p>
            <a:endParaRPr lang="en-US" dirty="0"/>
          </a:p>
        </p:txBody>
      </p:sp>
      <p:sp>
        <p:nvSpPr>
          <p:cNvPr id="4" name="Slide Number Placeholder 3">
            <a:extLst>
              <a:ext uri="{FF2B5EF4-FFF2-40B4-BE49-F238E27FC236}">
                <a16:creationId xmlns:a16="http://schemas.microsoft.com/office/drawing/2014/main" id="{3694930D-BFA9-413D-9A73-9819104A8942}"/>
              </a:ext>
            </a:extLst>
          </p:cNvPr>
          <p:cNvSpPr>
            <a:spLocks noGrp="1"/>
          </p:cNvSpPr>
          <p:nvPr>
            <p:ph type="sldNum" sz="quarter" idx="10"/>
          </p:nvPr>
        </p:nvSpPr>
        <p:spPr/>
        <p:txBody>
          <a:bodyPr/>
          <a:lstStyle/>
          <a:p>
            <a:fld id="{31421AFA-3AE7-4CEA-BC9B-447859BED57B}" type="slidenum">
              <a:rPr lang="en-GB" smtClean="0"/>
              <a:pPr/>
              <a:t>15</a:t>
            </a:fld>
            <a:endParaRPr lang="en-GB" dirty="0"/>
          </a:p>
        </p:txBody>
      </p:sp>
      <p:pic>
        <p:nvPicPr>
          <p:cNvPr id="5" name="Picture 4">
            <a:extLst>
              <a:ext uri="{FF2B5EF4-FFF2-40B4-BE49-F238E27FC236}">
                <a16:creationId xmlns:a16="http://schemas.microsoft.com/office/drawing/2014/main" id="{9BD2442B-64CF-457B-B220-FAA392D0E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048" y="2010100"/>
            <a:ext cx="1568241" cy="1406494"/>
          </a:xfrm>
          <a:prstGeom prst="rect">
            <a:avLst/>
          </a:prstGeom>
        </p:spPr>
      </p:pic>
      <p:pic>
        <p:nvPicPr>
          <p:cNvPr id="6" name="Picture 5">
            <a:extLst>
              <a:ext uri="{FF2B5EF4-FFF2-40B4-BE49-F238E27FC236}">
                <a16:creationId xmlns:a16="http://schemas.microsoft.com/office/drawing/2014/main" id="{CF1FAEF8-4E27-4D26-BA34-AFE331B6D6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4254" y="4734535"/>
            <a:ext cx="2457587" cy="973852"/>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extLst/>
        </p:spPr>
      </p:pic>
    </p:spTree>
    <p:extLst>
      <p:ext uri="{BB962C8B-B14F-4D97-AF65-F5344CB8AC3E}">
        <p14:creationId xmlns:p14="http://schemas.microsoft.com/office/powerpoint/2010/main" val="2858987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7892E-74CA-42D5-BC84-DBEF34AE6912}"/>
              </a:ext>
            </a:extLst>
          </p:cNvPr>
          <p:cNvSpPr>
            <a:spLocks noGrp="1"/>
          </p:cNvSpPr>
          <p:nvPr>
            <p:ph type="title"/>
          </p:nvPr>
        </p:nvSpPr>
        <p:spPr/>
        <p:txBody>
          <a:bodyPr/>
          <a:lstStyle/>
          <a:p>
            <a:r>
              <a:rPr lang="en-GB" dirty="0"/>
              <a:t>Scientific Review Panel	</a:t>
            </a:r>
            <a:endParaRPr lang="en-US" dirty="0"/>
          </a:p>
        </p:txBody>
      </p:sp>
      <p:sp>
        <p:nvSpPr>
          <p:cNvPr id="3" name="Content Placeholder 2">
            <a:extLst>
              <a:ext uri="{FF2B5EF4-FFF2-40B4-BE49-F238E27FC236}">
                <a16:creationId xmlns:a16="http://schemas.microsoft.com/office/drawing/2014/main" id="{E575712F-6DC5-40B1-A651-9AB93A8BCF8B}"/>
              </a:ext>
            </a:extLst>
          </p:cNvPr>
          <p:cNvSpPr>
            <a:spLocks noGrp="1"/>
          </p:cNvSpPr>
          <p:nvPr>
            <p:ph idx="1"/>
          </p:nvPr>
        </p:nvSpPr>
        <p:spPr>
          <a:xfrm>
            <a:off x="798512" y="1371600"/>
            <a:ext cx="10588625" cy="4336787"/>
          </a:xfrm>
        </p:spPr>
        <p:txBody>
          <a:bodyPr/>
          <a:lstStyle/>
          <a:p>
            <a:pPr>
              <a:buFont typeface="Arial" panose="020B0604020202020204" pitchFamily="34" charset="0"/>
              <a:buChar char="•"/>
            </a:pPr>
            <a:r>
              <a:rPr lang="en-GB" sz="2000" dirty="0"/>
              <a:t>Multi-jurisdictional organizations</a:t>
            </a:r>
          </a:p>
          <a:p>
            <a:pPr lvl="1">
              <a:buFont typeface="Courier New" panose="02070309020205020404" pitchFamily="49" charset="0"/>
              <a:buChar char="o"/>
            </a:pPr>
            <a:r>
              <a:rPr lang="en-GB" sz="2000" dirty="0"/>
              <a:t>CENSARA, LADCO, MARAMA, METRO4/SESARM, WRAP/WESTAR</a:t>
            </a:r>
          </a:p>
          <a:p>
            <a:pPr>
              <a:buFont typeface="Arial" panose="020B0604020202020204" pitchFamily="34" charset="0"/>
              <a:buChar char="•"/>
            </a:pPr>
            <a:r>
              <a:rPr lang="en-GB" sz="2000" dirty="0"/>
              <a:t>State representatives, Indian tribes, federal agencies (e.g., National Park Service)</a:t>
            </a:r>
          </a:p>
          <a:p>
            <a:pPr>
              <a:buFont typeface="Arial" panose="020B0604020202020204" pitchFamily="34" charset="0"/>
              <a:buChar char="•"/>
            </a:pPr>
            <a:r>
              <a:rPr lang="en-GB" sz="2000" dirty="0"/>
              <a:t>Provide input and feedback to ensure that results address the needs of the broad stakeholder community</a:t>
            </a:r>
          </a:p>
          <a:p>
            <a:pPr lvl="1">
              <a:buFont typeface="Courier New" panose="02070309020205020404" pitchFamily="49" charset="0"/>
              <a:buChar char="o"/>
            </a:pPr>
            <a:r>
              <a:rPr lang="en-GB" sz="2000" dirty="0"/>
              <a:t>Leverage data resources; other in-house resources?</a:t>
            </a:r>
          </a:p>
          <a:p>
            <a:pPr lvl="1">
              <a:buFont typeface="Courier New" panose="02070309020205020404" pitchFamily="49" charset="0"/>
              <a:buChar char="o"/>
            </a:pPr>
            <a:r>
              <a:rPr lang="en-GB" sz="2000" dirty="0"/>
              <a:t>Refine methodology</a:t>
            </a:r>
          </a:p>
          <a:p>
            <a:pPr lvl="1">
              <a:buFont typeface="Courier New" panose="02070309020205020404" pitchFamily="49" charset="0"/>
              <a:buChar char="o"/>
            </a:pPr>
            <a:r>
              <a:rPr lang="en-GB" sz="2000" dirty="0"/>
              <a:t>Full transparency</a:t>
            </a:r>
          </a:p>
          <a:p>
            <a:pPr>
              <a:buFont typeface="Arial" panose="020B0604020202020204" pitchFamily="34" charset="0"/>
              <a:buChar char="•"/>
            </a:pPr>
            <a:r>
              <a:rPr lang="en-GB" sz="2000" dirty="0"/>
              <a:t>Review interim and final modeling results</a:t>
            </a:r>
          </a:p>
          <a:p>
            <a:pPr>
              <a:buFont typeface="Arial" panose="020B0604020202020204" pitchFamily="34" charset="0"/>
              <a:buChar char="•"/>
            </a:pPr>
            <a:r>
              <a:rPr lang="en-GB" sz="2000" dirty="0"/>
              <a:t>Use results as needed</a:t>
            </a:r>
          </a:p>
          <a:p>
            <a:endParaRPr lang="en-US" dirty="0"/>
          </a:p>
        </p:txBody>
      </p:sp>
      <p:sp>
        <p:nvSpPr>
          <p:cNvPr id="4" name="Slide Number Placeholder 3">
            <a:extLst>
              <a:ext uri="{FF2B5EF4-FFF2-40B4-BE49-F238E27FC236}">
                <a16:creationId xmlns:a16="http://schemas.microsoft.com/office/drawing/2014/main" id="{C4684AC3-7822-4E6C-9E86-6DC2A4853A13}"/>
              </a:ext>
            </a:extLst>
          </p:cNvPr>
          <p:cNvSpPr>
            <a:spLocks noGrp="1"/>
          </p:cNvSpPr>
          <p:nvPr>
            <p:ph type="sldNum" sz="quarter" idx="10"/>
          </p:nvPr>
        </p:nvSpPr>
        <p:spPr/>
        <p:txBody>
          <a:bodyPr/>
          <a:lstStyle/>
          <a:p>
            <a:fld id="{31421AFA-3AE7-4CEA-BC9B-447859BED57B}" type="slidenum">
              <a:rPr lang="en-GB" smtClean="0"/>
              <a:pPr/>
              <a:t>16</a:t>
            </a:fld>
            <a:endParaRPr lang="en-GB" dirty="0"/>
          </a:p>
        </p:txBody>
      </p:sp>
    </p:spTree>
    <p:extLst>
      <p:ext uri="{BB962C8B-B14F-4D97-AF65-F5344CB8AC3E}">
        <p14:creationId xmlns:p14="http://schemas.microsoft.com/office/powerpoint/2010/main" val="835523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Status on GEOS-Chem Modeling</a:t>
            </a:r>
          </a:p>
        </p:txBody>
      </p:sp>
      <p:sp>
        <p:nvSpPr>
          <p:cNvPr id="3" name="Content Placeholder 2"/>
          <p:cNvSpPr>
            <a:spLocks noGrp="1"/>
          </p:cNvSpPr>
          <p:nvPr>
            <p:ph idx="1"/>
          </p:nvPr>
        </p:nvSpPr>
        <p:spPr>
          <a:xfrm>
            <a:off x="798512" y="1393371"/>
            <a:ext cx="10588625" cy="4315016"/>
          </a:xfrm>
        </p:spPr>
        <p:txBody>
          <a:bodyPr>
            <a:normAutofit/>
          </a:bodyPr>
          <a:lstStyle/>
          <a:p>
            <a:r>
              <a:rPr lang="en-GB" sz="2400" dirty="0"/>
              <a:t>Baseline 2016 modeling completed</a:t>
            </a:r>
          </a:p>
          <a:p>
            <a:pPr lvl="1">
              <a:buFont typeface="Courier New" panose="02070309020205020404" pitchFamily="49" charset="0"/>
              <a:buChar char="o"/>
            </a:pPr>
            <a:r>
              <a:rPr lang="en-GB" sz="2000" dirty="0"/>
              <a:t>Model performance evaluation focusing on rural sites (due to the coarse grid resolution)  </a:t>
            </a:r>
          </a:p>
          <a:p>
            <a:pPr lvl="2">
              <a:buFont typeface="Wingdings" panose="05000000000000000000" pitchFamily="2" charset="2"/>
              <a:buChar char="§"/>
            </a:pPr>
            <a:r>
              <a:rPr lang="en-US" sz="1800" dirty="0"/>
              <a:t>Surface sites: CASTNET and IMPROVE sites</a:t>
            </a:r>
          </a:p>
          <a:p>
            <a:pPr marL="287309" lvl="1" indent="0">
              <a:buNone/>
            </a:pPr>
            <a:endParaRPr lang="en-GB" sz="2400" dirty="0"/>
          </a:p>
          <a:p>
            <a:r>
              <a:rPr lang="en-GB" sz="2400" dirty="0"/>
              <a:t>Future-year 2028 modeling</a:t>
            </a:r>
          </a:p>
          <a:p>
            <a:pPr lvl="1">
              <a:buFont typeface="Courier New" panose="02070309020205020404" pitchFamily="49" charset="0"/>
              <a:buChar char="o"/>
            </a:pPr>
            <a:r>
              <a:rPr lang="en-GB" sz="2000" dirty="0"/>
              <a:t>Literature Review for emission projections</a:t>
            </a:r>
          </a:p>
          <a:p>
            <a:pPr lvl="1">
              <a:buFont typeface="Courier New" panose="02070309020205020404" pitchFamily="49" charset="0"/>
              <a:buChar char="o"/>
            </a:pPr>
            <a:r>
              <a:rPr lang="en-GB" sz="2000" dirty="0"/>
              <a:t>Base 2028 simulation completed</a:t>
            </a:r>
          </a:p>
          <a:p>
            <a:pPr lvl="1">
              <a:buFont typeface="Courier New" panose="02070309020205020404" pitchFamily="49" charset="0"/>
              <a:buChar char="o"/>
            </a:pPr>
            <a:r>
              <a:rPr lang="en-GB" sz="2000" dirty="0"/>
              <a:t>Z</a:t>
            </a:r>
            <a:r>
              <a:rPr lang="en-GB" sz="2400" dirty="0"/>
              <a:t>ero-out simulation completed</a:t>
            </a:r>
          </a:p>
          <a:p>
            <a:pPr lvl="1"/>
            <a:endParaRPr lang="en-GB" sz="2400" dirty="0"/>
          </a:p>
          <a:p>
            <a:pPr lvl="1"/>
            <a:endParaRPr lang="en-GB" sz="2400" dirty="0"/>
          </a:p>
          <a:p>
            <a:endParaRPr lang="en-GB" sz="2400" dirty="0"/>
          </a:p>
          <a:p>
            <a:pPr lvl="1"/>
            <a:endParaRPr lang="en-GB" sz="2400" dirty="0"/>
          </a:p>
          <a:p>
            <a:pPr lvl="1"/>
            <a:endParaRPr lang="en-GB" sz="2400" dirty="0"/>
          </a:p>
          <a:p>
            <a:pPr lvl="1"/>
            <a:endParaRPr lang="en-GB" sz="2400" dirty="0"/>
          </a:p>
        </p:txBody>
      </p:sp>
    </p:spTree>
    <p:extLst>
      <p:ext uri="{BB962C8B-B14F-4D97-AF65-F5344CB8AC3E}">
        <p14:creationId xmlns:p14="http://schemas.microsoft.com/office/powerpoint/2010/main" val="1745574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Non-US Emissions : Baseline</a:t>
            </a:r>
          </a:p>
        </p:txBody>
      </p:sp>
      <p:graphicFrame>
        <p:nvGraphicFramePr>
          <p:cNvPr id="4" name="Table 3">
            <a:extLst>
              <a:ext uri="{FF2B5EF4-FFF2-40B4-BE49-F238E27FC236}">
                <a16:creationId xmlns:a16="http://schemas.microsoft.com/office/drawing/2014/main" id="{5592F1E1-34D5-4501-9346-6B586C6B7A8F}"/>
              </a:ext>
            </a:extLst>
          </p:cNvPr>
          <p:cNvGraphicFramePr>
            <a:graphicFrameLocks noGrp="1"/>
          </p:cNvGraphicFramePr>
          <p:nvPr>
            <p:extLst/>
          </p:nvPr>
        </p:nvGraphicFramePr>
        <p:xfrm>
          <a:off x="991653" y="1570378"/>
          <a:ext cx="10678608" cy="4484634"/>
        </p:xfrm>
        <a:graphic>
          <a:graphicData uri="http://schemas.openxmlformats.org/drawingml/2006/table">
            <a:tbl>
              <a:tblPr firstRow="1" bandRow="1">
                <a:tableStyleId>{00A15C55-8517-42AA-B614-E9B94910E393}</a:tableStyleId>
              </a:tblPr>
              <a:tblGrid>
                <a:gridCol w="2669652">
                  <a:extLst>
                    <a:ext uri="{9D8B030D-6E8A-4147-A177-3AD203B41FA5}">
                      <a16:colId xmlns:a16="http://schemas.microsoft.com/office/drawing/2014/main" val="511799286"/>
                    </a:ext>
                  </a:extLst>
                </a:gridCol>
                <a:gridCol w="2669652">
                  <a:extLst>
                    <a:ext uri="{9D8B030D-6E8A-4147-A177-3AD203B41FA5}">
                      <a16:colId xmlns:a16="http://schemas.microsoft.com/office/drawing/2014/main" val="3673643724"/>
                    </a:ext>
                  </a:extLst>
                </a:gridCol>
                <a:gridCol w="2207091">
                  <a:extLst>
                    <a:ext uri="{9D8B030D-6E8A-4147-A177-3AD203B41FA5}">
                      <a16:colId xmlns:a16="http://schemas.microsoft.com/office/drawing/2014/main" val="1748339129"/>
                    </a:ext>
                  </a:extLst>
                </a:gridCol>
                <a:gridCol w="3132213">
                  <a:extLst>
                    <a:ext uri="{9D8B030D-6E8A-4147-A177-3AD203B41FA5}">
                      <a16:colId xmlns:a16="http://schemas.microsoft.com/office/drawing/2014/main" val="1951411905"/>
                    </a:ext>
                  </a:extLst>
                </a:gridCol>
              </a:tblGrid>
              <a:tr h="370706">
                <a:tc>
                  <a:txBody>
                    <a:bodyPr/>
                    <a:lstStyle/>
                    <a:p>
                      <a:r>
                        <a:rPr lang="en-GB" sz="1600" dirty="0"/>
                        <a:t>Region</a:t>
                      </a:r>
                    </a:p>
                  </a:txBody>
                  <a:tcPr marL="91407" marR="91407" marT="45703" marB="45703"/>
                </a:tc>
                <a:tc>
                  <a:txBody>
                    <a:bodyPr/>
                    <a:lstStyle/>
                    <a:p>
                      <a:r>
                        <a:rPr lang="en-GB" sz="1600" dirty="0"/>
                        <a:t>Inventory</a:t>
                      </a:r>
                    </a:p>
                  </a:txBody>
                  <a:tcPr marL="91407" marR="91407" marT="45703" marB="45703"/>
                </a:tc>
                <a:tc>
                  <a:txBody>
                    <a:bodyPr/>
                    <a:lstStyle/>
                    <a:p>
                      <a:r>
                        <a:rPr lang="en-GB" sz="1600" dirty="0"/>
                        <a:t>Latest year</a:t>
                      </a:r>
                    </a:p>
                  </a:txBody>
                  <a:tcPr marL="91407" marR="91407" marT="45703" marB="45703"/>
                </a:tc>
                <a:tc>
                  <a:txBody>
                    <a:bodyPr/>
                    <a:lstStyle/>
                    <a:p>
                      <a:r>
                        <a:rPr lang="en-GB" sz="1600" dirty="0"/>
                        <a:t>2016 simulation</a:t>
                      </a:r>
                    </a:p>
                  </a:txBody>
                  <a:tcPr marL="91407" marR="91407" marT="45703" marB="45703"/>
                </a:tc>
                <a:extLst>
                  <a:ext uri="{0D108BD9-81ED-4DB2-BD59-A6C34878D82A}">
                    <a16:rowId xmlns:a16="http://schemas.microsoft.com/office/drawing/2014/main" val="2367671668"/>
                  </a:ext>
                </a:extLst>
              </a:tr>
              <a:tr h="370706">
                <a:tc>
                  <a:txBody>
                    <a:bodyPr/>
                    <a:lstStyle/>
                    <a:p>
                      <a:r>
                        <a:rPr lang="en-GB" sz="1600" dirty="0"/>
                        <a:t>Canada</a:t>
                      </a:r>
                    </a:p>
                  </a:txBody>
                  <a:tcPr marL="91407" marR="91407" marT="45703" marB="45703"/>
                </a:tc>
                <a:tc>
                  <a:txBody>
                    <a:bodyPr/>
                    <a:lstStyle/>
                    <a:p>
                      <a:r>
                        <a:rPr lang="en-GB" sz="1600" dirty="0"/>
                        <a:t>APEI</a:t>
                      </a:r>
                    </a:p>
                  </a:txBody>
                  <a:tcPr marL="91407" marR="91407" marT="45703" marB="45703"/>
                </a:tc>
                <a:tc>
                  <a:txBody>
                    <a:bodyPr/>
                    <a:lstStyle/>
                    <a:p>
                      <a:r>
                        <a:rPr lang="en-GB" sz="1600" dirty="0"/>
                        <a:t>2014</a:t>
                      </a:r>
                    </a:p>
                  </a:txBody>
                  <a:tcPr marL="91407" marR="91407" marT="45703" marB="45703"/>
                </a:tc>
                <a:tc>
                  <a:txBody>
                    <a:bodyPr/>
                    <a:lstStyle/>
                    <a:p>
                      <a:r>
                        <a:rPr lang="en-GB" sz="1600" dirty="0"/>
                        <a:t>No projection</a:t>
                      </a:r>
                    </a:p>
                  </a:txBody>
                  <a:tcPr marL="91407" marR="91407" marT="45703" marB="45703"/>
                </a:tc>
                <a:extLst>
                  <a:ext uri="{0D108BD9-81ED-4DB2-BD59-A6C34878D82A}">
                    <a16:rowId xmlns:a16="http://schemas.microsoft.com/office/drawing/2014/main" val="3683080166"/>
                  </a:ext>
                </a:extLst>
              </a:tr>
              <a:tr h="370706">
                <a:tc>
                  <a:txBody>
                    <a:bodyPr/>
                    <a:lstStyle/>
                    <a:p>
                      <a:r>
                        <a:rPr lang="en-GB" sz="1600" dirty="0"/>
                        <a:t>China</a:t>
                      </a:r>
                    </a:p>
                  </a:txBody>
                  <a:tcPr marL="91407" marR="91407" marT="45703" marB="45703"/>
                </a:tc>
                <a:tc>
                  <a:txBody>
                    <a:bodyPr/>
                    <a:lstStyle/>
                    <a:p>
                      <a:r>
                        <a:rPr lang="en-GB" sz="1600" dirty="0"/>
                        <a:t>MEIC</a:t>
                      </a:r>
                    </a:p>
                  </a:txBody>
                  <a:tcPr marL="91407" marR="91407" marT="45703" marB="45703"/>
                </a:tc>
                <a:tc>
                  <a:txBody>
                    <a:bodyPr/>
                    <a:lstStyle/>
                    <a:p>
                      <a:r>
                        <a:rPr lang="en-GB" sz="1600" dirty="0"/>
                        <a:t>2015, 2016, 2017</a:t>
                      </a:r>
                    </a:p>
                  </a:txBody>
                  <a:tcPr marL="91407" marR="91407" marT="45703" marB="45703"/>
                </a:tc>
                <a:tc>
                  <a:txBody>
                    <a:bodyPr/>
                    <a:lstStyle/>
                    <a:p>
                      <a:r>
                        <a:rPr lang="en-GB" sz="1600" dirty="0"/>
                        <a:t>2016</a:t>
                      </a:r>
                    </a:p>
                  </a:txBody>
                  <a:tcPr marL="91407" marR="91407" marT="45703" marB="45703"/>
                </a:tc>
                <a:extLst>
                  <a:ext uri="{0D108BD9-81ED-4DB2-BD59-A6C34878D82A}">
                    <a16:rowId xmlns:a16="http://schemas.microsoft.com/office/drawing/2014/main" val="2736767263"/>
                  </a:ext>
                </a:extLst>
              </a:tr>
              <a:tr h="579023">
                <a:tc>
                  <a:txBody>
                    <a:bodyPr/>
                    <a:lstStyle/>
                    <a:p>
                      <a:r>
                        <a:rPr lang="en-GB" sz="1600" dirty="0"/>
                        <a:t>Global; rest of the world</a:t>
                      </a:r>
                    </a:p>
                  </a:txBody>
                  <a:tcPr marL="91407" marR="91407" marT="45703" marB="45703"/>
                </a:tc>
                <a:tc>
                  <a:txBody>
                    <a:bodyPr/>
                    <a:lstStyle/>
                    <a:p>
                      <a:r>
                        <a:rPr lang="en-GB" sz="1600" dirty="0"/>
                        <a:t>CEDS (GEOS-Chem default)</a:t>
                      </a:r>
                    </a:p>
                  </a:txBody>
                  <a:tcPr marL="91407" marR="91407" marT="45703" marB="45703"/>
                </a:tc>
                <a:tc>
                  <a:txBody>
                    <a:bodyPr/>
                    <a:lstStyle/>
                    <a:p>
                      <a:r>
                        <a:rPr lang="en-GB" sz="1600" dirty="0"/>
                        <a:t>2014</a:t>
                      </a:r>
                    </a:p>
                  </a:txBody>
                  <a:tcPr marL="91407" marR="91407" marT="45703" marB="45703"/>
                </a:tc>
                <a:tc>
                  <a:txBody>
                    <a:bodyPr/>
                    <a:lstStyle/>
                    <a:p>
                      <a:r>
                        <a:rPr lang="en-GB" sz="1600" dirty="0"/>
                        <a:t>2014</a:t>
                      </a:r>
                    </a:p>
                  </a:txBody>
                  <a:tcPr marL="91407" marR="91407" marT="45703" marB="45703"/>
                </a:tc>
                <a:extLst>
                  <a:ext uri="{0D108BD9-81ED-4DB2-BD59-A6C34878D82A}">
                    <a16:rowId xmlns:a16="http://schemas.microsoft.com/office/drawing/2014/main" val="4118927544"/>
                  </a:ext>
                </a:extLst>
              </a:tr>
              <a:tr h="370706">
                <a:tc>
                  <a:txBody>
                    <a:bodyPr/>
                    <a:lstStyle/>
                    <a:p>
                      <a:r>
                        <a:rPr lang="en-GB" sz="1600" dirty="0"/>
                        <a:t>Aircraft</a:t>
                      </a:r>
                    </a:p>
                  </a:txBody>
                  <a:tcPr marL="91407" marR="91407" marT="45703" marB="45703"/>
                </a:tc>
                <a:tc>
                  <a:txBody>
                    <a:bodyPr/>
                    <a:lstStyle/>
                    <a:p>
                      <a:r>
                        <a:rPr lang="en-GB" sz="1600" dirty="0"/>
                        <a:t>AEIC </a:t>
                      </a:r>
                    </a:p>
                  </a:txBody>
                  <a:tcPr marL="91407" marR="91407" marT="45703" marB="45703"/>
                </a:tc>
                <a:tc>
                  <a:txBody>
                    <a:bodyPr/>
                    <a:lstStyle/>
                    <a:p>
                      <a:r>
                        <a:rPr lang="en-GB" sz="1600" dirty="0"/>
                        <a:t>2005</a:t>
                      </a:r>
                    </a:p>
                  </a:txBody>
                  <a:tcPr marL="91407" marR="91407" marT="45703" marB="45703"/>
                </a:tc>
                <a:tc>
                  <a:txBody>
                    <a:bodyPr/>
                    <a:lstStyle/>
                    <a:p>
                      <a:r>
                        <a:rPr lang="en-GB" sz="1600" dirty="0"/>
                        <a:t>Projected 2016 (RCP4.5)</a:t>
                      </a:r>
                    </a:p>
                  </a:txBody>
                  <a:tcPr marL="91407" marR="91407" marT="45703" marB="45703"/>
                </a:tc>
                <a:extLst>
                  <a:ext uri="{0D108BD9-81ED-4DB2-BD59-A6C34878D82A}">
                    <a16:rowId xmlns:a16="http://schemas.microsoft.com/office/drawing/2014/main" val="4083296853"/>
                  </a:ext>
                </a:extLst>
              </a:tr>
              <a:tr h="370706">
                <a:tc>
                  <a:txBody>
                    <a:bodyPr/>
                    <a:lstStyle/>
                    <a:p>
                      <a:r>
                        <a:rPr lang="en-GB" sz="1600" dirty="0"/>
                        <a:t>Shipping</a:t>
                      </a:r>
                    </a:p>
                  </a:txBody>
                  <a:tcPr marL="91407" marR="91407" marT="45703" marB="45703"/>
                </a:tc>
                <a:tc>
                  <a:txBody>
                    <a:bodyPr/>
                    <a:lstStyle/>
                    <a:p>
                      <a:r>
                        <a:rPr lang="en-GB" sz="1600" dirty="0"/>
                        <a:t>NEI, EMEP, HTAP2</a:t>
                      </a:r>
                    </a:p>
                  </a:txBody>
                  <a:tcPr marL="91407" marR="91407" marT="45703" marB="45703"/>
                </a:tc>
                <a:tc>
                  <a:txBody>
                    <a:bodyPr/>
                    <a:lstStyle/>
                    <a:p>
                      <a:r>
                        <a:rPr lang="en-GB" sz="1600" dirty="0"/>
                        <a:t>2011, 2012, 2010</a:t>
                      </a:r>
                    </a:p>
                  </a:txBody>
                  <a:tcPr marL="91407" marR="91407" marT="45703" marB="45703"/>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600" dirty="0"/>
                        <a:t>Projected 2016 (RCP4.5)</a:t>
                      </a:r>
                    </a:p>
                  </a:txBody>
                  <a:tcPr marL="91407" marR="91407" marT="45703" marB="45703"/>
                </a:tc>
                <a:extLst>
                  <a:ext uri="{0D108BD9-81ED-4DB2-BD59-A6C34878D82A}">
                    <a16:rowId xmlns:a16="http://schemas.microsoft.com/office/drawing/2014/main" val="1606202586"/>
                  </a:ext>
                </a:extLst>
              </a:tr>
              <a:tr h="370706">
                <a:tc>
                  <a:txBody>
                    <a:bodyPr/>
                    <a:lstStyle/>
                    <a:p>
                      <a:r>
                        <a:rPr lang="en-GB" sz="1600" dirty="0"/>
                        <a:t>Biomass</a:t>
                      </a:r>
                    </a:p>
                  </a:txBody>
                  <a:tcPr marL="91407" marR="91407" marT="45703" marB="45703"/>
                </a:tc>
                <a:tc>
                  <a:txBody>
                    <a:bodyPr/>
                    <a:lstStyle/>
                    <a:p>
                      <a:r>
                        <a:rPr lang="en-GB" sz="1600" dirty="0"/>
                        <a:t>QFED2</a:t>
                      </a:r>
                    </a:p>
                  </a:txBody>
                  <a:tcPr marL="91407" marR="91407" marT="45703" marB="45703"/>
                </a:tc>
                <a:tc>
                  <a:txBody>
                    <a:bodyPr/>
                    <a:lstStyle/>
                    <a:p>
                      <a:r>
                        <a:rPr lang="en-GB" sz="1600" dirty="0"/>
                        <a:t>2016</a:t>
                      </a:r>
                    </a:p>
                  </a:txBody>
                  <a:tcPr marL="91407" marR="91407" marT="45703" marB="45703"/>
                </a:tc>
                <a:tc>
                  <a:txBody>
                    <a:bodyPr/>
                    <a:lstStyle/>
                    <a:p>
                      <a:r>
                        <a:rPr lang="en-GB" sz="1600" dirty="0"/>
                        <a:t>2016</a:t>
                      </a:r>
                    </a:p>
                  </a:txBody>
                  <a:tcPr marL="91407" marR="91407" marT="45703" marB="45703"/>
                </a:tc>
                <a:extLst>
                  <a:ext uri="{0D108BD9-81ED-4DB2-BD59-A6C34878D82A}">
                    <a16:rowId xmlns:a16="http://schemas.microsoft.com/office/drawing/2014/main" val="2708364727"/>
                  </a:ext>
                </a:extLst>
              </a:tr>
              <a:tr h="370706">
                <a:tc>
                  <a:txBody>
                    <a:bodyPr/>
                    <a:lstStyle/>
                    <a:p>
                      <a:r>
                        <a:rPr lang="en-GB" sz="1600" dirty="0"/>
                        <a:t>Volcanic SO2</a:t>
                      </a:r>
                    </a:p>
                  </a:txBody>
                  <a:tcPr marL="91407" marR="91407" marT="45703" marB="45703"/>
                </a:tc>
                <a:tc>
                  <a:txBody>
                    <a:bodyPr/>
                    <a:lstStyle/>
                    <a:p>
                      <a:r>
                        <a:rPr lang="en-GB" sz="1600" dirty="0"/>
                        <a:t>Aerocom</a:t>
                      </a:r>
                    </a:p>
                  </a:txBody>
                  <a:tcPr marL="91407" marR="91407" marT="45703" marB="45703"/>
                </a:tc>
                <a:tc>
                  <a:txBody>
                    <a:bodyPr/>
                    <a:lstStyle/>
                    <a:p>
                      <a:r>
                        <a:rPr lang="en-GB" sz="1600" dirty="0"/>
                        <a:t>2009</a:t>
                      </a:r>
                    </a:p>
                  </a:txBody>
                  <a:tcPr marL="91407" marR="91407" marT="45703" marB="45703"/>
                </a:tc>
                <a:tc>
                  <a:txBody>
                    <a:bodyPr/>
                    <a:lstStyle/>
                    <a:p>
                      <a:r>
                        <a:rPr lang="en-GB" sz="1600" dirty="0"/>
                        <a:t>Degassing emissions only</a:t>
                      </a:r>
                    </a:p>
                  </a:txBody>
                  <a:tcPr marL="91407" marR="91407" marT="45703" marB="45703"/>
                </a:tc>
                <a:extLst>
                  <a:ext uri="{0D108BD9-81ED-4DB2-BD59-A6C34878D82A}">
                    <a16:rowId xmlns:a16="http://schemas.microsoft.com/office/drawing/2014/main" val="2381146608"/>
                  </a:ext>
                </a:extLst>
              </a:tr>
              <a:tr h="1310447">
                <a:tc>
                  <a:txBody>
                    <a:bodyPr/>
                    <a:lstStyle/>
                    <a:p>
                      <a:r>
                        <a:rPr lang="en-GB" sz="1600" dirty="0"/>
                        <a:t>soil NOx, sea-salt aerosol, oceanic DMS, biogenic VOC, wind-blown dust, short-lived bromo-carbon</a:t>
                      </a:r>
                      <a:endParaRPr lang="en-GB" sz="1600" baseline="-25000" dirty="0"/>
                    </a:p>
                  </a:txBody>
                  <a:tcPr marL="91407" marR="91407" marT="45703" marB="45703"/>
                </a:tc>
                <a:tc>
                  <a:txBody>
                    <a:bodyPr/>
                    <a:lstStyle/>
                    <a:p>
                      <a:r>
                        <a:rPr lang="en-GB" sz="1600" dirty="0"/>
                        <a:t>On-line </a:t>
                      </a:r>
                    </a:p>
                  </a:txBody>
                  <a:tcPr marL="91407" marR="91407" marT="45703" marB="45703"/>
                </a:tc>
                <a:tc>
                  <a:txBody>
                    <a:bodyPr/>
                    <a:lstStyle/>
                    <a:p>
                      <a:endParaRPr lang="en-GB" sz="1600" dirty="0"/>
                    </a:p>
                  </a:txBody>
                  <a:tcPr marL="91407" marR="91407" marT="45703" marB="45703"/>
                </a:tc>
                <a:tc>
                  <a:txBody>
                    <a:bodyPr/>
                    <a:lstStyle/>
                    <a:p>
                      <a:r>
                        <a:rPr lang="en-GB" sz="1600" dirty="0"/>
                        <a:t>Meteorology-driven</a:t>
                      </a:r>
                    </a:p>
                  </a:txBody>
                  <a:tcPr marL="91407" marR="91407" marT="45703" marB="45703"/>
                </a:tc>
                <a:extLst>
                  <a:ext uri="{0D108BD9-81ED-4DB2-BD59-A6C34878D82A}">
                    <a16:rowId xmlns:a16="http://schemas.microsoft.com/office/drawing/2014/main" val="3214158684"/>
                  </a:ext>
                </a:extLst>
              </a:tr>
            </a:tbl>
          </a:graphicData>
        </a:graphic>
      </p:graphicFrame>
    </p:spTree>
    <p:extLst>
      <p:ext uri="{BB962C8B-B14F-4D97-AF65-F5344CB8AC3E}">
        <p14:creationId xmlns:p14="http://schemas.microsoft.com/office/powerpoint/2010/main" val="96405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47BB-6ADA-42D7-8BEA-CE6BB10624BD}"/>
              </a:ext>
            </a:extLst>
          </p:cNvPr>
          <p:cNvSpPr>
            <a:spLocks noGrp="1"/>
          </p:cNvSpPr>
          <p:nvPr>
            <p:ph type="title"/>
          </p:nvPr>
        </p:nvSpPr>
        <p:spPr/>
        <p:txBody>
          <a:bodyPr/>
          <a:lstStyle/>
          <a:p>
            <a:r>
              <a:rPr lang="en-GB" dirty="0"/>
              <a:t>Baseline 2016 Model Performance</a:t>
            </a:r>
            <a:br>
              <a:rPr lang="en-GB" dirty="0"/>
            </a:br>
            <a:r>
              <a:rPr lang="en-GB" sz="2800" cap="none" dirty="0">
                <a:solidFill>
                  <a:srgbClr val="D6A10A"/>
                </a:solidFill>
              </a:rPr>
              <a:t>Ozone</a:t>
            </a:r>
            <a:endParaRPr lang="en-GB" dirty="0"/>
          </a:p>
        </p:txBody>
      </p:sp>
      <p:pic>
        <p:nvPicPr>
          <p:cNvPr id="5" name="Content Placeholder 4">
            <a:extLst>
              <a:ext uri="{FF2B5EF4-FFF2-40B4-BE49-F238E27FC236}">
                <a16:creationId xmlns:a16="http://schemas.microsoft.com/office/drawing/2014/main" id="{D8E2D6BB-1DD9-4E75-9DD5-3EB84A151AD2}"/>
              </a:ext>
            </a:extLst>
          </p:cNvPr>
          <p:cNvPicPr>
            <a:picLocks noGrp="1" noChangeAspect="1"/>
          </p:cNvPicPr>
          <p:nvPr>
            <p:ph idx="1"/>
          </p:nvPr>
        </p:nvPicPr>
        <p:blipFill>
          <a:blip r:embed="rId3"/>
          <a:stretch>
            <a:fillRect/>
          </a:stretch>
        </p:blipFill>
        <p:spPr>
          <a:xfrm>
            <a:off x="255407" y="2218174"/>
            <a:ext cx="5416707" cy="4062530"/>
          </a:xfrm>
        </p:spPr>
      </p:pic>
      <p:sp>
        <p:nvSpPr>
          <p:cNvPr id="6" name="Content Placeholder 2">
            <a:extLst>
              <a:ext uri="{FF2B5EF4-FFF2-40B4-BE49-F238E27FC236}">
                <a16:creationId xmlns:a16="http://schemas.microsoft.com/office/drawing/2014/main" id="{D070CFCC-12F6-46C8-B496-66C023911DC8}"/>
              </a:ext>
            </a:extLst>
          </p:cNvPr>
          <p:cNvSpPr txBox="1">
            <a:spLocks/>
          </p:cNvSpPr>
          <p:nvPr/>
        </p:nvSpPr>
        <p:spPr bwMode="auto">
          <a:xfrm>
            <a:off x="6469623" y="5236042"/>
            <a:ext cx="5720789" cy="929888"/>
          </a:xfrm>
          <a:prstGeom prst="rect">
            <a:avLst/>
          </a:prstGeom>
          <a:noFill/>
          <a:ln w="9525">
            <a:noFill/>
            <a:miter lim="800000"/>
            <a:headEnd/>
            <a:tailEnd/>
          </a:ln>
          <a:effectLst/>
        </p:spPr>
        <p:txBody>
          <a:bodyPr vert="horz" wrap="square" lIns="35986" tIns="0" rIns="0" bIns="0" numCol="1" anchor="t" anchorCtr="0" compatLnSpc="1">
            <a:prstTxWarp prst="textNoShape">
              <a:avLst/>
            </a:prstTxWarp>
          </a:bodyPr>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Biases (NMB) generally within 15% </a:t>
            </a:r>
          </a:p>
          <a:p>
            <a:r>
              <a:rPr lang="en-GB" dirty="0"/>
              <a:t>Overprediction in Q3 in the east influenced by local emissions </a:t>
            </a:r>
          </a:p>
        </p:txBody>
      </p:sp>
      <p:sp>
        <p:nvSpPr>
          <p:cNvPr id="8" name="Content Placeholder 2">
            <a:extLst>
              <a:ext uri="{FF2B5EF4-FFF2-40B4-BE49-F238E27FC236}">
                <a16:creationId xmlns:a16="http://schemas.microsoft.com/office/drawing/2014/main" id="{22E4DC22-8FBC-4E53-B4D2-51DE3001A8B7}"/>
              </a:ext>
            </a:extLst>
          </p:cNvPr>
          <p:cNvSpPr txBox="1">
            <a:spLocks/>
          </p:cNvSpPr>
          <p:nvPr/>
        </p:nvSpPr>
        <p:spPr bwMode="auto">
          <a:xfrm>
            <a:off x="374417" y="1396573"/>
            <a:ext cx="5720789" cy="3223988"/>
          </a:xfrm>
          <a:prstGeom prst="rect">
            <a:avLst/>
          </a:prstGeom>
          <a:noFill/>
          <a:ln w="9525">
            <a:noFill/>
            <a:miter lim="800000"/>
            <a:headEnd/>
            <a:tailEnd/>
          </a:ln>
          <a:effectLst/>
        </p:spPr>
        <p:txBody>
          <a:bodyPr vert="horz" wrap="square" lIns="35986" tIns="0" rIns="0" bIns="0" numCol="1" anchor="t" anchorCtr="0" compatLnSpc="1">
            <a:prstTxWarp prst="textNoShape">
              <a:avLst/>
            </a:prstTxWarp>
          </a:bodyPr>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Ozone predictions are within reasonable ranges</a:t>
            </a:r>
          </a:p>
          <a:p>
            <a:pPr lvl="1"/>
            <a:r>
              <a:rPr lang="en-GB" sz="1800" dirty="0"/>
              <a:t>r=0.6; tendency to underestimate </a:t>
            </a:r>
          </a:p>
        </p:txBody>
      </p:sp>
      <p:sp>
        <p:nvSpPr>
          <p:cNvPr id="3" name="TextBox 2">
            <a:extLst>
              <a:ext uri="{FF2B5EF4-FFF2-40B4-BE49-F238E27FC236}">
                <a16:creationId xmlns:a16="http://schemas.microsoft.com/office/drawing/2014/main" id="{3AEDE47B-D4F9-457D-9CAF-5030B64721F3}"/>
              </a:ext>
            </a:extLst>
          </p:cNvPr>
          <p:cNvSpPr txBox="1"/>
          <p:nvPr/>
        </p:nvSpPr>
        <p:spPr>
          <a:xfrm>
            <a:off x="743740" y="2497843"/>
            <a:ext cx="1583882" cy="307737"/>
          </a:xfrm>
          <a:prstGeom prst="rect">
            <a:avLst/>
          </a:prstGeom>
          <a:noFill/>
        </p:spPr>
        <p:txBody>
          <a:bodyPr wrap="none" rtlCol="0">
            <a:spAutoFit/>
          </a:bodyPr>
          <a:lstStyle/>
          <a:p>
            <a:r>
              <a:rPr lang="en-GB" sz="1400" dirty="0">
                <a:solidFill>
                  <a:schemeClr val="bg1">
                    <a:lumMod val="50000"/>
                  </a:schemeClr>
                </a:solidFill>
              </a:rPr>
              <a:t>all hours all sites</a:t>
            </a:r>
          </a:p>
        </p:txBody>
      </p:sp>
      <p:grpSp>
        <p:nvGrpSpPr>
          <p:cNvPr id="12" name="Group 11">
            <a:extLst>
              <a:ext uri="{FF2B5EF4-FFF2-40B4-BE49-F238E27FC236}">
                <a16:creationId xmlns:a16="http://schemas.microsoft.com/office/drawing/2014/main" id="{59EAE9A5-384D-4B4F-BC1C-31F00E566A1D}"/>
              </a:ext>
            </a:extLst>
          </p:cNvPr>
          <p:cNvGrpSpPr/>
          <p:nvPr/>
        </p:nvGrpSpPr>
        <p:grpSpPr>
          <a:xfrm>
            <a:off x="7244597" y="863558"/>
            <a:ext cx="4369042" cy="4127509"/>
            <a:chOff x="6080760" y="1732908"/>
            <a:chExt cx="4369611" cy="4128047"/>
          </a:xfrm>
        </p:grpSpPr>
        <p:pic>
          <p:nvPicPr>
            <p:cNvPr id="9" name="Picture 8">
              <a:extLst>
                <a:ext uri="{FF2B5EF4-FFF2-40B4-BE49-F238E27FC236}">
                  <a16:creationId xmlns:a16="http://schemas.microsoft.com/office/drawing/2014/main" id="{83FCF367-7D5F-4B5E-A5E0-800B4C8F247A}"/>
                </a:ext>
              </a:extLst>
            </p:cNvPr>
            <p:cNvPicPr>
              <a:picLocks noChangeAspect="1"/>
            </p:cNvPicPr>
            <p:nvPr/>
          </p:nvPicPr>
          <p:blipFill rotWithShape="1">
            <a:blip r:embed="rId4"/>
            <a:srcRect l="4489" t="22229" r="4489" b="20007"/>
            <a:stretch/>
          </p:blipFill>
          <p:spPr>
            <a:xfrm>
              <a:off x="6080760" y="1732908"/>
              <a:ext cx="4369611" cy="2143592"/>
            </a:xfrm>
            <a:prstGeom prst="rect">
              <a:avLst/>
            </a:prstGeom>
          </p:spPr>
        </p:pic>
        <p:pic>
          <p:nvPicPr>
            <p:cNvPr id="10" name="Picture 9">
              <a:extLst>
                <a:ext uri="{FF2B5EF4-FFF2-40B4-BE49-F238E27FC236}">
                  <a16:creationId xmlns:a16="http://schemas.microsoft.com/office/drawing/2014/main" id="{201F2CBA-DFAB-4B20-9BC4-0B9409A4F553}"/>
                </a:ext>
              </a:extLst>
            </p:cNvPr>
            <p:cNvPicPr>
              <a:picLocks noChangeAspect="1"/>
            </p:cNvPicPr>
            <p:nvPr/>
          </p:nvPicPr>
          <p:blipFill rotWithShape="1">
            <a:blip r:embed="rId5"/>
            <a:srcRect l="4488" t="20894" r="5911" b="20895"/>
            <a:stretch/>
          </p:blipFill>
          <p:spPr>
            <a:xfrm>
              <a:off x="6114869" y="3700775"/>
              <a:ext cx="4301395" cy="2160180"/>
            </a:xfrm>
            <a:prstGeom prst="rect">
              <a:avLst/>
            </a:prstGeom>
          </p:spPr>
        </p:pic>
        <p:sp>
          <p:nvSpPr>
            <p:cNvPr id="4" name="TextBox 3">
              <a:extLst>
                <a:ext uri="{FF2B5EF4-FFF2-40B4-BE49-F238E27FC236}">
                  <a16:creationId xmlns:a16="http://schemas.microsoft.com/office/drawing/2014/main" id="{8454A18C-75F1-4986-9AB5-4276EC7FF507}"/>
                </a:ext>
              </a:extLst>
            </p:cNvPr>
            <p:cNvSpPr txBox="1"/>
            <p:nvPr/>
          </p:nvSpPr>
          <p:spPr>
            <a:xfrm>
              <a:off x="9372929" y="3362221"/>
              <a:ext cx="500523" cy="369380"/>
            </a:xfrm>
            <a:prstGeom prst="rect">
              <a:avLst/>
            </a:prstGeom>
            <a:noFill/>
          </p:spPr>
          <p:txBody>
            <a:bodyPr wrap="none" rtlCol="0">
              <a:spAutoFit/>
            </a:bodyPr>
            <a:lstStyle/>
            <a:p>
              <a:r>
                <a:rPr lang="en-GB" dirty="0"/>
                <a:t>Q2</a:t>
              </a:r>
            </a:p>
          </p:txBody>
        </p:sp>
        <p:sp>
          <p:nvSpPr>
            <p:cNvPr id="11" name="TextBox 10">
              <a:extLst>
                <a:ext uri="{FF2B5EF4-FFF2-40B4-BE49-F238E27FC236}">
                  <a16:creationId xmlns:a16="http://schemas.microsoft.com/office/drawing/2014/main" id="{C84C39CD-C44C-40A7-972A-26E44BEA7E91}"/>
                </a:ext>
              </a:extLst>
            </p:cNvPr>
            <p:cNvSpPr txBox="1"/>
            <p:nvPr/>
          </p:nvSpPr>
          <p:spPr>
            <a:xfrm>
              <a:off x="9372929" y="5323905"/>
              <a:ext cx="500523" cy="369380"/>
            </a:xfrm>
            <a:prstGeom prst="rect">
              <a:avLst/>
            </a:prstGeom>
            <a:noFill/>
          </p:spPr>
          <p:txBody>
            <a:bodyPr wrap="none" rtlCol="0">
              <a:spAutoFit/>
            </a:bodyPr>
            <a:lstStyle/>
            <a:p>
              <a:r>
                <a:rPr lang="en-GB" dirty="0"/>
                <a:t>Q3</a:t>
              </a:r>
            </a:p>
          </p:txBody>
        </p:sp>
      </p:grpSp>
    </p:spTree>
    <p:extLst>
      <p:ext uri="{BB962C8B-B14F-4D97-AF65-F5344CB8AC3E}">
        <p14:creationId xmlns:p14="http://schemas.microsoft.com/office/powerpoint/2010/main" val="101597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E1602C-E5D6-4F55-8DBE-36612875551A}"/>
              </a:ext>
            </a:extLst>
          </p:cNvPr>
          <p:cNvSpPr>
            <a:spLocks noGrp="1"/>
          </p:cNvSpPr>
          <p:nvPr>
            <p:ph type="title"/>
          </p:nvPr>
        </p:nvSpPr>
        <p:spPr/>
        <p:txBody>
          <a:bodyPr/>
          <a:lstStyle/>
          <a:p>
            <a:r>
              <a:rPr lang="en-US" dirty="0"/>
              <a:t>WRAP 2014 Shake-Out Objectives</a:t>
            </a:r>
          </a:p>
        </p:txBody>
      </p:sp>
      <p:sp>
        <p:nvSpPr>
          <p:cNvPr id="8" name="Content Placeholder 7">
            <a:extLst>
              <a:ext uri="{FF2B5EF4-FFF2-40B4-BE49-F238E27FC236}">
                <a16:creationId xmlns:a16="http://schemas.microsoft.com/office/drawing/2014/main" id="{7281482F-C4C5-4462-8D9B-6A2C47492084}"/>
              </a:ext>
            </a:extLst>
          </p:cNvPr>
          <p:cNvSpPr>
            <a:spLocks noGrp="1"/>
          </p:cNvSpPr>
          <p:nvPr>
            <p:ph idx="1"/>
          </p:nvPr>
        </p:nvSpPr>
        <p:spPr>
          <a:xfrm>
            <a:off x="798513" y="1295401"/>
            <a:ext cx="5000404" cy="3859696"/>
          </a:xfrm>
        </p:spPr>
        <p:txBody>
          <a:bodyPr/>
          <a:lstStyle/>
          <a:p>
            <a:r>
              <a:rPr lang="en-US" sz="2000" dirty="0"/>
              <a:t>Use existing information to develop a 2014 PGM modeling platform for western U.S. and provide initial testing</a:t>
            </a:r>
          </a:p>
          <a:p>
            <a:pPr lvl="1">
              <a:spcAft>
                <a:spcPts val="600"/>
              </a:spcAft>
              <a:buFont typeface="Courier New" panose="02070309020205020404" pitchFamily="49" charset="0"/>
              <a:buChar char="o"/>
            </a:pPr>
            <a:r>
              <a:rPr lang="en-US" sz="1800" dirty="0"/>
              <a:t>3.5-month project </a:t>
            </a:r>
          </a:p>
          <a:p>
            <a:pPr lvl="2">
              <a:buFont typeface="Wingdings" panose="05000000000000000000" pitchFamily="2" charset="2"/>
              <a:buChar char="§"/>
            </a:pPr>
            <a:r>
              <a:rPr lang="en-US" sz="1600" dirty="0"/>
              <a:t>Jan-Mar 2019</a:t>
            </a:r>
          </a:p>
          <a:p>
            <a:pPr>
              <a:buFont typeface="Arial" panose="020B0604020202020204" pitchFamily="34" charset="0"/>
              <a:buChar char="•"/>
            </a:pPr>
            <a:r>
              <a:rPr lang="en-US" sz="2000" dirty="0"/>
              <a:t>CAMx and CMAQ Photochemical Grid Models (PGMs)</a:t>
            </a:r>
          </a:p>
          <a:p>
            <a:pPr>
              <a:buFont typeface="Arial" panose="020B0604020202020204" pitchFamily="34" charset="0"/>
              <a:buChar char="•"/>
            </a:pPr>
            <a:r>
              <a:rPr lang="en-US" sz="2000" dirty="0"/>
              <a:t>Standard “RPO” 36-km Resolution CONUS modeling domain</a:t>
            </a:r>
          </a:p>
          <a:p>
            <a:pPr>
              <a:buFont typeface="Arial" panose="020B0604020202020204" pitchFamily="34" charset="0"/>
              <a:buChar char="•"/>
            </a:pPr>
            <a:r>
              <a:rPr lang="en-US" sz="2000" dirty="0"/>
              <a:t>Two 12-km Domains Considered:</a:t>
            </a:r>
          </a:p>
          <a:p>
            <a:pPr lvl="1">
              <a:buFont typeface="Courier New" panose="02070309020205020404" pitchFamily="49" charset="0"/>
              <a:buChar char="o"/>
            </a:pPr>
            <a:r>
              <a:rPr lang="en-US" dirty="0"/>
              <a:t>WAQS 12WUS2 (WESTUS)</a:t>
            </a:r>
          </a:p>
          <a:p>
            <a:pPr lvl="1">
              <a:buFont typeface="Courier New" panose="02070309020205020404" pitchFamily="49" charset="0"/>
              <a:buChar char="o"/>
            </a:pPr>
            <a:r>
              <a:rPr lang="en-US" dirty="0"/>
              <a:t>EPA 12US2 (USA)</a:t>
            </a:r>
          </a:p>
        </p:txBody>
      </p:sp>
      <p:pic>
        <p:nvPicPr>
          <p:cNvPr id="9" name="Picture 8">
            <a:extLst>
              <a:ext uri="{FF2B5EF4-FFF2-40B4-BE49-F238E27FC236}">
                <a16:creationId xmlns:a16="http://schemas.microsoft.com/office/drawing/2014/main" id="{884789EE-FA2F-4C62-852A-57A0AE3C51AB}"/>
              </a:ext>
            </a:extLst>
          </p:cNvPr>
          <p:cNvPicPr/>
          <p:nvPr/>
        </p:nvPicPr>
        <p:blipFill rotWithShape="1">
          <a:blip r:embed="rId2"/>
          <a:srcRect l="21698" t="12777" r="24514" b="55808"/>
          <a:stretch/>
        </p:blipFill>
        <p:spPr bwMode="auto">
          <a:xfrm>
            <a:off x="6262743" y="1710523"/>
            <a:ext cx="5718170" cy="4063354"/>
          </a:xfrm>
          <a:prstGeom prst="rect">
            <a:avLst/>
          </a:prstGeom>
          <a:ln>
            <a:noFill/>
          </a:ln>
          <a:extLst>
            <a:ext uri="{53640926-AAD7-44D8-BBD7-CCE9431645EC}">
              <a14:shadowObscured xmlns:a14="http://schemas.microsoft.com/office/drawing/2010/main"/>
            </a:ext>
          </a:extLst>
        </p:spPr>
      </p:pic>
      <p:sp>
        <p:nvSpPr>
          <p:cNvPr id="10" name="Slide Number Placeholder 9">
            <a:extLst>
              <a:ext uri="{FF2B5EF4-FFF2-40B4-BE49-F238E27FC236}">
                <a16:creationId xmlns:a16="http://schemas.microsoft.com/office/drawing/2014/main" id="{FEAC0F46-DE4A-4075-9E63-BE8B40435AFB}"/>
              </a:ext>
            </a:extLst>
          </p:cNvPr>
          <p:cNvSpPr>
            <a:spLocks noGrp="1"/>
          </p:cNvSpPr>
          <p:nvPr>
            <p:ph type="sldNum" sz="quarter" idx="10"/>
          </p:nvPr>
        </p:nvSpPr>
        <p:spPr/>
        <p:txBody>
          <a:bodyPr/>
          <a:lstStyle/>
          <a:p>
            <a:fld id="{31421AFA-3AE7-4CEA-BC9B-447859BED57B}" type="slidenum">
              <a:rPr lang="en-GB" smtClean="0"/>
              <a:pPr/>
              <a:t>2</a:t>
            </a:fld>
            <a:endParaRPr lang="en-GB" dirty="0"/>
          </a:p>
        </p:txBody>
      </p:sp>
    </p:spTree>
    <p:extLst>
      <p:ext uri="{BB962C8B-B14F-4D97-AF65-F5344CB8AC3E}">
        <p14:creationId xmlns:p14="http://schemas.microsoft.com/office/powerpoint/2010/main" val="2707394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C4EF-86F4-45BE-8EFB-06780E20A6C9}"/>
              </a:ext>
            </a:extLst>
          </p:cNvPr>
          <p:cNvSpPr>
            <a:spLocks noGrp="1"/>
          </p:cNvSpPr>
          <p:nvPr>
            <p:ph type="title"/>
          </p:nvPr>
        </p:nvSpPr>
        <p:spPr/>
        <p:txBody>
          <a:bodyPr/>
          <a:lstStyle/>
          <a:p>
            <a:r>
              <a:rPr lang="en-GB" dirty="0"/>
              <a:t>Baseline 2016 Model Performance</a:t>
            </a:r>
            <a:br>
              <a:rPr lang="en-GB" dirty="0"/>
            </a:br>
            <a:r>
              <a:rPr lang="en-GB" dirty="0">
                <a:solidFill>
                  <a:srgbClr val="D6A10A"/>
                </a:solidFill>
              </a:rPr>
              <a:t>Key takeaways</a:t>
            </a:r>
            <a:r>
              <a:rPr lang="en-GB" dirty="0"/>
              <a:t> 	</a:t>
            </a:r>
          </a:p>
        </p:txBody>
      </p:sp>
      <p:sp>
        <p:nvSpPr>
          <p:cNvPr id="3" name="Content Placeholder 2">
            <a:extLst>
              <a:ext uri="{FF2B5EF4-FFF2-40B4-BE49-F238E27FC236}">
                <a16:creationId xmlns:a16="http://schemas.microsoft.com/office/drawing/2014/main" id="{B5CDBA8B-041D-48C6-A58A-A450FA017B00}"/>
              </a:ext>
            </a:extLst>
          </p:cNvPr>
          <p:cNvSpPr>
            <a:spLocks noGrp="1"/>
          </p:cNvSpPr>
          <p:nvPr>
            <p:ph idx="1"/>
          </p:nvPr>
        </p:nvSpPr>
        <p:spPr>
          <a:xfrm>
            <a:off x="798512" y="1556657"/>
            <a:ext cx="10588625" cy="4151730"/>
          </a:xfrm>
        </p:spPr>
        <p:txBody>
          <a:bodyPr>
            <a:normAutofit fontScale="85000" lnSpcReduction="20000"/>
          </a:bodyPr>
          <a:lstStyle/>
          <a:p>
            <a:endParaRPr lang="en-GB" sz="2400" dirty="0"/>
          </a:p>
          <a:p>
            <a:r>
              <a:rPr lang="en-GB" sz="2400" dirty="0"/>
              <a:t>Ozone predictions are within reasonable ranges</a:t>
            </a:r>
          </a:p>
          <a:p>
            <a:pPr lvl="1">
              <a:buFont typeface="Courier New" panose="02070309020205020404" pitchFamily="49" charset="0"/>
              <a:buChar char="o"/>
            </a:pPr>
            <a:r>
              <a:rPr lang="en-GB" sz="2400" dirty="0"/>
              <a:t>NMB generally within 15% </a:t>
            </a:r>
          </a:p>
          <a:p>
            <a:pPr lvl="1">
              <a:spcAft>
                <a:spcPts val="1800"/>
              </a:spcAft>
              <a:buFont typeface="Courier New" panose="02070309020205020404" pitchFamily="49" charset="0"/>
              <a:buChar char="o"/>
            </a:pPr>
            <a:r>
              <a:rPr lang="en-GB" sz="2400" dirty="0"/>
              <a:t>Biased high in the eastern US likely related to local (US) emissions</a:t>
            </a:r>
          </a:p>
          <a:p>
            <a:r>
              <a:rPr lang="en-GB" sz="2400" dirty="0"/>
              <a:t>PM</a:t>
            </a:r>
            <a:r>
              <a:rPr lang="en-GB" sz="2400" baseline="-25000" dirty="0"/>
              <a:t>2.5</a:t>
            </a:r>
            <a:r>
              <a:rPr lang="en-GB" sz="2400" dirty="0"/>
              <a:t> performance is not as good</a:t>
            </a:r>
          </a:p>
          <a:p>
            <a:pPr lvl="1">
              <a:buFont typeface="Courier New" panose="02070309020205020404" pitchFamily="49" charset="0"/>
              <a:buChar char="o"/>
            </a:pPr>
            <a:r>
              <a:rPr lang="en-GB" sz="2400" dirty="0"/>
              <a:t>Driven largely by local sources</a:t>
            </a:r>
          </a:p>
          <a:p>
            <a:pPr lvl="1">
              <a:spcAft>
                <a:spcPts val="1800"/>
              </a:spcAft>
              <a:buFont typeface="Courier New" panose="02070309020205020404" pitchFamily="49" charset="0"/>
              <a:buChar char="o"/>
            </a:pPr>
            <a:r>
              <a:rPr lang="en-GB" sz="2400" dirty="0"/>
              <a:t>Not clear how PM performance affects CAMx boundary conditions</a:t>
            </a:r>
          </a:p>
          <a:p>
            <a:r>
              <a:rPr lang="en-GB" sz="2400" dirty="0"/>
              <a:t>Emission assumptions could affect model performance</a:t>
            </a:r>
          </a:p>
          <a:p>
            <a:pPr lvl="1">
              <a:buFont typeface="Courier New" panose="02070309020205020404" pitchFamily="49" charset="0"/>
              <a:buChar char="o"/>
            </a:pPr>
            <a:r>
              <a:rPr lang="en-GB" sz="2400" dirty="0"/>
              <a:t>Shipping ECA zones not considered </a:t>
            </a:r>
          </a:p>
          <a:p>
            <a:pPr lvl="1">
              <a:buFont typeface="Courier New" panose="02070309020205020404" pitchFamily="49" charset="0"/>
              <a:buChar char="o"/>
            </a:pPr>
            <a:r>
              <a:rPr lang="en-GB" sz="2400" dirty="0"/>
              <a:t>They will be in CAMx simulations </a:t>
            </a:r>
          </a:p>
          <a:p>
            <a:pPr lvl="1"/>
            <a:endParaRPr lang="en-GB" sz="2400" dirty="0"/>
          </a:p>
        </p:txBody>
      </p:sp>
      <p:pic>
        <p:nvPicPr>
          <p:cNvPr id="4" name="Picture 2" descr="Image result for eca zone europe map">
            <a:extLst>
              <a:ext uri="{FF2B5EF4-FFF2-40B4-BE49-F238E27FC236}">
                <a16:creationId xmlns:a16="http://schemas.microsoft.com/office/drawing/2014/main" id="{48B10651-9DEA-4FF7-8F27-A8C9C9CFE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2613" y="4584286"/>
            <a:ext cx="2838853" cy="1532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3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Non-U.S. Global Emissions: 2028</a:t>
            </a:r>
          </a:p>
        </p:txBody>
      </p:sp>
      <p:sp>
        <p:nvSpPr>
          <p:cNvPr id="3" name="Content Placeholder 2"/>
          <p:cNvSpPr>
            <a:spLocks noGrp="1"/>
          </p:cNvSpPr>
          <p:nvPr>
            <p:ph idx="1"/>
          </p:nvPr>
        </p:nvSpPr>
        <p:spPr/>
        <p:txBody>
          <a:bodyPr/>
          <a:lstStyle/>
          <a:p>
            <a:pPr marL="0" indent="0">
              <a:buNone/>
            </a:pPr>
            <a:endParaRPr lang="en-GB" dirty="0"/>
          </a:p>
          <a:p>
            <a:pPr marL="395881" lvl="1" indent="0">
              <a:buNone/>
            </a:pPr>
            <a:endParaRPr lang="en-GB" dirty="0"/>
          </a:p>
        </p:txBody>
      </p:sp>
      <p:graphicFrame>
        <p:nvGraphicFramePr>
          <p:cNvPr id="4" name="Table 3">
            <a:extLst>
              <a:ext uri="{FF2B5EF4-FFF2-40B4-BE49-F238E27FC236}">
                <a16:creationId xmlns:a16="http://schemas.microsoft.com/office/drawing/2014/main" id="{5592F1E1-34D5-4501-9346-6B586C6B7A8F}"/>
              </a:ext>
            </a:extLst>
          </p:cNvPr>
          <p:cNvGraphicFramePr>
            <a:graphicFrameLocks noGrp="1"/>
          </p:cNvGraphicFramePr>
          <p:nvPr>
            <p:extLst/>
          </p:nvPr>
        </p:nvGraphicFramePr>
        <p:xfrm>
          <a:off x="915481" y="1187785"/>
          <a:ext cx="10678607" cy="4693014"/>
        </p:xfrm>
        <a:graphic>
          <a:graphicData uri="http://schemas.openxmlformats.org/drawingml/2006/table">
            <a:tbl>
              <a:tblPr firstRow="1" bandRow="1">
                <a:tableStyleId>{00A15C55-8517-42AA-B614-E9B94910E393}</a:tableStyleId>
              </a:tblPr>
              <a:tblGrid>
                <a:gridCol w="2669652">
                  <a:extLst>
                    <a:ext uri="{9D8B030D-6E8A-4147-A177-3AD203B41FA5}">
                      <a16:colId xmlns:a16="http://schemas.microsoft.com/office/drawing/2014/main" val="511799286"/>
                    </a:ext>
                  </a:extLst>
                </a:gridCol>
                <a:gridCol w="2669652">
                  <a:extLst>
                    <a:ext uri="{9D8B030D-6E8A-4147-A177-3AD203B41FA5}">
                      <a16:colId xmlns:a16="http://schemas.microsoft.com/office/drawing/2014/main" val="3673643724"/>
                    </a:ext>
                  </a:extLst>
                </a:gridCol>
                <a:gridCol w="2201767">
                  <a:extLst>
                    <a:ext uri="{9D8B030D-6E8A-4147-A177-3AD203B41FA5}">
                      <a16:colId xmlns:a16="http://schemas.microsoft.com/office/drawing/2014/main" val="1748339129"/>
                    </a:ext>
                  </a:extLst>
                </a:gridCol>
                <a:gridCol w="3137536">
                  <a:extLst>
                    <a:ext uri="{9D8B030D-6E8A-4147-A177-3AD203B41FA5}">
                      <a16:colId xmlns:a16="http://schemas.microsoft.com/office/drawing/2014/main" val="1951411905"/>
                    </a:ext>
                  </a:extLst>
                </a:gridCol>
              </a:tblGrid>
              <a:tr h="370706">
                <a:tc>
                  <a:txBody>
                    <a:bodyPr/>
                    <a:lstStyle/>
                    <a:p>
                      <a:r>
                        <a:rPr lang="en-GB" sz="1600" dirty="0"/>
                        <a:t>Region</a:t>
                      </a:r>
                    </a:p>
                  </a:txBody>
                  <a:tcPr marL="91407" marR="91407" marT="45703" marB="45703"/>
                </a:tc>
                <a:tc>
                  <a:txBody>
                    <a:bodyPr/>
                    <a:lstStyle/>
                    <a:p>
                      <a:r>
                        <a:rPr lang="en-GB" sz="1600" dirty="0"/>
                        <a:t>Inventory</a:t>
                      </a:r>
                    </a:p>
                  </a:txBody>
                  <a:tcPr marL="91407" marR="91407" marT="45703" marB="45703"/>
                </a:tc>
                <a:tc>
                  <a:txBody>
                    <a:bodyPr/>
                    <a:lstStyle/>
                    <a:p>
                      <a:r>
                        <a:rPr lang="en-GB" sz="1600" dirty="0"/>
                        <a:t>Base year</a:t>
                      </a:r>
                    </a:p>
                  </a:txBody>
                  <a:tcPr marL="91407" marR="91407" marT="45703" marB="45703"/>
                </a:tc>
                <a:tc>
                  <a:txBody>
                    <a:bodyPr/>
                    <a:lstStyle/>
                    <a:p>
                      <a:r>
                        <a:rPr lang="en-GB" sz="1600" dirty="0"/>
                        <a:t>2028 simulation</a:t>
                      </a:r>
                    </a:p>
                  </a:txBody>
                  <a:tcPr marL="91407" marR="91407" marT="45703" marB="45703"/>
                </a:tc>
                <a:extLst>
                  <a:ext uri="{0D108BD9-81ED-4DB2-BD59-A6C34878D82A}">
                    <a16:rowId xmlns:a16="http://schemas.microsoft.com/office/drawing/2014/main" val="2367671668"/>
                  </a:ext>
                </a:extLst>
              </a:tr>
              <a:tr h="579023">
                <a:tc>
                  <a:txBody>
                    <a:bodyPr/>
                    <a:lstStyle/>
                    <a:p>
                      <a:r>
                        <a:rPr lang="en-GB" sz="1600" dirty="0"/>
                        <a:t>Canada</a:t>
                      </a:r>
                    </a:p>
                  </a:txBody>
                  <a:tcPr marL="91407" marR="91407" marT="45703" marB="45703"/>
                </a:tc>
                <a:tc>
                  <a:txBody>
                    <a:bodyPr/>
                    <a:lstStyle/>
                    <a:p>
                      <a:r>
                        <a:rPr lang="en-GB" sz="1600" dirty="0"/>
                        <a:t>APEI</a:t>
                      </a:r>
                    </a:p>
                  </a:txBody>
                  <a:tcPr marL="91407" marR="91407" marT="45703" marB="45703"/>
                </a:tc>
                <a:tc>
                  <a:txBody>
                    <a:bodyPr/>
                    <a:lstStyle/>
                    <a:p>
                      <a:r>
                        <a:rPr lang="en-GB" sz="1600" dirty="0"/>
                        <a:t>2014</a:t>
                      </a:r>
                    </a:p>
                  </a:txBody>
                  <a:tcPr marL="91407" marR="91407" marT="45703" marB="45703"/>
                </a:tc>
                <a:tc>
                  <a:txBody>
                    <a:bodyPr/>
                    <a:lstStyle/>
                    <a:p>
                      <a:r>
                        <a:rPr lang="en-GB" sz="1600" dirty="0"/>
                        <a:t>ECCC’s projections (2013 to 2025)</a:t>
                      </a:r>
                    </a:p>
                  </a:txBody>
                  <a:tcPr marL="91407" marR="91407" marT="45703" marB="45703"/>
                </a:tc>
                <a:extLst>
                  <a:ext uri="{0D108BD9-81ED-4DB2-BD59-A6C34878D82A}">
                    <a16:rowId xmlns:a16="http://schemas.microsoft.com/office/drawing/2014/main" val="3683080166"/>
                  </a:ext>
                </a:extLst>
              </a:tr>
              <a:tr h="370706">
                <a:tc>
                  <a:txBody>
                    <a:bodyPr/>
                    <a:lstStyle/>
                    <a:p>
                      <a:r>
                        <a:rPr lang="en-GB" sz="1600" dirty="0"/>
                        <a:t>China</a:t>
                      </a:r>
                    </a:p>
                  </a:txBody>
                  <a:tcPr marL="91407" marR="91407" marT="45703" marB="45703"/>
                </a:tc>
                <a:tc>
                  <a:txBody>
                    <a:bodyPr/>
                    <a:lstStyle/>
                    <a:p>
                      <a:r>
                        <a:rPr lang="en-GB" sz="1600" dirty="0"/>
                        <a:t>MEIC</a:t>
                      </a:r>
                    </a:p>
                  </a:txBody>
                  <a:tcPr marL="91407" marR="91407" marT="45703" marB="45703"/>
                </a:tc>
                <a:tc>
                  <a:txBody>
                    <a:bodyPr/>
                    <a:lstStyle/>
                    <a:p>
                      <a:r>
                        <a:rPr lang="en-GB" sz="1600" dirty="0"/>
                        <a:t>2016</a:t>
                      </a:r>
                    </a:p>
                  </a:txBody>
                  <a:tcPr marL="91407" marR="91407" marT="45703" marB="45703"/>
                </a:tc>
                <a:tc>
                  <a:txBody>
                    <a:bodyPr/>
                    <a:lstStyle/>
                    <a:p>
                      <a:r>
                        <a:rPr lang="en-GB" sz="1600" dirty="0"/>
                        <a:t>Wang et al., (2014)</a:t>
                      </a:r>
                    </a:p>
                  </a:txBody>
                  <a:tcPr marL="91407" marR="91407" marT="45703" marB="45703"/>
                </a:tc>
                <a:extLst>
                  <a:ext uri="{0D108BD9-81ED-4DB2-BD59-A6C34878D82A}">
                    <a16:rowId xmlns:a16="http://schemas.microsoft.com/office/drawing/2014/main" val="2736767263"/>
                  </a:ext>
                </a:extLst>
              </a:tr>
              <a:tr h="579023">
                <a:tc>
                  <a:txBody>
                    <a:bodyPr/>
                    <a:lstStyle/>
                    <a:p>
                      <a:r>
                        <a:rPr lang="en-GB" sz="1600" dirty="0"/>
                        <a:t>Global; rest of the world</a:t>
                      </a:r>
                    </a:p>
                  </a:txBody>
                  <a:tcPr marL="91407" marR="91407" marT="45703" marB="45703"/>
                </a:tc>
                <a:tc>
                  <a:txBody>
                    <a:bodyPr/>
                    <a:lstStyle/>
                    <a:p>
                      <a:r>
                        <a:rPr lang="en-GB" sz="1600" dirty="0"/>
                        <a:t>CEDS (GEOS-Chem default)</a:t>
                      </a:r>
                    </a:p>
                  </a:txBody>
                  <a:tcPr marL="91407" marR="91407" marT="45703" marB="45703"/>
                </a:tc>
                <a:tc>
                  <a:txBody>
                    <a:bodyPr/>
                    <a:lstStyle/>
                    <a:p>
                      <a:r>
                        <a:rPr lang="en-GB" sz="1600" dirty="0"/>
                        <a:t>2014</a:t>
                      </a:r>
                    </a:p>
                  </a:txBody>
                  <a:tcPr marL="91407" marR="91407" marT="45703" marB="45703"/>
                </a:tc>
                <a:tc>
                  <a:txBody>
                    <a:bodyPr/>
                    <a:lstStyle/>
                    <a:p>
                      <a:r>
                        <a:rPr lang="en-GB" sz="1600" dirty="0"/>
                        <a:t>RCP4.5</a:t>
                      </a:r>
                    </a:p>
                  </a:txBody>
                  <a:tcPr marL="91407" marR="91407" marT="45703" marB="45703"/>
                </a:tc>
                <a:extLst>
                  <a:ext uri="{0D108BD9-81ED-4DB2-BD59-A6C34878D82A}">
                    <a16:rowId xmlns:a16="http://schemas.microsoft.com/office/drawing/2014/main" val="4118927544"/>
                  </a:ext>
                </a:extLst>
              </a:tr>
              <a:tr h="370706">
                <a:tc>
                  <a:txBody>
                    <a:bodyPr/>
                    <a:lstStyle/>
                    <a:p>
                      <a:r>
                        <a:rPr lang="en-GB" sz="1600" dirty="0"/>
                        <a:t>Aircraft</a:t>
                      </a:r>
                    </a:p>
                  </a:txBody>
                  <a:tcPr marL="91407" marR="91407" marT="45703" marB="45703"/>
                </a:tc>
                <a:tc>
                  <a:txBody>
                    <a:bodyPr/>
                    <a:lstStyle/>
                    <a:p>
                      <a:r>
                        <a:rPr lang="en-GB" sz="1600" dirty="0"/>
                        <a:t>AEIC </a:t>
                      </a:r>
                    </a:p>
                  </a:txBody>
                  <a:tcPr marL="91407" marR="91407" marT="45703" marB="45703"/>
                </a:tc>
                <a:tc>
                  <a:txBody>
                    <a:bodyPr/>
                    <a:lstStyle/>
                    <a:p>
                      <a:r>
                        <a:rPr lang="en-GB" sz="1600" dirty="0"/>
                        <a:t>2005</a:t>
                      </a:r>
                    </a:p>
                  </a:txBody>
                  <a:tcPr marL="91407" marR="91407" marT="45703" marB="45703"/>
                </a:tc>
                <a:tc>
                  <a:txBody>
                    <a:bodyPr/>
                    <a:lstStyle/>
                    <a:p>
                      <a:r>
                        <a:rPr lang="en-GB" sz="1600" dirty="0"/>
                        <a:t>RCP4.5</a:t>
                      </a:r>
                    </a:p>
                  </a:txBody>
                  <a:tcPr marL="91407" marR="91407" marT="45703" marB="45703"/>
                </a:tc>
                <a:extLst>
                  <a:ext uri="{0D108BD9-81ED-4DB2-BD59-A6C34878D82A}">
                    <a16:rowId xmlns:a16="http://schemas.microsoft.com/office/drawing/2014/main" val="4083296853"/>
                  </a:ext>
                </a:extLst>
              </a:tr>
              <a:tr h="370706">
                <a:tc>
                  <a:txBody>
                    <a:bodyPr/>
                    <a:lstStyle/>
                    <a:p>
                      <a:r>
                        <a:rPr lang="en-GB" sz="1600" dirty="0"/>
                        <a:t>Shipping</a:t>
                      </a:r>
                    </a:p>
                  </a:txBody>
                  <a:tcPr marL="91407" marR="91407" marT="45703" marB="45703"/>
                </a:tc>
                <a:tc>
                  <a:txBody>
                    <a:bodyPr/>
                    <a:lstStyle/>
                    <a:p>
                      <a:r>
                        <a:rPr lang="en-GB" sz="1600" dirty="0"/>
                        <a:t>NEI, EMEP, HTAP</a:t>
                      </a:r>
                    </a:p>
                  </a:txBody>
                  <a:tcPr marL="91407" marR="91407" marT="45703" marB="45703"/>
                </a:tc>
                <a:tc>
                  <a:txBody>
                    <a:bodyPr/>
                    <a:lstStyle/>
                    <a:p>
                      <a:r>
                        <a:rPr lang="en-GB" sz="1600" dirty="0"/>
                        <a:t>2011, 2012, 2010</a:t>
                      </a:r>
                    </a:p>
                  </a:txBody>
                  <a:tcPr marL="91407" marR="91407" marT="45703" marB="45703"/>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600" dirty="0"/>
                        <a:t>RCP4.5</a:t>
                      </a:r>
                    </a:p>
                  </a:txBody>
                  <a:tcPr marL="91407" marR="91407" marT="45703" marB="45703"/>
                </a:tc>
                <a:extLst>
                  <a:ext uri="{0D108BD9-81ED-4DB2-BD59-A6C34878D82A}">
                    <a16:rowId xmlns:a16="http://schemas.microsoft.com/office/drawing/2014/main" val="1606202586"/>
                  </a:ext>
                </a:extLst>
              </a:tr>
              <a:tr h="370706">
                <a:tc>
                  <a:txBody>
                    <a:bodyPr/>
                    <a:lstStyle/>
                    <a:p>
                      <a:r>
                        <a:rPr lang="en-GB" sz="1600" dirty="0"/>
                        <a:t>Biomass</a:t>
                      </a:r>
                    </a:p>
                  </a:txBody>
                  <a:tcPr marL="91407" marR="91407" marT="45703" marB="45703"/>
                </a:tc>
                <a:tc>
                  <a:txBody>
                    <a:bodyPr/>
                    <a:lstStyle/>
                    <a:p>
                      <a:r>
                        <a:rPr lang="en-GB" sz="1600" dirty="0"/>
                        <a:t>QFED2</a:t>
                      </a:r>
                    </a:p>
                  </a:txBody>
                  <a:tcPr marL="91407" marR="91407" marT="45703" marB="45703"/>
                </a:tc>
                <a:tc>
                  <a:txBody>
                    <a:bodyPr/>
                    <a:lstStyle/>
                    <a:p>
                      <a:r>
                        <a:rPr lang="en-GB" sz="1600" dirty="0"/>
                        <a:t>2016</a:t>
                      </a:r>
                    </a:p>
                  </a:txBody>
                  <a:tcPr marL="91407" marR="91407" marT="45703" marB="45703"/>
                </a:tc>
                <a:tc>
                  <a:txBody>
                    <a:bodyPr/>
                    <a:lstStyle/>
                    <a:p>
                      <a:r>
                        <a:rPr lang="en-GB" sz="1600" dirty="0"/>
                        <a:t>2016</a:t>
                      </a:r>
                    </a:p>
                  </a:txBody>
                  <a:tcPr marL="91407" marR="91407" marT="45703" marB="45703"/>
                </a:tc>
                <a:extLst>
                  <a:ext uri="{0D108BD9-81ED-4DB2-BD59-A6C34878D82A}">
                    <a16:rowId xmlns:a16="http://schemas.microsoft.com/office/drawing/2014/main" val="2708364727"/>
                  </a:ext>
                </a:extLst>
              </a:tr>
              <a:tr h="370706">
                <a:tc>
                  <a:txBody>
                    <a:bodyPr/>
                    <a:lstStyle/>
                    <a:p>
                      <a:r>
                        <a:rPr lang="en-GB" sz="1600" dirty="0"/>
                        <a:t>Volcanic SO2</a:t>
                      </a:r>
                    </a:p>
                  </a:txBody>
                  <a:tcPr marL="91407" marR="91407" marT="45703" marB="45703"/>
                </a:tc>
                <a:tc>
                  <a:txBody>
                    <a:bodyPr/>
                    <a:lstStyle/>
                    <a:p>
                      <a:r>
                        <a:rPr lang="en-GB" sz="1600" dirty="0"/>
                        <a:t>Aerocom</a:t>
                      </a:r>
                    </a:p>
                  </a:txBody>
                  <a:tcPr marL="91407" marR="91407" marT="45703" marB="45703"/>
                </a:tc>
                <a:tc>
                  <a:txBody>
                    <a:bodyPr/>
                    <a:lstStyle/>
                    <a:p>
                      <a:r>
                        <a:rPr lang="en-GB" sz="1600" dirty="0"/>
                        <a:t>2009</a:t>
                      </a:r>
                    </a:p>
                  </a:txBody>
                  <a:tcPr marL="91407" marR="91407" marT="45703" marB="45703"/>
                </a:tc>
                <a:tc>
                  <a:txBody>
                    <a:bodyPr/>
                    <a:lstStyle/>
                    <a:p>
                      <a:r>
                        <a:rPr lang="en-GB" sz="1600" dirty="0"/>
                        <a:t>Degassing emissions only</a:t>
                      </a:r>
                    </a:p>
                  </a:txBody>
                  <a:tcPr marL="91407" marR="91407" marT="45703" marB="45703"/>
                </a:tc>
                <a:extLst>
                  <a:ext uri="{0D108BD9-81ED-4DB2-BD59-A6C34878D82A}">
                    <a16:rowId xmlns:a16="http://schemas.microsoft.com/office/drawing/2014/main" val="2381146608"/>
                  </a:ext>
                </a:extLst>
              </a:tr>
              <a:tr h="1310447">
                <a:tc>
                  <a:txBody>
                    <a:bodyPr/>
                    <a:lstStyle/>
                    <a:p>
                      <a:r>
                        <a:rPr lang="en-GB" sz="1600" dirty="0"/>
                        <a:t>soil NOx, sea-salt aerosol, oceanic DMS, biogenic VOC, wind-blown dust, short-lived bromo-carbon</a:t>
                      </a:r>
                      <a:endParaRPr lang="en-GB" sz="1600" baseline="-25000" dirty="0"/>
                    </a:p>
                  </a:txBody>
                  <a:tcPr marL="91407" marR="91407" marT="45703" marB="45703"/>
                </a:tc>
                <a:tc>
                  <a:txBody>
                    <a:bodyPr/>
                    <a:lstStyle/>
                    <a:p>
                      <a:r>
                        <a:rPr lang="en-GB" sz="1600" dirty="0"/>
                        <a:t>On-line </a:t>
                      </a:r>
                    </a:p>
                  </a:txBody>
                  <a:tcPr marL="91407" marR="91407" marT="45703" marB="45703"/>
                </a:tc>
                <a:tc>
                  <a:txBody>
                    <a:bodyPr/>
                    <a:lstStyle/>
                    <a:p>
                      <a:endParaRPr lang="en-GB" sz="1600" dirty="0"/>
                    </a:p>
                  </a:txBody>
                  <a:tcPr marL="91407" marR="91407" marT="45703" marB="45703"/>
                </a:tc>
                <a:tc>
                  <a:txBody>
                    <a:bodyPr/>
                    <a:lstStyle/>
                    <a:p>
                      <a:r>
                        <a:rPr lang="en-GB" sz="1600" dirty="0"/>
                        <a:t>Meteorology-driven</a:t>
                      </a:r>
                    </a:p>
                  </a:txBody>
                  <a:tcPr marL="91407" marR="91407" marT="45703" marB="45703"/>
                </a:tc>
                <a:extLst>
                  <a:ext uri="{0D108BD9-81ED-4DB2-BD59-A6C34878D82A}">
                    <a16:rowId xmlns:a16="http://schemas.microsoft.com/office/drawing/2014/main" val="3214158684"/>
                  </a:ext>
                </a:extLst>
              </a:tr>
            </a:tbl>
          </a:graphicData>
        </a:graphic>
      </p:graphicFrame>
    </p:spTree>
    <p:extLst>
      <p:ext uri="{BB962C8B-B14F-4D97-AF65-F5344CB8AC3E}">
        <p14:creationId xmlns:p14="http://schemas.microsoft.com/office/powerpoint/2010/main" val="74353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Status on CAMx Modeling</a:t>
            </a:r>
          </a:p>
        </p:txBody>
      </p:sp>
      <p:sp>
        <p:nvSpPr>
          <p:cNvPr id="3" name="Content Placeholder 2"/>
          <p:cNvSpPr>
            <a:spLocks noGrp="1"/>
          </p:cNvSpPr>
          <p:nvPr>
            <p:ph idx="1"/>
          </p:nvPr>
        </p:nvSpPr>
        <p:spPr>
          <a:xfrm>
            <a:off x="798512" y="1447800"/>
            <a:ext cx="10588625" cy="4260587"/>
          </a:xfrm>
        </p:spPr>
        <p:txBody>
          <a:bodyPr>
            <a:normAutofit fontScale="47500" lnSpcReduction="20000"/>
          </a:bodyPr>
          <a:lstStyle/>
          <a:p>
            <a:r>
              <a:rPr lang="en-US" sz="3800" dirty="0"/>
              <a:t>CAMx modeling will rely on State/Federal Inventory Collaborative 2016 modeling platform</a:t>
            </a:r>
          </a:p>
          <a:p>
            <a:pPr lvl="1">
              <a:buFont typeface="Courier New" panose="02070309020205020404" pitchFamily="49" charset="0"/>
              <a:buChar char="o"/>
            </a:pPr>
            <a:r>
              <a:rPr lang="en-US" sz="3400" dirty="0"/>
              <a:t>2016a was available in 2018 but based on 2014 emissions</a:t>
            </a:r>
          </a:p>
          <a:p>
            <a:pPr lvl="1">
              <a:buFont typeface="Courier New" panose="02070309020205020404" pitchFamily="49" charset="0"/>
              <a:buChar char="o"/>
            </a:pPr>
            <a:r>
              <a:rPr lang="en-US" sz="3400" dirty="0"/>
              <a:t>2016b now available (delayed from Oct/Dec 2018/Jan 2019)</a:t>
            </a:r>
          </a:p>
          <a:p>
            <a:pPr lvl="2">
              <a:buFont typeface="Wingdings" panose="05000000000000000000" pitchFamily="2" charset="2"/>
              <a:buChar char="§"/>
            </a:pPr>
            <a:r>
              <a:rPr lang="en-US" sz="3400" dirty="0"/>
              <a:t>2016b with 2023 and 2028 emission projections coming soon</a:t>
            </a:r>
          </a:p>
          <a:p>
            <a:pPr lvl="1">
              <a:buFont typeface="Courier New" panose="02070309020205020404" pitchFamily="49" charset="0"/>
              <a:buChar char="o"/>
            </a:pPr>
            <a:r>
              <a:rPr lang="en-US" sz="3400" dirty="0"/>
              <a:t>2016 version 1 with 2028 projections by May 2019 (?)</a:t>
            </a:r>
          </a:p>
          <a:p>
            <a:pPr lvl="1"/>
            <a:endParaRPr lang="en-US" sz="3400" dirty="0"/>
          </a:p>
          <a:p>
            <a:r>
              <a:rPr lang="en-GB" sz="3800" dirty="0"/>
              <a:t>Natural Emissions</a:t>
            </a:r>
          </a:p>
          <a:p>
            <a:pPr lvl="1">
              <a:buFont typeface="Courier New" panose="02070309020205020404" pitchFamily="49" charset="0"/>
              <a:buChar char="o"/>
            </a:pPr>
            <a:r>
              <a:rPr lang="en-GB" sz="3400" dirty="0"/>
              <a:t>Fires from the 2016 modeling platform</a:t>
            </a:r>
          </a:p>
          <a:p>
            <a:pPr lvl="1">
              <a:buFont typeface="Courier New" panose="02070309020205020404" pitchFamily="49" charset="0"/>
              <a:buChar char="o"/>
            </a:pPr>
            <a:r>
              <a:rPr lang="en-GB" sz="3400" dirty="0"/>
              <a:t>MEGAN biogenic emissions</a:t>
            </a:r>
          </a:p>
          <a:p>
            <a:pPr lvl="1">
              <a:buFont typeface="Courier New" panose="02070309020205020404" pitchFamily="49" charset="0"/>
              <a:buChar char="o"/>
            </a:pPr>
            <a:r>
              <a:rPr lang="en-GB" sz="3400" dirty="0"/>
              <a:t>Existing tool  for sea salt</a:t>
            </a:r>
          </a:p>
          <a:p>
            <a:pPr lvl="1">
              <a:buFont typeface="Courier New" panose="02070309020205020404" pitchFamily="49" charset="0"/>
              <a:buChar char="o"/>
            </a:pPr>
            <a:r>
              <a:rPr lang="en-GB" sz="3400" dirty="0"/>
              <a:t>Stand-alone tools for wind-blown dust, ocean DMS, lightning NOx</a:t>
            </a:r>
          </a:p>
          <a:p>
            <a:pPr lvl="1"/>
            <a:endParaRPr lang="en-GB" sz="2400" dirty="0"/>
          </a:p>
          <a:p>
            <a:pPr lvl="1"/>
            <a:endParaRPr lang="en-GB" sz="2400" dirty="0"/>
          </a:p>
          <a:p>
            <a:pPr lvl="1"/>
            <a:endParaRPr lang="en-GB" sz="2400" dirty="0"/>
          </a:p>
        </p:txBody>
      </p:sp>
    </p:spTree>
    <p:extLst>
      <p:ext uri="{BB962C8B-B14F-4D97-AF65-F5344CB8AC3E}">
        <p14:creationId xmlns:p14="http://schemas.microsoft.com/office/powerpoint/2010/main" val="2526592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t>Natural Emissions for CAMx</a:t>
            </a:r>
          </a:p>
        </p:txBody>
      </p:sp>
      <p:graphicFrame>
        <p:nvGraphicFramePr>
          <p:cNvPr id="5" name="Content Placeholder 4">
            <a:extLst>
              <a:ext uri="{FF2B5EF4-FFF2-40B4-BE49-F238E27FC236}">
                <a16:creationId xmlns:a16="http://schemas.microsoft.com/office/drawing/2014/main" id="{8D210532-4A51-45D3-B3D8-311737132A21}"/>
              </a:ext>
            </a:extLst>
          </p:cNvPr>
          <p:cNvGraphicFramePr>
            <a:graphicFrameLocks noGrp="1"/>
          </p:cNvGraphicFramePr>
          <p:nvPr>
            <p:ph idx="1"/>
            <p:extLst/>
          </p:nvPr>
        </p:nvGraphicFramePr>
        <p:xfrm>
          <a:off x="365078" y="1007584"/>
          <a:ext cx="11427801" cy="5029356"/>
        </p:xfrm>
        <a:graphic>
          <a:graphicData uri="http://schemas.openxmlformats.org/drawingml/2006/table">
            <a:tbl>
              <a:tblPr firstRow="1" bandRow="1">
                <a:tableStyleId>{00A15C55-8517-42AA-B614-E9B94910E393}</a:tableStyleId>
              </a:tblPr>
              <a:tblGrid>
                <a:gridCol w="3809267">
                  <a:extLst>
                    <a:ext uri="{9D8B030D-6E8A-4147-A177-3AD203B41FA5}">
                      <a16:colId xmlns:a16="http://schemas.microsoft.com/office/drawing/2014/main" val="20000"/>
                    </a:ext>
                  </a:extLst>
                </a:gridCol>
                <a:gridCol w="3809267">
                  <a:extLst>
                    <a:ext uri="{9D8B030D-6E8A-4147-A177-3AD203B41FA5}">
                      <a16:colId xmlns:a16="http://schemas.microsoft.com/office/drawing/2014/main" val="20001"/>
                    </a:ext>
                  </a:extLst>
                </a:gridCol>
                <a:gridCol w="3809267">
                  <a:extLst>
                    <a:ext uri="{9D8B030D-6E8A-4147-A177-3AD203B41FA5}">
                      <a16:colId xmlns:a16="http://schemas.microsoft.com/office/drawing/2014/main" val="20002"/>
                    </a:ext>
                  </a:extLst>
                </a:gridCol>
              </a:tblGrid>
              <a:tr h="416628">
                <a:tc>
                  <a:txBody>
                    <a:bodyPr/>
                    <a:lstStyle/>
                    <a:p>
                      <a:r>
                        <a:rPr lang="en-GB" sz="1900" dirty="0"/>
                        <a:t>Sources</a:t>
                      </a:r>
                    </a:p>
                  </a:txBody>
                  <a:tcPr marL="97379" marR="97379" marT="45714" marB="45714"/>
                </a:tc>
                <a:tc>
                  <a:txBody>
                    <a:bodyPr/>
                    <a:lstStyle/>
                    <a:p>
                      <a:r>
                        <a:rPr lang="en-GB" sz="1900" dirty="0"/>
                        <a:t>Our approach</a:t>
                      </a:r>
                    </a:p>
                  </a:txBody>
                  <a:tcPr marL="97379" marR="97379" marT="45714" marB="45714"/>
                </a:tc>
                <a:tc>
                  <a:txBody>
                    <a:bodyPr/>
                    <a:lstStyle/>
                    <a:p>
                      <a:r>
                        <a:rPr lang="en-GB" sz="1900" dirty="0"/>
                        <a:t>Note</a:t>
                      </a:r>
                    </a:p>
                  </a:txBody>
                  <a:tcPr marL="97379" marR="97379" marT="45714" marB="45714"/>
                </a:tc>
                <a:extLst>
                  <a:ext uri="{0D108BD9-81ED-4DB2-BD59-A6C34878D82A}">
                    <a16:rowId xmlns:a16="http://schemas.microsoft.com/office/drawing/2014/main" val="10000"/>
                  </a:ext>
                </a:extLst>
              </a:tr>
              <a:tr h="416628">
                <a:tc>
                  <a:txBody>
                    <a:bodyPr/>
                    <a:lstStyle/>
                    <a:p>
                      <a:r>
                        <a:rPr lang="en-GB" sz="1600" dirty="0"/>
                        <a:t>Day-specific Wildfire</a:t>
                      </a:r>
                      <a:endParaRPr lang="en-GB" sz="1600" dirty="0">
                        <a:latin typeface="+mj-lt"/>
                      </a:endParaRPr>
                    </a:p>
                  </a:txBody>
                  <a:tcPr marL="97379" marR="97379" marT="45714" marB="45714"/>
                </a:tc>
                <a:tc>
                  <a:txBody>
                    <a:bodyPr/>
                    <a:lstStyle/>
                    <a:p>
                      <a:r>
                        <a:rPr lang="en-GB" sz="1600" dirty="0"/>
                        <a:t>2016 Modeling Platform</a:t>
                      </a:r>
                      <a:endParaRPr lang="en-GB" sz="1600" dirty="0">
                        <a:latin typeface="+mj-lt"/>
                      </a:endParaRPr>
                    </a:p>
                  </a:txBody>
                  <a:tcPr marL="97379" marR="97379" marT="45714" marB="45714"/>
                </a:tc>
                <a:tc>
                  <a:txBody>
                    <a:bodyPr/>
                    <a:lstStyle/>
                    <a:p>
                      <a:endParaRPr lang="en-GB" sz="1600" dirty="0">
                        <a:latin typeface="+mj-lt"/>
                      </a:endParaRPr>
                    </a:p>
                  </a:txBody>
                  <a:tcPr marL="97379" marR="97379" marT="45714" marB="45714"/>
                </a:tc>
                <a:extLst>
                  <a:ext uri="{0D108BD9-81ED-4DB2-BD59-A6C34878D82A}">
                    <a16:rowId xmlns:a16="http://schemas.microsoft.com/office/drawing/2014/main" val="10001"/>
                  </a:ext>
                </a:extLst>
              </a:tr>
              <a:tr h="416628">
                <a:tc>
                  <a:txBody>
                    <a:bodyPr/>
                    <a:lstStyle/>
                    <a:p>
                      <a:r>
                        <a:rPr lang="en-GB" sz="1600" dirty="0"/>
                        <a:t>Biogenic VOC</a:t>
                      </a:r>
                      <a:endParaRPr lang="en-GB" sz="1600" dirty="0">
                        <a:latin typeface="+mj-lt"/>
                      </a:endParaRPr>
                    </a:p>
                  </a:txBody>
                  <a:tcPr marL="97379" marR="97379" marT="45714" marB="45714"/>
                </a:tc>
                <a:tc>
                  <a:txBody>
                    <a:bodyPr/>
                    <a:lstStyle/>
                    <a:p>
                      <a:r>
                        <a:rPr lang="en-GB" sz="1600" dirty="0"/>
                        <a:t>MEGAN modeling</a:t>
                      </a:r>
                      <a:endParaRPr lang="en-GB" sz="1600" dirty="0">
                        <a:latin typeface="+mj-lt"/>
                      </a:endParaRPr>
                    </a:p>
                  </a:txBody>
                  <a:tcPr marL="97379" marR="97379" marT="45714" marB="45714"/>
                </a:tc>
                <a:tc>
                  <a:txBody>
                    <a:bodyPr/>
                    <a:lstStyle/>
                    <a:p>
                      <a:endParaRPr lang="en-GB" sz="1600" dirty="0">
                        <a:latin typeface="+mj-lt"/>
                      </a:endParaRPr>
                    </a:p>
                  </a:txBody>
                  <a:tcPr marL="97379" marR="97379" marT="45714" marB="45714"/>
                </a:tc>
                <a:extLst>
                  <a:ext uri="{0D108BD9-81ED-4DB2-BD59-A6C34878D82A}">
                    <a16:rowId xmlns:a16="http://schemas.microsoft.com/office/drawing/2014/main" val="10002"/>
                  </a:ext>
                </a:extLst>
              </a:tr>
              <a:tr h="822853">
                <a:tc>
                  <a:txBody>
                    <a:bodyPr/>
                    <a:lstStyle/>
                    <a:p>
                      <a:r>
                        <a:rPr lang="en-GB" sz="1600" dirty="0"/>
                        <a:t>Sea-salt</a:t>
                      </a:r>
                      <a:endParaRPr lang="en-GB" sz="1600" dirty="0">
                        <a:latin typeface="+mj-lt"/>
                      </a:endParaRPr>
                    </a:p>
                  </a:txBody>
                  <a:tcPr marL="97379" marR="97379" marT="45714" marB="45714"/>
                </a:tc>
                <a:tc>
                  <a:txBody>
                    <a:bodyPr/>
                    <a:lstStyle/>
                    <a:p>
                      <a:pPr marL="0" marR="0">
                        <a:spcBef>
                          <a:spcPts val="0"/>
                        </a:spcBef>
                        <a:spcAft>
                          <a:spcPts val="0"/>
                        </a:spcAft>
                      </a:pPr>
                      <a:r>
                        <a:rPr lang="en-GB" sz="1600" dirty="0">
                          <a:effectLst/>
                        </a:rPr>
                        <a:t>Ramboll’s sea salt pre-processor using a scheme described  by Ovadnevaite et al. (2014)</a:t>
                      </a:r>
                      <a:endParaRPr lang="en-US" sz="1600" dirty="0">
                        <a:solidFill>
                          <a:schemeClr val="tx1"/>
                        </a:solidFill>
                        <a:effectLst/>
                        <a:latin typeface="+mj-lt"/>
                        <a:ea typeface="Verdana" panose="020B0604030504040204" pitchFamily="34" charset="0"/>
                        <a:cs typeface="Verdana" panose="020B0604030504040204" pitchFamily="34" charset="0"/>
                      </a:endParaRPr>
                    </a:p>
                  </a:txBody>
                  <a:tcPr marL="97379" marR="97379" marT="45714" marB="45714"/>
                </a:tc>
                <a:tc>
                  <a:txBody>
                    <a:bodyPr/>
                    <a:lstStyle/>
                    <a:p>
                      <a:pPr marL="0" marR="0">
                        <a:spcBef>
                          <a:spcPts val="0"/>
                        </a:spcBef>
                        <a:spcAft>
                          <a:spcPts val="0"/>
                        </a:spcAft>
                      </a:pPr>
                      <a:r>
                        <a:rPr lang="en-US" sz="1600" dirty="0">
                          <a:effectLst/>
                        </a:rPr>
                        <a:t>Uses CAMx met and landuse inputs (and global oceanic chlorophyll-A if generating halo-methanes)</a:t>
                      </a:r>
                      <a:endParaRPr lang="en-US" sz="1600" dirty="0">
                        <a:solidFill>
                          <a:schemeClr val="tx1"/>
                        </a:solidFill>
                        <a:effectLst/>
                        <a:latin typeface="+mj-lt"/>
                        <a:ea typeface="Verdana" panose="020B0604030504040204" pitchFamily="34" charset="0"/>
                        <a:cs typeface="Verdana" panose="020B0604030504040204" pitchFamily="34" charset="0"/>
                      </a:endParaRPr>
                    </a:p>
                  </a:txBody>
                  <a:tcPr marL="97379" marR="97379" marT="45714" marB="45714"/>
                </a:tc>
                <a:extLst>
                  <a:ext uri="{0D108BD9-81ED-4DB2-BD59-A6C34878D82A}">
                    <a16:rowId xmlns:a16="http://schemas.microsoft.com/office/drawing/2014/main" val="10003"/>
                  </a:ext>
                </a:extLst>
              </a:tr>
              <a:tr h="1066661">
                <a:tc>
                  <a:txBody>
                    <a:bodyPr/>
                    <a:lstStyle/>
                    <a:p>
                      <a:r>
                        <a:rPr lang="en-GB" sz="1600" dirty="0"/>
                        <a:t>Windblown Dust</a:t>
                      </a:r>
                      <a:endParaRPr lang="en-GB" sz="1600" dirty="0">
                        <a:latin typeface="+mj-lt"/>
                      </a:endParaRPr>
                    </a:p>
                  </a:txBody>
                  <a:tcPr marL="97379" marR="97379" marT="45714" marB="45714"/>
                </a:tc>
                <a:tc>
                  <a:txBody>
                    <a:bodyPr/>
                    <a:lstStyle/>
                    <a:p>
                      <a:pPr marL="0" marR="0">
                        <a:spcBef>
                          <a:spcPts val="0"/>
                        </a:spcBef>
                        <a:spcAft>
                          <a:spcPts val="0"/>
                        </a:spcAft>
                      </a:pPr>
                      <a:r>
                        <a:rPr lang="en-US" sz="1600" dirty="0">
                          <a:effectLst/>
                        </a:rPr>
                        <a:t>Ramboll’s wind blown dust pre-processor using a scheme described by Klingmüller et al. (2017)</a:t>
                      </a:r>
                      <a:endParaRPr lang="en-US" sz="1600" dirty="0">
                        <a:solidFill>
                          <a:schemeClr val="tx1"/>
                        </a:solidFill>
                        <a:effectLst/>
                        <a:latin typeface="+mj-lt"/>
                        <a:ea typeface="Verdana" panose="020B0604030504040204" pitchFamily="34" charset="0"/>
                        <a:cs typeface="Verdana" panose="020B0604030504040204" pitchFamily="34" charset="0"/>
                      </a:endParaRPr>
                    </a:p>
                  </a:txBody>
                  <a:tcPr marL="97379" marR="97379" marT="45714" marB="45714"/>
                </a:tc>
                <a:tc>
                  <a:txBody>
                    <a:bodyPr/>
                    <a:lstStyle/>
                    <a:p>
                      <a:pPr marL="0" marR="0">
                        <a:spcBef>
                          <a:spcPts val="0"/>
                        </a:spcBef>
                        <a:spcAft>
                          <a:spcPts val="0"/>
                        </a:spcAft>
                      </a:pPr>
                      <a:r>
                        <a:rPr lang="en-US" sz="1600" dirty="0">
                          <a:effectLst/>
                        </a:rPr>
                        <a:t>Uses new CAMx met, landuse, and soil moisture inputs; uses global fields for emissive areas, LAI, clay content and mineral fraction</a:t>
                      </a:r>
                      <a:endParaRPr lang="en-US" sz="1600" dirty="0">
                        <a:solidFill>
                          <a:schemeClr val="tx1"/>
                        </a:solidFill>
                        <a:effectLst/>
                        <a:latin typeface="+mj-lt"/>
                        <a:ea typeface="Verdana" panose="020B0604030504040204" pitchFamily="34" charset="0"/>
                        <a:cs typeface="Verdana" panose="020B0604030504040204" pitchFamily="34" charset="0"/>
                      </a:endParaRPr>
                    </a:p>
                  </a:txBody>
                  <a:tcPr marL="97379" marR="97379" marT="45714" marB="45714"/>
                </a:tc>
                <a:extLst>
                  <a:ext uri="{0D108BD9-81ED-4DB2-BD59-A6C34878D82A}">
                    <a16:rowId xmlns:a16="http://schemas.microsoft.com/office/drawing/2014/main" val="10004"/>
                  </a:ext>
                </a:extLst>
              </a:tr>
              <a:tr h="822853">
                <a:tc>
                  <a:txBody>
                    <a:bodyPr/>
                    <a:lstStyle/>
                    <a:p>
                      <a:r>
                        <a:rPr lang="en-GB" sz="1600" dirty="0"/>
                        <a:t>Oceanic dimethyl sulfide (DMS)</a:t>
                      </a:r>
                      <a:endParaRPr lang="en-GB" sz="1600" dirty="0">
                        <a:latin typeface="+mj-lt"/>
                      </a:endParaRPr>
                    </a:p>
                  </a:txBody>
                  <a:tcPr marL="97379" marR="97379" marT="45714" marB="45714"/>
                </a:tc>
                <a:tc>
                  <a:txBody>
                    <a:bodyPr/>
                    <a:lstStyle/>
                    <a:p>
                      <a:pPr marL="0" marR="0">
                        <a:spcBef>
                          <a:spcPts val="0"/>
                        </a:spcBef>
                        <a:spcAft>
                          <a:spcPts val="0"/>
                        </a:spcAft>
                      </a:pPr>
                      <a:r>
                        <a:rPr lang="en-GB" sz="1600" dirty="0">
                          <a:effectLst/>
                        </a:rPr>
                        <a:t>Updating the current sea-salt pre-processor to include DMS</a:t>
                      </a:r>
                      <a:endParaRPr lang="en-US" sz="1600" dirty="0">
                        <a:solidFill>
                          <a:schemeClr val="tx1"/>
                        </a:solidFill>
                        <a:effectLst/>
                        <a:latin typeface="+mj-lt"/>
                        <a:ea typeface="Verdana" panose="020B0604030504040204" pitchFamily="34" charset="0"/>
                        <a:cs typeface="Verdana" panose="020B0604030504040204" pitchFamily="34" charset="0"/>
                      </a:endParaRPr>
                    </a:p>
                  </a:txBody>
                  <a:tcPr marL="97379" marR="97379" marT="45714" marB="45714"/>
                </a:tc>
                <a:tc>
                  <a:txBody>
                    <a:bodyPr/>
                    <a:lstStyle/>
                    <a:p>
                      <a:r>
                        <a:rPr lang="en-US" sz="1600" dirty="0">
                          <a:effectLst/>
                        </a:rPr>
                        <a:t>Uses CAMx met files and Lana et al. (2011) global DMS concentrations</a:t>
                      </a:r>
                      <a:endParaRPr lang="en-US" sz="1600" dirty="0">
                        <a:solidFill>
                          <a:schemeClr val="tx1"/>
                        </a:solidFill>
                        <a:effectLst/>
                        <a:latin typeface="+mj-lt"/>
                        <a:ea typeface="Verdana" panose="020B0604030504040204" pitchFamily="34" charset="0"/>
                        <a:cs typeface="Verdana" panose="020B0604030504040204" pitchFamily="34" charset="0"/>
                      </a:endParaRPr>
                    </a:p>
                  </a:txBody>
                  <a:tcPr marL="97379" marR="97379" marT="45714" marB="45714"/>
                </a:tc>
                <a:extLst>
                  <a:ext uri="{0D108BD9-81ED-4DB2-BD59-A6C34878D82A}">
                    <a16:rowId xmlns:a16="http://schemas.microsoft.com/office/drawing/2014/main" val="10005"/>
                  </a:ext>
                </a:extLst>
              </a:tr>
              <a:tr h="1066661">
                <a:tc>
                  <a:txBody>
                    <a:bodyPr/>
                    <a:lstStyle/>
                    <a:p>
                      <a:r>
                        <a:rPr lang="en-GB" sz="1600" dirty="0"/>
                        <a:t>Lightning NOx</a:t>
                      </a:r>
                      <a:endParaRPr lang="en-GB" sz="1600" dirty="0">
                        <a:latin typeface="+mj-lt"/>
                      </a:endParaRPr>
                    </a:p>
                  </a:txBody>
                  <a:tcPr marL="97379" marR="97379" marT="45714" marB="45714"/>
                </a:tc>
                <a:tc>
                  <a:txBody>
                    <a:bodyPr/>
                    <a:lstStyle/>
                    <a:p>
                      <a:pPr marL="0" marR="0">
                        <a:spcBef>
                          <a:spcPts val="0"/>
                        </a:spcBef>
                        <a:spcAft>
                          <a:spcPts val="0"/>
                        </a:spcAft>
                      </a:pPr>
                      <a:r>
                        <a:rPr lang="en-GB" sz="1600" dirty="0">
                          <a:effectLst/>
                        </a:rPr>
                        <a:t>Lightning NOx pre-processor </a:t>
                      </a:r>
                      <a:endParaRPr lang="en-US" sz="1600" dirty="0">
                        <a:solidFill>
                          <a:schemeClr val="tx1"/>
                        </a:solidFill>
                        <a:effectLst/>
                        <a:latin typeface="+mj-lt"/>
                        <a:ea typeface="Verdana" panose="020B0604030504040204" pitchFamily="34" charset="0"/>
                        <a:cs typeface="Verdana" panose="020B0604030504040204" pitchFamily="34" charset="0"/>
                      </a:endParaRPr>
                    </a:p>
                  </a:txBody>
                  <a:tcPr marL="97379" marR="97379" marT="45714" marB="45714"/>
                </a:tc>
                <a:tc>
                  <a:txBody>
                    <a:bodyPr/>
                    <a:lstStyle/>
                    <a:p>
                      <a:pPr marL="0" marR="0">
                        <a:spcBef>
                          <a:spcPts val="0"/>
                        </a:spcBef>
                        <a:spcAft>
                          <a:spcPts val="0"/>
                        </a:spcAft>
                      </a:pPr>
                      <a:r>
                        <a:rPr lang="en-US" sz="1600" dirty="0">
                          <a:effectLst/>
                        </a:rPr>
                        <a:t>Uses new CAMx met files and other inputs (flash rates, yields per flash, cloud-to-grid ratio) from literature</a:t>
                      </a:r>
                      <a:endParaRPr lang="en-US" sz="1600" dirty="0">
                        <a:solidFill>
                          <a:schemeClr val="tx1"/>
                        </a:solidFill>
                        <a:effectLst/>
                        <a:latin typeface="+mj-lt"/>
                        <a:ea typeface="Verdana" panose="020B0604030504040204" pitchFamily="34" charset="0"/>
                        <a:cs typeface="Verdana" panose="020B0604030504040204" pitchFamily="34" charset="0"/>
                      </a:endParaRPr>
                    </a:p>
                  </a:txBody>
                  <a:tcPr marL="97379" marR="97379" marT="45714" marB="45714"/>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17615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365F5D-5608-4C0F-B48D-FBA128F34797}"/>
              </a:ext>
            </a:extLst>
          </p:cNvPr>
          <p:cNvSpPr>
            <a:spLocks noGrp="1"/>
          </p:cNvSpPr>
          <p:nvPr>
            <p:ph type="title"/>
          </p:nvPr>
        </p:nvSpPr>
        <p:spPr/>
        <p:txBody>
          <a:bodyPr/>
          <a:lstStyle/>
          <a:p>
            <a:r>
              <a:rPr lang="en-GB" dirty="0"/>
              <a:t>Glidepath</a:t>
            </a:r>
          </a:p>
        </p:txBody>
      </p:sp>
      <p:sp>
        <p:nvSpPr>
          <p:cNvPr id="5" name="Content Placeholder 4">
            <a:extLst>
              <a:ext uri="{FF2B5EF4-FFF2-40B4-BE49-F238E27FC236}">
                <a16:creationId xmlns:a16="http://schemas.microsoft.com/office/drawing/2014/main" id="{3F47C409-DBFE-4806-B43A-C9143E10ADAE}"/>
              </a:ext>
            </a:extLst>
          </p:cNvPr>
          <p:cNvSpPr>
            <a:spLocks noGrp="1"/>
          </p:cNvSpPr>
          <p:nvPr>
            <p:ph idx="1"/>
          </p:nvPr>
        </p:nvSpPr>
        <p:spPr/>
        <p:txBody>
          <a:bodyPr>
            <a:normAutofit fontScale="85000" lnSpcReduction="20000"/>
          </a:bodyPr>
          <a:lstStyle/>
          <a:p>
            <a:r>
              <a:rPr lang="en-GB" sz="2400" dirty="0"/>
              <a:t>2000-2004 baseline</a:t>
            </a:r>
          </a:p>
          <a:p>
            <a:endParaRPr lang="en-GB" sz="2400" dirty="0"/>
          </a:p>
          <a:p>
            <a:r>
              <a:rPr lang="en-GB" sz="2400" dirty="0"/>
              <a:t>EPA’s Most Impaired Days (MID) Visibility Metric</a:t>
            </a:r>
          </a:p>
          <a:p>
            <a:pPr lvl="1">
              <a:buFont typeface="Courier New" panose="02070309020205020404" pitchFamily="49" charset="0"/>
              <a:buChar char="o"/>
            </a:pPr>
            <a:r>
              <a:rPr lang="en-GB" sz="2200" dirty="0"/>
              <a:t>Flexibility on a percentile value (EPA’s default is 95</a:t>
            </a:r>
            <a:r>
              <a:rPr lang="en-GB" sz="2200" baseline="30000" dirty="0"/>
              <a:t>th</a:t>
            </a:r>
            <a:r>
              <a:rPr lang="en-GB" sz="2200" dirty="0"/>
              <a:t>) to assign episodic events</a:t>
            </a:r>
          </a:p>
          <a:p>
            <a:pPr lvl="1">
              <a:buFont typeface="Courier New" panose="02070309020205020404" pitchFamily="49" charset="0"/>
              <a:buChar char="o"/>
            </a:pPr>
            <a:r>
              <a:rPr lang="en-GB" sz="2400" dirty="0"/>
              <a:t>Lower value for areas with a high frequency of episodic wildfire smoke or dust impacts even in the “low wildfire” or “low dust storm year“</a:t>
            </a:r>
          </a:p>
          <a:p>
            <a:pPr lvl="1">
              <a:buFont typeface="Courier New" panose="02070309020205020404" pitchFamily="49" charset="0"/>
              <a:buChar char="o"/>
            </a:pPr>
            <a:r>
              <a:rPr lang="en-GB" sz="2400" dirty="0"/>
              <a:t>Higher value if the lowest year has no episodic impacts</a:t>
            </a:r>
          </a:p>
          <a:p>
            <a:endParaRPr lang="en-GB" sz="2400" dirty="0"/>
          </a:p>
          <a:p>
            <a:r>
              <a:rPr lang="en-GB" sz="2400" dirty="0"/>
              <a:t>2064 end point set to the average of daily natural conditions of the 20% most impaired days from 2000-2014.</a:t>
            </a:r>
          </a:p>
          <a:p>
            <a:pPr lvl="1">
              <a:buFont typeface="Courier New" panose="02070309020205020404" pitchFamily="49" charset="0"/>
              <a:buChar char="o"/>
            </a:pPr>
            <a:r>
              <a:rPr lang="en-GB" sz="2400" dirty="0"/>
              <a:t>Plus impacts from international anthropogenic or wildland prescribed fires</a:t>
            </a:r>
          </a:p>
          <a:p>
            <a:pPr lvl="1"/>
            <a:endParaRPr lang="en-GB" sz="2400" dirty="0"/>
          </a:p>
          <a:p>
            <a:endParaRPr lang="en-GB" sz="2400" dirty="0"/>
          </a:p>
        </p:txBody>
      </p:sp>
    </p:spTree>
    <p:extLst>
      <p:ext uri="{BB962C8B-B14F-4D97-AF65-F5344CB8AC3E}">
        <p14:creationId xmlns:p14="http://schemas.microsoft.com/office/powerpoint/2010/main" val="375579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EPA’s Approach to address international Anthropogenic Source contributions in RPG</a:t>
            </a:r>
            <a:r>
              <a:rPr lang="en-GB" cap="none" dirty="0"/>
              <a:t>s</a:t>
            </a:r>
          </a:p>
        </p:txBody>
      </p:sp>
      <p:sp>
        <p:nvSpPr>
          <p:cNvPr id="3" name="Content Placeholder 2"/>
          <p:cNvSpPr>
            <a:spLocks noGrp="1"/>
          </p:cNvSpPr>
          <p:nvPr>
            <p:ph sz="half" idx="1"/>
          </p:nvPr>
        </p:nvSpPr>
        <p:spPr/>
        <p:txBody>
          <a:bodyPr>
            <a:normAutofit fontScale="92500" lnSpcReduction="10000"/>
          </a:bodyPr>
          <a:lstStyle/>
          <a:p>
            <a:pPr marL="0" indent="0">
              <a:buNone/>
            </a:pPr>
            <a:endParaRPr lang="en-GB" dirty="0"/>
          </a:p>
          <a:p>
            <a:r>
              <a:rPr lang="en-GB" dirty="0"/>
              <a:t>Must address International anthropogenic emission contributions by adding it on to the 2064 Natural Conditions goal changing the slope of the URP Glidepath</a:t>
            </a:r>
          </a:p>
        </p:txBody>
      </p:sp>
      <p:sp>
        <p:nvSpPr>
          <p:cNvPr id="4" name="Content Placeholder 3"/>
          <p:cNvSpPr>
            <a:spLocks noGrp="1"/>
          </p:cNvSpPr>
          <p:nvPr>
            <p:ph sz="half" idx="2"/>
          </p:nvPr>
        </p:nvSpPr>
        <p:spPr/>
        <p:txBody>
          <a:bodyPr>
            <a:normAutofit fontScale="92500" lnSpcReduction="10000"/>
          </a:bodyPr>
          <a:lstStyle/>
          <a:p>
            <a:r>
              <a:rPr lang="en-GB" dirty="0"/>
              <a:t>EPA recommends chemical transport models (CTMs)</a:t>
            </a:r>
          </a:p>
          <a:p>
            <a:pPr lvl="1">
              <a:buFont typeface="Courier New" panose="02070309020205020404" pitchFamily="49" charset="0"/>
              <a:buChar char="o"/>
            </a:pPr>
            <a:r>
              <a:rPr lang="en-GB" dirty="0"/>
              <a:t>Base case showing reasonable performance</a:t>
            </a:r>
          </a:p>
          <a:p>
            <a:pPr lvl="1">
              <a:buFont typeface="Courier New" panose="02070309020205020404" pitchFamily="49" charset="0"/>
              <a:buChar char="o"/>
            </a:pPr>
            <a:r>
              <a:rPr lang="en-GB" dirty="0"/>
              <a:t>Zero-out or source apportionment</a:t>
            </a:r>
          </a:p>
          <a:p>
            <a:pPr lvl="1">
              <a:buFont typeface="Courier New" panose="02070309020205020404" pitchFamily="49" charset="0"/>
              <a:buChar char="o"/>
            </a:pPr>
            <a:r>
              <a:rPr lang="en-GB" dirty="0"/>
              <a:t>Consistency between a global and regional model</a:t>
            </a:r>
          </a:p>
          <a:p>
            <a:r>
              <a:rPr lang="en-GB" dirty="0"/>
              <a:t>Choose a recent year</a:t>
            </a:r>
          </a:p>
          <a:p>
            <a:pPr lvl="1">
              <a:buFont typeface="Courier New" panose="02070309020205020404" pitchFamily="49" charset="0"/>
              <a:buChar char="o"/>
            </a:pPr>
            <a:r>
              <a:rPr lang="en-GB" dirty="0"/>
              <a:t>E.g., 2011, 2014, 2016</a:t>
            </a:r>
          </a:p>
          <a:p>
            <a:pPr lvl="1">
              <a:buFont typeface="Courier New" panose="02070309020205020404" pitchFamily="49" charset="0"/>
              <a:buChar char="o"/>
            </a:pPr>
            <a:r>
              <a:rPr lang="en-GB" dirty="0"/>
              <a:t>2028 an option since some 2028 inventories available</a:t>
            </a:r>
          </a:p>
          <a:p>
            <a:pPr lvl="1">
              <a:buFont typeface="Courier New" panose="02070309020205020404" pitchFamily="49" charset="0"/>
              <a:buChar char="o"/>
            </a:pPr>
            <a:r>
              <a:rPr lang="en-GB" dirty="0"/>
              <a:t>Projecting international emissions is speculative</a:t>
            </a:r>
          </a:p>
          <a:p>
            <a:r>
              <a:rPr lang="en-GB" dirty="0"/>
              <a:t>Sensitivity simulations to provide a range of estimates</a:t>
            </a:r>
          </a:p>
          <a:p>
            <a:r>
              <a:rPr lang="en-GB" dirty="0"/>
              <a:t>EPA will review the adjustment at the full SIP submission</a:t>
            </a:r>
          </a:p>
        </p:txBody>
      </p:sp>
      <p:pic>
        <p:nvPicPr>
          <p:cNvPr id="5" name="Picture 4"/>
          <p:cNvPicPr/>
          <p:nvPr/>
        </p:nvPicPr>
        <p:blipFill rotWithShape="1">
          <a:blip r:embed="rId3"/>
          <a:srcRect l="30564" t="34616" r="28410" b="25898"/>
          <a:stretch/>
        </p:blipFill>
        <p:spPr bwMode="auto">
          <a:xfrm>
            <a:off x="1553503" y="2892358"/>
            <a:ext cx="3656278" cy="28152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24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Alternative Approach?</a:t>
            </a:r>
            <a:br>
              <a:rPr lang="en-US" dirty="0"/>
            </a:br>
            <a:br>
              <a:rPr lang="en-US" dirty="0"/>
            </a:br>
            <a:r>
              <a:rPr lang="en-US" sz="1800" cap="none" dirty="0">
                <a:solidFill>
                  <a:schemeClr val="tx1"/>
                </a:solidFill>
              </a:rPr>
              <a:t>Proposed by Some FLMs to Account for International Emissions</a:t>
            </a:r>
            <a:endParaRPr lang="en-US" cap="none" dirty="0">
              <a:solidFill>
                <a:schemeClr val="tx1"/>
              </a:solidFill>
            </a:endParaRPr>
          </a:p>
        </p:txBody>
      </p:sp>
      <p:pic>
        <p:nvPicPr>
          <p:cNvPr id="18" name="Content Placeholder 2">
            <a:extLst>
              <a:ext uri="{FF2B5EF4-FFF2-40B4-BE49-F238E27FC236}">
                <a16:creationId xmlns:a16="http://schemas.microsoft.com/office/drawing/2014/main" id="{DE1FD6BD-B696-4562-9891-C677ABEDC707}"/>
              </a:ext>
            </a:extLst>
          </p:cNvPr>
          <p:cNvPicPr>
            <a:picLocks noGrp="1" noChangeAspect="1"/>
          </p:cNvPicPr>
          <p:nvPr>
            <p:ph sz="half" idx="2"/>
          </p:nvPr>
        </p:nvPicPr>
        <p:blipFill>
          <a:blip r:embed="rId3"/>
          <a:stretch>
            <a:fillRect/>
          </a:stretch>
        </p:blipFill>
        <p:spPr>
          <a:xfrm>
            <a:off x="3745301" y="1605624"/>
            <a:ext cx="4669333" cy="4151195"/>
          </a:xfrm>
          <a:prstGeom prst="rect">
            <a:avLst/>
          </a:prstGeom>
        </p:spPr>
      </p:pic>
    </p:spTree>
    <p:extLst>
      <p:ext uri="{BB962C8B-B14F-4D97-AF65-F5344CB8AC3E}">
        <p14:creationId xmlns:p14="http://schemas.microsoft.com/office/powerpoint/2010/main" val="3207426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Project Schedule (assumed 2016b transferred by early April)</a:t>
            </a:r>
            <a:br>
              <a:rPr lang="en-GB" sz="2800" dirty="0"/>
            </a:br>
            <a:endParaRPr lang="en-GB" sz="2800" dirty="0"/>
          </a:p>
        </p:txBody>
      </p:sp>
      <p:graphicFrame>
        <p:nvGraphicFramePr>
          <p:cNvPr id="4" name="Content Placeholder 3"/>
          <p:cNvGraphicFramePr>
            <a:graphicFrameLocks noGrp="1"/>
          </p:cNvGraphicFramePr>
          <p:nvPr>
            <p:ph idx="1"/>
            <p:extLst/>
          </p:nvPr>
        </p:nvGraphicFramePr>
        <p:xfrm>
          <a:off x="365713" y="1619982"/>
          <a:ext cx="11428023" cy="4331950"/>
        </p:xfrm>
        <a:graphic>
          <a:graphicData uri="http://schemas.openxmlformats.org/drawingml/2006/table">
            <a:tbl>
              <a:tblPr firstRow="1" firstCol="1" bandRow="1">
                <a:tableStyleId>{5C22544A-7EE6-4342-B048-85BDC9FD1C3A}</a:tableStyleId>
              </a:tblPr>
              <a:tblGrid>
                <a:gridCol w="6841132">
                  <a:extLst>
                    <a:ext uri="{9D8B030D-6E8A-4147-A177-3AD203B41FA5}">
                      <a16:colId xmlns:a16="http://schemas.microsoft.com/office/drawing/2014/main" val="20000"/>
                    </a:ext>
                  </a:extLst>
                </a:gridCol>
                <a:gridCol w="4586891">
                  <a:extLst>
                    <a:ext uri="{9D8B030D-6E8A-4147-A177-3AD203B41FA5}">
                      <a16:colId xmlns:a16="http://schemas.microsoft.com/office/drawing/2014/main" val="20001"/>
                    </a:ext>
                  </a:extLst>
                </a:gridCol>
              </a:tblGrid>
              <a:tr h="657622">
                <a:tc>
                  <a:txBody>
                    <a:bodyPr/>
                    <a:lstStyle/>
                    <a:p>
                      <a:pPr marL="0" marR="0" algn="ctr">
                        <a:spcBef>
                          <a:spcPts val="0"/>
                        </a:spcBef>
                        <a:spcAft>
                          <a:spcPts val="0"/>
                        </a:spcAft>
                      </a:pPr>
                      <a:r>
                        <a:rPr lang="en-GB" sz="2000" dirty="0">
                          <a:effectLst/>
                        </a:rPr>
                        <a:t>Proposed Tasks</a:t>
                      </a:r>
                      <a:endParaRPr lang="en-US" sz="2000" dirty="0">
                        <a:effectLst/>
                        <a:latin typeface="Times New Roman"/>
                        <a:ea typeface="Times New Roman"/>
                      </a:endParaRPr>
                    </a:p>
                  </a:txBody>
                  <a:tcPr marL="85698" marR="85698" marT="0" marB="0" anchor="ctr">
                    <a:solidFill>
                      <a:srgbClr val="0040C0"/>
                    </a:solidFill>
                  </a:tcPr>
                </a:tc>
                <a:tc>
                  <a:txBody>
                    <a:bodyPr/>
                    <a:lstStyle/>
                    <a:p>
                      <a:pPr marL="0" marR="0" algn="ctr">
                        <a:spcBef>
                          <a:spcPts val="0"/>
                        </a:spcBef>
                        <a:spcAft>
                          <a:spcPts val="0"/>
                        </a:spcAft>
                      </a:pPr>
                      <a:r>
                        <a:rPr lang="en-GB" sz="2000" dirty="0">
                          <a:effectLst/>
                        </a:rPr>
                        <a:t>Estimated Completion</a:t>
                      </a:r>
                      <a:endParaRPr lang="en-US" sz="2000" dirty="0">
                        <a:effectLst/>
                        <a:latin typeface="Times New Roman"/>
                        <a:ea typeface="Times New Roman"/>
                      </a:endParaRPr>
                    </a:p>
                  </a:txBody>
                  <a:tcPr marL="85698" marR="85698" marT="0" marB="0" anchor="ctr">
                    <a:solidFill>
                      <a:srgbClr val="0040C0"/>
                    </a:solidFill>
                  </a:tcPr>
                </a:tc>
                <a:extLst>
                  <a:ext uri="{0D108BD9-81ED-4DB2-BD59-A6C34878D82A}">
                    <a16:rowId xmlns:a16="http://schemas.microsoft.com/office/drawing/2014/main" val="10000"/>
                  </a:ext>
                </a:extLst>
              </a:tr>
              <a:tr h="918582">
                <a:tc>
                  <a:txBody>
                    <a:bodyPr/>
                    <a:lstStyle/>
                    <a:p>
                      <a:r>
                        <a:rPr lang="en-GB" sz="2000" dirty="0">
                          <a:effectLst/>
                        </a:rPr>
                        <a:t>Task 1. Global modeling</a:t>
                      </a:r>
                      <a:endParaRPr lang="en-US" sz="2000" dirty="0">
                        <a:effectLst/>
                        <a:latin typeface="Times New Roman"/>
                      </a:endParaRPr>
                    </a:p>
                  </a:txBody>
                  <a:tcPr marL="85698" marR="85698" marT="0" marB="0" anchor="ctr">
                    <a:solidFill>
                      <a:srgbClr val="0040C0"/>
                    </a:solidFill>
                  </a:tcPr>
                </a:tc>
                <a:tc>
                  <a:txBody>
                    <a:bodyPr/>
                    <a:lstStyle/>
                    <a:p>
                      <a:pPr algn="r" fontAlgn="b"/>
                      <a:r>
                        <a:rPr lang="en-US" sz="2000" b="0" i="0" u="none" strike="noStrike" dirty="0">
                          <a:solidFill>
                            <a:srgbClr val="000000"/>
                          </a:solidFill>
                          <a:effectLst/>
                          <a:latin typeface="Arial" panose="020B0604020202020204" pitchFamily="34" charset="0"/>
                        </a:rPr>
                        <a:t>Dec 2018</a:t>
                      </a:r>
                    </a:p>
                  </a:txBody>
                  <a:tcPr marL="11903" marR="11903" marT="9521" marB="0" anchor="ctr"/>
                </a:tc>
                <a:extLst>
                  <a:ext uri="{0D108BD9-81ED-4DB2-BD59-A6C34878D82A}">
                    <a16:rowId xmlns:a16="http://schemas.microsoft.com/office/drawing/2014/main" val="10001"/>
                  </a:ext>
                </a:extLst>
              </a:tr>
              <a:tr h="918582">
                <a:tc>
                  <a:txBody>
                    <a:bodyPr/>
                    <a:lstStyle/>
                    <a:p>
                      <a:pPr marL="0" marR="0">
                        <a:spcBef>
                          <a:spcPts val="0"/>
                        </a:spcBef>
                        <a:spcAft>
                          <a:spcPts val="0"/>
                        </a:spcAft>
                      </a:pPr>
                      <a:r>
                        <a:rPr lang="en-GB" sz="2000" dirty="0">
                          <a:effectLst/>
                        </a:rPr>
                        <a:t>Task 2. Regional modeling (CAMx)</a:t>
                      </a:r>
                      <a:endParaRPr lang="en-US" sz="2000" dirty="0">
                        <a:effectLst/>
                        <a:latin typeface="Times New Roman"/>
                        <a:ea typeface="Times New Roman"/>
                      </a:endParaRPr>
                    </a:p>
                  </a:txBody>
                  <a:tcPr marL="85698" marR="85698" marT="0" marB="0" anchor="ctr">
                    <a:solidFill>
                      <a:srgbClr val="0040C0"/>
                    </a:solidFill>
                  </a:tcPr>
                </a:tc>
                <a:tc>
                  <a:txBody>
                    <a:bodyPr/>
                    <a:lstStyle/>
                    <a:p>
                      <a:pPr algn="r" rtl="0" fontAlgn="ctr"/>
                      <a:r>
                        <a:rPr lang="en-US" sz="2000" b="0" i="0" u="none" strike="noStrike" dirty="0">
                          <a:solidFill>
                            <a:srgbClr val="000000"/>
                          </a:solidFill>
                          <a:effectLst/>
                          <a:latin typeface="Arial" panose="020B0604020202020204" pitchFamily="34" charset="0"/>
                        </a:rPr>
                        <a:t>April – Nov 2019</a:t>
                      </a:r>
                    </a:p>
                  </a:txBody>
                  <a:tcPr marL="11903" marR="11903" marT="9521" marB="0" anchor="ctr"/>
                </a:tc>
                <a:extLst>
                  <a:ext uri="{0D108BD9-81ED-4DB2-BD59-A6C34878D82A}">
                    <a16:rowId xmlns:a16="http://schemas.microsoft.com/office/drawing/2014/main" val="10002"/>
                  </a:ext>
                </a:extLst>
              </a:tr>
              <a:tr h="918582">
                <a:tc>
                  <a:txBody>
                    <a:bodyPr/>
                    <a:lstStyle/>
                    <a:p>
                      <a:r>
                        <a:rPr lang="en-GB" sz="2000" dirty="0">
                          <a:effectLst/>
                        </a:rPr>
                        <a:t>Task 3. Communication</a:t>
                      </a:r>
                      <a:endParaRPr lang="en-US" sz="2000" dirty="0">
                        <a:effectLst/>
                        <a:latin typeface="Times New Roman"/>
                      </a:endParaRPr>
                    </a:p>
                  </a:txBody>
                  <a:tcPr marL="85698" marR="85698" marT="0" marB="0" anchor="ctr">
                    <a:solidFill>
                      <a:srgbClr val="0040C0"/>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Arial" panose="020B0604020202020204" pitchFamily="34" charset="0"/>
                        </a:rPr>
                        <a:t>Throughout the project</a:t>
                      </a:r>
                    </a:p>
                    <a:p>
                      <a:pPr algn="r" rtl="0" fontAlgn="ctr"/>
                      <a:r>
                        <a:rPr lang="en-US" sz="2000" b="0" i="0" u="none" strike="noStrike" dirty="0">
                          <a:solidFill>
                            <a:srgbClr val="000000"/>
                          </a:solidFill>
                          <a:effectLst/>
                          <a:latin typeface="Arial" panose="020B0604020202020204" pitchFamily="34" charset="0"/>
                        </a:rPr>
                        <a:t>(Preliminary results – Sep 2019)</a:t>
                      </a:r>
                    </a:p>
                  </a:txBody>
                  <a:tcPr marL="11903" marR="11903" marT="9521" marB="0" anchor="ctr"/>
                </a:tc>
                <a:extLst>
                  <a:ext uri="{0D108BD9-81ED-4DB2-BD59-A6C34878D82A}">
                    <a16:rowId xmlns:a16="http://schemas.microsoft.com/office/drawing/2014/main" val="10003"/>
                  </a:ext>
                </a:extLst>
              </a:tr>
              <a:tr h="918582">
                <a:tc>
                  <a:txBody>
                    <a:bodyPr/>
                    <a:lstStyle/>
                    <a:p>
                      <a:r>
                        <a:rPr lang="en-GB" sz="2000" dirty="0">
                          <a:effectLst/>
                        </a:rPr>
                        <a:t>Task 4. Final Report and Data Distribution</a:t>
                      </a:r>
                      <a:endParaRPr lang="en-US" sz="2000" dirty="0">
                        <a:effectLst/>
                        <a:latin typeface="Times New Roman"/>
                      </a:endParaRPr>
                    </a:p>
                  </a:txBody>
                  <a:tcPr marL="85698" marR="85698" marT="0" marB="0" anchor="ctr">
                    <a:solidFill>
                      <a:srgbClr val="0040C0"/>
                    </a:solidFill>
                  </a:tcPr>
                </a:tc>
                <a:tc>
                  <a:txBody>
                    <a:bodyPr/>
                    <a:lstStyle/>
                    <a:p>
                      <a:pPr algn="r" rtl="0" fontAlgn="ctr"/>
                      <a:r>
                        <a:rPr lang="en-US" sz="2000" b="0" i="0" u="none" strike="noStrike" dirty="0">
                          <a:solidFill>
                            <a:srgbClr val="000000"/>
                          </a:solidFill>
                          <a:effectLst/>
                          <a:latin typeface="Arial" panose="020B0604020202020204" pitchFamily="34" charset="0"/>
                        </a:rPr>
                        <a:t>Nov/Dec 2019 (Est.)</a:t>
                      </a:r>
                    </a:p>
                  </a:txBody>
                  <a:tcPr marL="11903" marR="11903" marT="9521"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2588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EE90-C55D-4E39-BA8D-D3EE3144026C}"/>
              </a:ext>
            </a:extLst>
          </p:cNvPr>
          <p:cNvSpPr>
            <a:spLocks noGrp="1"/>
          </p:cNvSpPr>
          <p:nvPr>
            <p:ph type="title"/>
          </p:nvPr>
        </p:nvSpPr>
        <p:spPr/>
        <p:txBody>
          <a:bodyPr/>
          <a:lstStyle/>
          <a:p>
            <a:r>
              <a:rPr lang="en-US" dirty="0"/>
              <a:t>WRAP 2014 Shake-Out Available Data</a:t>
            </a:r>
          </a:p>
        </p:txBody>
      </p:sp>
      <p:sp>
        <p:nvSpPr>
          <p:cNvPr id="3" name="Content Placeholder 2">
            <a:extLst>
              <a:ext uri="{FF2B5EF4-FFF2-40B4-BE49-F238E27FC236}">
                <a16:creationId xmlns:a16="http://schemas.microsoft.com/office/drawing/2014/main" id="{D0ACEBD5-BD13-45B1-B1D4-53DA4FB7E268}"/>
              </a:ext>
            </a:extLst>
          </p:cNvPr>
          <p:cNvSpPr>
            <a:spLocks noGrp="1"/>
          </p:cNvSpPr>
          <p:nvPr>
            <p:ph idx="1"/>
          </p:nvPr>
        </p:nvSpPr>
        <p:spPr>
          <a:xfrm>
            <a:off x="798512" y="1202400"/>
            <a:ext cx="10588625" cy="4505987"/>
          </a:xfrm>
        </p:spPr>
        <p:txBody>
          <a:bodyPr/>
          <a:lstStyle/>
          <a:p>
            <a:r>
              <a:rPr lang="en-US" b="1" dirty="0"/>
              <a:t>Boundary Conditions (BC)</a:t>
            </a:r>
            <a:r>
              <a:rPr lang="en-US" dirty="0"/>
              <a:t> – Defines transported pollutants (international) coming in through boundaries of the 35-km CONUS domain:</a:t>
            </a:r>
          </a:p>
          <a:p>
            <a:pPr lvl="1">
              <a:buFont typeface="Courier New" panose="02070309020205020404" pitchFamily="49" charset="0"/>
              <a:buChar char="o"/>
            </a:pPr>
            <a:r>
              <a:rPr lang="en-US" dirty="0"/>
              <a:t>EPA’s 2014 GEOS-Chem global chemistry model simulation</a:t>
            </a:r>
          </a:p>
          <a:p>
            <a:r>
              <a:rPr lang="en-US" b="1" dirty="0"/>
              <a:t>Meteorology</a:t>
            </a:r>
            <a:r>
              <a:rPr lang="en-US" dirty="0"/>
              <a:t> – 3-D Transport, Temperature, Moisture, etc. fields within 36/12-km domains</a:t>
            </a:r>
          </a:p>
          <a:p>
            <a:pPr lvl="1">
              <a:buFont typeface="Courier New" panose="02070309020205020404" pitchFamily="49" charset="0"/>
              <a:buChar char="o"/>
            </a:pPr>
            <a:r>
              <a:rPr lang="en-US" dirty="0"/>
              <a:t>Two 2014 simulations of the Weather Research Forecast (WRF) model:</a:t>
            </a:r>
          </a:p>
          <a:p>
            <a:pPr lvl="2">
              <a:buFont typeface="Wingdings" panose="05000000000000000000" pitchFamily="2" charset="2"/>
              <a:buChar char="§"/>
            </a:pPr>
            <a:r>
              <a:rPr lang="en-US" dirty="0"/>
              <a:t>Western Air Quality Study (WAQS) 36-km CONUS and 12-km 12WUS2 WESTUS domains</a:t>
            </a:r>
          </a:p>
          <a:p>
            <a:pPr lvl="2">
              <a:buFont typeface="Wingdings" panose="05000000000000000000" pitchFamily="2" charset="2"/>
              <a:buChar char="§"/>
            </a:pPr>
            <a:r>
              <a:rPr lang="en-US" dirty="0"/>
              <a:t>EPA 12-km 12US2 (USA) domain (used for EPA’s 2014 12US2 NATA Modeling Platform)</a:t>
            </a:r>
          </a:p>
          <a:p>
            <a:r>
              <a:rPr lang="en-US" b="1" dirty="0"/>
              <a:t>Emissions </a:t>
            </a:r>
            <a:r>
              <a:rPr lang="en-US" dirty="0"/>
              <a:t>– Point and Surface Anthropogenic and Natural Emissions</a:t>
            </a:r>
          </a:p>
          <a:p>
            <a:pPr lvl="1">
              <a:buFont typeface="Courier New" panose="02070309020205020404" pitchFamily="49" charset="0"/>
              <a:buChar char="o"/>
            </a:pPr>
            <a:r>
              <a:rPr lang="en-US" dirty="0"/>
              <a:t>Version 2 of the 2014 National Emissions Inventory (2014v2)</a:t>
            </a:r>
          </a:p>
          <a:p>
            <a:pPr lvl="2">
              <a:buFont typeface="Wingdings" panose="05000000000000000000" pitchFamily="2" charset="2"/>
              <a:buChar char="§"/>
            </a:pPr>
            <a:r>
              <a:rPr lang="en-US" dirty="0"/>
              <a:t>2014v2 updates to Point and Non-Point sectors in western States</a:t>
            </a:r>
          </a:p>
          <a:p>
            <a:pPr lvl="1">
              <a:buFont typeface="Courier New" panose="02070309020205020404" pitchFamily="49" charset="0"/>
              <a:buChar char="o"/>
            </a:pPr>
            <a:r>
              <a:rPr lang="en-US" dirty="0"/>
              <a:t>Biogenic emissions using MEGAN and BEIS</a:t>
            </a:r>
          </a:p>
          <a:p>
            <a:pPr lvl="1">
              <a:buFont typeface="Courier New" panose="02070309020205020404" pitchFamily="49" charset="0"/>
              <a:buChar char="o"/>
            </a:pPr>
            <a:r>
              <a:rPr lang="en-US" dirty="0"/>
              <a:t>Sea Salt (SSA), Lightning NOx (LNOx), Windblown Dust (WBD), Dimethyl Sulfide (DMS)</a:t>
            </a:r>
          </a:p>
          <a:p>
            <a:pPr lvl="2">
              <a:buFont typeface="Wingdings" panose="05000000000000000000" pitchFamily="2" charset="2"/>
              <a:buChar char="§"/>
            </a:pPr>
            <a:r>
              <a:rPr lang="en-US" dirty="0"/>
              <a:t>CAMx processors and CMAQ in-line algorithms for SSA, LNOx and WBD</a:t>
            </a:r>
          </a:p>
        </p:txBody>
      </p:sp>
      <p:sp>
        <p:nvSpPr>
          <p:cNvPr id="4" name="Slide Number Placeholder 3">
            <a:extLst>
              <a:ext uri="{FF2B5EF4-FFF2-40B4-BE49-F238E27FC236}">
                <a16:creationId xmlns:a16="http://schemas.microsoft.com/office/drawing/2014/main" id="{3D989044-02FE-4DF0-A933-BF0B879D449B}"/>
              </a:ext>
            </a:extLst>
          </p:cNvPr>
          <p:cNvSpPr>
            <a:spLocks noGrp="1"/>
          </p:cNvSpPr>
          <p:nvPr>
            <p:ph type="sldNum" sz="quarter" idx="10"/>
          </p:nvPr>
        </p:nvSpPr>
        <p:spPr/>
        <p:txBody>
          <a:bodyPr/>
          <a:lstStyle/>
          <a:p>
            <a:fld id="{31421AFA-3AE7-4CEA-BC9B-447859BED57B}" type="slidenum">
              <a:rPr lang="en-GB" smtClean="0"/>
              <a:pPr/>
              <a:t>3</a:t>
            </a:fld>
            <a:endParaRPr lang="en-GB" dirty="0"/>
          </a:p>
        </p:txBody>
      </p:sp>
    </p:spTree>
    <p:extLst>
      <p:ext uri="{BB962C8B-B14F-4D97-AF65-F5344CB8AC3E}">
        <p14:creationId xmlns:p14="http://schemas.microsoft.com/office/powerpoint/2010/main" val="342148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534A1-08A0-4CBF-B108-3E7DBBAE69EE}"/>
              </a:ext>
            </a:extLst>
          </p:cNvPr>
          <p:cNvSpPr>
            <a:spLocks noGrp="1"/>
          </p:cNvSpPr>
          <p:nvPr>
            <p:ph type="title"/>
          </p:nvPr>
        </p:nvSpPr>
        <p:spPr/>
        <p:txBody>
          <a:bodyPr/>
          <a:lstStyle/>
          <a:p>
            <a:r>
              <a:rPr lang="en-US" dirty="0"/>
              <a:t>WRAP 2014 Shake-Out Approach</a:t>
            </a:r>
          </a:p>
        </p:txBody>
      </p:sp>
      <p:sp>
        <p:nvSpPr>
          <p:cNvPr id="3" name="Content Placeholder 2">
            <a:extLst>
              <a:ext uri="{FF2B5EF4-FFF2-40B4-BE49-F238E27FC236}">
                <a16:creationId xmlns:a16="http://schemas.microsoft.com/office/drawing/2014/main" id="{52735E8C-F892-46F3-9E83-125620ADF976}"/>
              </a:ext>
            </a:extLst>
          </p:cNvPr>
          <p:cNvSpPr>
            <a:spLocks noGrp="1"/>
          </p:cNvSpPr>
          <p:nvPr>
            <p:ph idx="1"/>
          </p:nvPr>
        </p:nvSpPr>
        <p:spPr>
          <a:xfrm>
            <a:off x="798512" y="1046922"/>
            <a:ext cx="10588625" cy="4661465"/>
          </a:xfrm>
        </p:spPr>
        <p:txBody>
          <a:bodyPr/>
          <a:lstStyle/>
          <a:p>
            <a:r>
              <a:rPr lang="en-US" dirty="0"/>
              <a:t>Process EPA’s 2014 GEOS-Chem to generate </a:t>
            </a:r>
            <a:r>
              <a:rPr lang="en-US" b="1" dirty="0"/>
              <a:t>BCs </a:t>
            </a:r>
            <a:r>
              <a:rPr lang="en-US" dirty="0"/>
              <a:t>for 36-km CONUS domain</a:t>
            </a:r>
          </a:p>
          <a:p>
            <a:pPr lvl="1">
              <a:buFont typeface="Courier New" panose="02070309020205020404" pitchFamily="49" charset="0"/>
              <a:buChar char="o"/>
            </a:pPr>
            <a:r>
              <a:rPr lang="en-US" dirty="0"/>
              <a:t>Evaluate adequacy and make adjustments to improve</a:t>
            </a:r>
          </a:p>
          <a:p>
            <a:r>
              <a:rPr lang="en-US" dirty="0"/>
              <a:t>Process WAQS and EPA 2014 WRF </a:t>
            </a:r>
            <a:r>
              <a:rPr lang="en-US" b="1" dirty="0"/>
              <a:t>meteorology</a:t>
            </a:r>
            <a:r>
              <a:rPr lang="en-US" dirty="0"/>
              <a:t> using WRFCAMx and MCIP:</a:t>
            </a:r>
          </a:p>
          <a:p>
            <a:pPr lvl="1">
              <a:buFont typeface="Courier New" panose="02070309020205020404" pitchFamily="49" charset="0"/>
              <a:buChar char="o"/>
            </a:pPr>
            <a:r>
              <a:rPr lang="en-US" dirty="0"/>
              <a:t>WAQS 36-km CONUS Domain PGM meteorological inputs</a:t>
            </a:r>
          </a:p>
          <a:p>
            <a:pPr lvl="1">
              <a:buFont typeface="Courier New" panose="02070309020205020404" pitchFamily="49" charset="0"/>
              <a:buChar char="o"/>
            </a:pPr>
            <a:r>
              <a:rPr lang="en-US" dirty="0"/>
              <a:t>WAQS 12-km 12WUS2 and EPA 12-km 12US2 Domains</a:t>
            </a:r>
          </a:p>
          <a:p>
            <a:pPr lvl="1">
              <a:buFont typeface="Courier New" panose="02070309020205020404" pitchFamily="49" charset="0"/>
              <a:buChar char="o"/>
            </a:pPr>
            <a:r>
              <a:rPr lang="en-US" dirty="0"/>
              <a:t>Determine “best” performing 12-km meteorology for final 2014 CAMx/CMAQ annual Shake-Out simulations</a:t>
            </a:r>
          </a:p>
          <a:p>
            <a:r>
              <a:rPr lang="en-US" dirty="0"/>
              <a:t>2014 36/12-km CAMx/CMAQ </a:t>
            </a:r>
            <a:r>
              <a:rPr lang="en-US" b="1" dirty="0"/>
              <a:t>emission</a:t>
            </a:r>
            <a:r>
              <a:rPr lang="en-US" dirty="0"/>
              <a:t> inputs</a:t>
            </a:r>
          </a:p>
          <a:p>
            <a:pPr lvl="1">
              <a:buFont typeface="Courier New" panose="02070309020205020404" pitchFamily="49" charset="0"/>
              <a:buChar char="o"/>
            </a:pPr>
            <a:r>
              <a:rPr lang="en-US" dirty="0"/>
              <a:t>SMOKE processing of 2014NETv2 for 36-km CONUS domain</a:t>
            </a:r>
          </a:p>
          <a:p>
            <a:pPr lvl="1">
              <a:buFont typeface="Courier New" panose="02070309020205020404" pitchFamily="49" charset="0"/>
              <a:buChar char="o"/>
            </a:pPr>
            <a:r>
              <a:rPr lang="en-US" dirty="0"/>
              <a:t>SMOKE processing of 2014v2 Point and Non-Point updated for western states</a:t>
            </a:r>
          </a:p>
          <a:p>
            <a:pPr lvl="1">
              <a:buFont typeface="Courier New" panose="02070309020205020404" pitchFamily="49" charset="0"/>
              <a:buChar char="o"/>
            </a:pPr>
            <a:r>
              <a:rPr lang="en-US" dirty="0"/>
              <a:t>EPA 2014 12-km model platform for other source sectors (including BEIS biogenic)</a:t>
            </a:r>
          </a:p>
          <a:p>
            <a:pPr lvl="1">
              <a:buFont typeface="Courier New" panose="02070309020205020404" pitchFamily="49" charset="0"/>
              <a:buChar char="o"/>
            </a:pPr>
            <a:r>
              <a:rPr lang="en-US" dirty="0"/>
              <a:t>Natural emissions development (MEGAN, SSA, LNOx, WBD, DMS)</a:t>
            </a:r>
          </a:p>
          <a:p>
            <a:r>
              <a:rPr lang="en-US" dirty="0"/>
              <a:t>Develop other CAMx/CMAQ </a:t>
            </a:r>
            <a:r>
              <a:rPr lang="en-US" b="1" dirty="0"/>
              <a:t>ancillary inputs </a:t>
            </a:r>
            <a:r>
              <a:rPr lang="en-US" dirty="0"/>
              <a:t>(landuse, ozone column, photolysis rates, etc.)</a:t>
            </a:r>
          </a:p>
          <a:p>
            <a:endParaRPr lang="en-US" dirty="0"/>
          </a:p>
        </p:txBody>
      </p:sp>
      <p:sp>
        <p:nvSpPr>
          <p:cNvPr id="4" name="Slide Number Placeholder 3">
            <a:extLst>
              <a:ext uri="{FF2B5EF4-FFF2-40B4-BE49-F238E27FC236}">
                <a16:creationId xmlns:a16="http://schemas.microsoft.com/office/drawing/2014/main" id="{37E835D0-CCD1-4E63-B1E5-8A9409C60F75}"/>
              </a:ext>
            </a:extLst>
          </p:cNvPr>
          <p:cNvSpPr>
            <a:spLocks noGrp="1"/>
          </p:cNvSpPr>
          <p:nvPr>
            <p:ph type="sldNum" sz="quarter" idx="10"/>
          </p:nvPr>
        </p:nvSpPr>
        <p:spPr/>
        <p:txBody>
          <a:bodyPr/>
          <a:lstStyle/>
          <a:p>
            <a:fld id="{31421AFA-3AE7-4CEA-BC9B-447859BED57B}" type="slidenum">
              <a:rPr lang="en-GB" smtClean="0"/>
              <a:pPr/>
              <a:t>4</a:t>
            </a:fld>
            <a:endParaRPr lang="en-GB" dirty="0"/>
          </a:p>
        </p:txBody>
      </p:sp>
    </p:spTree>
    <p:extLst>
      <p:ext uri="{BB962C8B-B14F-4D97-AF65-F5344CB8AC3E}">
        <p14:creationId xmlns:p14="http://schemas.microsoft.com/office/powerpoint/2010/main" val="1239595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3CD8-D8F9-49CF-B358-CAD8107CDD34}"/>
              </a:ext>
            </a:extLst>
          </p:cNvPr>
          <p:cNvSpPr>
            <a:spLocks noGrp="1"/>
          </p:cNvSpPr>
          <p:nvPr>
            <p:ph type="title"/>
          </p:nvPr>
        </p:nvSpPr>
        <p:spPr/>
        <p:txBody>
          <a:bodyPr/>
          <a:lstStyle/>
          <a:p>
            <a:r>
              <a:rPr lang="en-US" dirty="0"/>
              <a:t>WRAP 2014 Shake-Out Approach</a:t>
            </a:r>
          </a:p>
        </p:txBody>
      </p:sp>
      <p:sp>
        <p:nvSpPr>
          <p:cNvPr id="3" name="Content Placeholder 2">
            <a:extLst>
              <a:ext uri="{FF2B5EF4-FFF2-40B4-BE49-F238E27FC236}">
                <a16:creationId xmlns:a16="http://schemas.microsoft.com/office/drawing/2014/main" id="{1699EBC0-EF0E-4299-9899-4136183CB284}"/>
              </a:ext>
            </a:extLst>
          </p:cNvPr>
          <p:cNvSpPr>
            <a:spLocks noGrp="1"/>
          </p:cNvSpPr>
          <p:nvPr>
            <p:ph idx="1"/>
          </p:nvPr>
        </p:nvSpPr>
        <p:spPr>
          <a:xfrm>
            <a:off x="798512" y="993913"/>
            <a:ext cx="10588625" cy="4714474"/>
          </a:xfrm>
        </p:spPr>
        <p:txBody>
          <a:bodyPr/>
          <a:lstStyle/>
          <a:p>
            <a:r>
              <a:rPr lang="en-US" dirty="0"/>
              <a:t>Conduct CAMx 2014 Jul/Jan Sensitivity Tests to evaluate best performing model inputs for final CAMx/CMAQ 2014 36/12-km annual Shale-Out simulations and MPE</a:t>
            </a:r>
          </a:p>
          <a:p>
            <a:pPr lvl="1">
              <a:buFont typeface="Courier New" panose="02070309020205020404" pitchFamily="49" charset="0"/>
              <a:buChar char="o"/>
            </a:pPr>
            <a:r>
              <a:rPr lang="en-US" dirty="0"/>
              <a:t>2014 GEOS-Chem Boundary Conditions (BCs) – adjustments to improve representation of international transport</a:t>
            </a:r>
          </a:p>
          <a:p>
            <a:pPr lvl="1">
              <a:buFont typeface="Courier New" panose="02070309020205020404" pitchFamily="49" charset="0"/>
              <a:buChar char="o"/>
            </a:pPr>
            <a:r>
              <a:rPr lang="en-US" dirty="0"/>
              <a:t>WAQS 12-km 12WUS2 vs. EPA 12-km 12US2 WRF meteorological inputs</a:t>
            </a:r>
          </a:p>
          <a:p>
            <a:pPr lvl="1">
              <a:buFont typeface="Courier New" panose="02070309020205020404" pitchFamily="49" charset="0"/>
              <a:buChar char="o"/>
            </a:pPr>
            <a:r>
              <a:rPr lang="en-US" dirty="0"/>
              <a:t>MEGAN vs. BEIS biogenic emissions</a:t>
            </a:r>
          </a:p>
          <a:p>
            <a:r>
              <a:rPr lang="en-US" dirty="0"/>
              <a:t>Based on CAMx 2014 Jan and Jul sensitivity tests select best performing model configuration:</a:t>
            </a:r>
          </a:p>
          <a:p>
            <a:pPr lvl="1">
              <a:buFont typeface="Courier New" panose="02070309020205020404" pitchFamily="49" charset="0"/>
              <a:buChar char="o"/>
            </a:pPr>
            <a:r>
              <a:rPr lang="en-US" dirty="0"/>
              <a:t>Conduct final CAMx and CMAQ 36/12-km Shake-Out simulations</a:t>
            </a:r>
          </a:p>
          <a:p>
            <a:pPr lvl="2">
              <a:buFont typeface="Wingdings" panose="05000000000000000000" pitchFamily="2" charset="2"/>
              <a:buChar char="§"/>
            </a:pPr>
            <a:r>
              <a:rPr lang="en-US" dirty="0"/>
              <a:t>Model Performance Evaluation (MPE) (limited by time and resource constraints)</a:t>
            </a:r>
          </a:p>
          <a:p>
            <a:pPr lvl="1">
              <a:buFont typeface="Courier New" panose="02070309020205020404" pitchFamily="49" charset="0"/>
              <a:buChar char="o"/>
            </a:pPr>
            <a:r>
              <a:rPr lang="en-US" dirty="0"/>
              <a:t>Deliver all CAMx and CMAQ 2014 Shake-Out modeling databases to IWDW</a:t>
            </a:r>
          </a:p>
          <a:p>
            <a:pPr lvl="2">
              <a:buFont typeface="Wingdings" panose="05000000000000000000" pitchFamily="2" charset="2"/>
              <a:buChar char="§"/>
            </a:pPr>
            <a:r>
              <a:rPr lang="en-US" dirty="0"/>
              <a:t>2014 36-km CONUS domain</a:t>
            </a:r>
          </a:p>
          <a:p>
            <a:pPr lvl="2">
              <a:buFont typeface="Wingdings" panose="05000000000000000000" pitchFamily="2" charset="2"/>
              <a:buChar char="§"/>
            </a:pPr>
            <a:r>
              <a:rPr lang="en-US" dirty="0"/>
              <a:t>2014 12-km WAQS 12WUS2 (WESTUS) domain</a:t>
            </a:r>
          </a:p>
          <a:p>
            <a:pPr lvl="2">
              <a:buFont typeface="Wingdings" panose="05000000000000000000" pitchFamily="2" charset="2"/>
              <a:buChar char="§"/>
            </a:pPr>
            <a:r>
              <a:rPr lang="en-US" dirty="0"/>
              <a:t>2014 12-km EPA 12US2 (USA) domain</a:t>
            </a:r>
          </a:p>
          <a:p>
            <a:r>
              <a:rPr lang="en-US" dirty="0"/>
              <a:t>Final report with MPE and lessons learned</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CBFAC78A-5548-4348-8314-E0B101F8AEBF}"/>
              </a:ext>
            </a:extLst>
          </p:cNvPr>
          <p:cNvSpPr>
            <a:spLocks noGrp="1"/>
          </p:cNvSpPr>
          <p:nvPr>
            <p:ph type="sldNum" sz="quarter" idx="10"/>
          </p:nvPr>
        </p:nvSpPr>
        <p:spPr/>
        <p:txBody>
          <a:bodyPr/>
          <a:lstStyle/>
          <a:p>
            <a:fld id="{31421AFA-3AE7-4CEA-BC9B-447859BED57B}" type="slidenum">
              <a:rPr lang="en-GB" smtClean="0"/>
              <a:pPr/>
              <a:t>5</a:t>
            </a:fld>
            <a:endParaRPr lang="en-GB" dirty="0"/>
          </a:p>
        </p:txBody>
      </p:sp>
    </p:spTree>
    <p:extLst>
      <p:ext uri="{BB962C8B-B14F-4D97-AF65-F5344CB8AC3E}">
        <p14:creationId xmlns:p14="http://schemas.microsoft.com/office/powerpoint/2010/main" val="511035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27937D-0641-4932-9C4A-3FDD821AA296}"/>
              </a:ext>
            </a:extLst>
          </p:cNvPr>
          <p:cNvSpPr>
            <a:spLocks noGrp="1"/>
          </p:cNvSpPr>
          <p:nvPr>
            <p:ph type="title"/>
          </p:nvPr>
        </p:nvSpPr>
        <p:spPr/>
        <p:txBody>
          <a:bodyPr/>
          <a:lstStyle/>
          <a:p>
            <a:r>
              <a:rPr lang="en-US" dirty="0"/>
              <a:t>2014 Shake-Out Tasks -- </a:t>
            </a:r>
            <a:r>
              <a:rPr lang="en-US" cap="none" dirty="0"/>
              <a:t>Overview to Follow</a:t>
            </a:r>
            <a:br>
              <a:rPr lang="en-US" dirty="0"/>
            </a:br>
            <a:r>
              <a:rPr lang="en-US" cap="none" dirty="0"/>
              <a:t>Bold Tasks Have More Details Later Today</a:t>
            </a:r>
          </a:p>
        </p:txBody>
      </p:sp>
      <p:sp>
        <p:nvSpPr>
          <p:cNvPr id="8" name="Content Placeholder 7">
            <a:extLst>
              <a:ext uri="{FF2B5EF4-FFF2-40B4-BE49-F238E27FC236}">
                <a16:creationId xmlns:a16="http://schemas.microsoft.com/office/drawing/2014/main" id="{CAB60886-6EAE-429F-8D1B-A3934C5B31DF}"/>
              </a:ext>
            </a:extLst>
          </p:cNvPr>
          <p:cNvSpPr>
            <a:spLocks noGrp="1"/>
          </p:cNvSpPr>
          <p:nvPr>
            <p:ph idx="1"/>
          </p:nvPr>
        </p:nvSpPr>
        <p:spPr>
          <a:xfrm>
            <a:off x="798512" y="1358011"/>
            <a:ext cx="10588625" cy="4350376"/>
          </a:xfrm>
        </p:spPr>
        <p:txBody>
          <a:bodyPr/>
          <a:lstStyle/>
          <a:p>
            <a:r>
              <a:rPr lang="en-US" dirty="0"/>
              <a:t>Task 1:  Modeling Plan</a:t>
            </a:r>
          </a:p>
          <a:p>
            <a:pPr lvl="1">
              <a:buFont typeface="Courier New" panose="02070309020205020404" pitchFamily="49" charset="0"/>
              <a:buChar char="o"/>
            </a:pPr>
            <a:r>
              <a:rPr lang="en-US" dirty="0"/>
              <a:t>No Task 2</a:t>
            </a:r>
          </a:p>
          <a:p>
            <a:r>
              <a:rPr lang="en-US" b="1" dirty="0"/>
              <a:t>Task 3:  2014 Base Year Emissions Process </a:t>
            </a:r>
          </a:p>
          <a:p>
            <a:r>
              <a:rPr lang="en-US" dirty="0"/>
              <a:t>Task 4:  2014 WRF Meteorology MPE </a:t>
            </a:r>
          </a:p>
          <a:p>
            <a:r>
              <a:rPr lang="en-US" dirty="0"/>
              <a:t>Task 5:  2014 GEOS-Chem BCs </a:t>
            </a:r>
          </a:p>
          <a:p>
            <a:pPr>
              <a:spcAft>
                <a:spcPts val="600"/>
              </a:spcAft>
            </a:pPr>
            <a:r>
              <a:rPr lang="en-US" b="1" dirty="0"/>
              <a:t>Task 6:  2014 PGM Modeling</a:t>
            </a:r>
          </a:p>
          <a:p>
            <a:pPr lvl="1">
              <a:spcAft>
                <a:spcPts val="600"/>
              </a:spcAft>
              <a:buFont typeface="Courier New" panose="02070309020205020404" pitchFamily="49" charset="0"/>
              <a:buChar char="o"/>
            </a:pPr>
            <a:r>
              <a:rPr lang="en-US" b="1" dirty="0"/>
              <a:t>Subtask 6a:  Sensitivity Modeling (BC, 12-km Meteorology, Biogenic)</a:t>
            </a:r>
          </a:p>
          <a:p>
            <a:pPr lvl="1">
              <a:buFont typeface="Courier New" panose="02070309020205020404" pitchFamily="49" charset="0"/>
              <a:buChar char="o"/>
            </a:pPr>
            <a:r>
              <a:rPr lang="en-US" b="1" dirty="0"/>
              <a:t>Subtask 6b:  CAMx/CMAQ Annual 2014 36/12-km Shake-Out Run and MPE</a:t>
            </a:r>
          </a:p>
          <a:p>
            <a:r>
              <a:rPr lang="en-US" dirty="0"/>
              <a:t>Task 7:  Single-Source Visibility Modeling</a:t>
            </a:r>
          </a:p>
          <a:p>
            <a:pPr lvl="1">
              <a:buFont typeface="Courier New" panose="02070309020205020404" pitchFamily="49" charset="0"/>
              <a:buChar char="o"/>
            </a:pPr>
            <a:r>
              <a:rPr lang="en-US" dirty="0"/>
              <a:t>No Tasks 8, 9 and 10</a:t>
            </a:r>
          </a:p>
          <a:p>
            <a:r>
              <a:rPr lang="en-US" dirty="0"/>
              <a:t>Task 11:  Data Transfer to IWDW</a:t>
            </a:r>
          </a:p>
          <a:p>
            <a:r>
              <a:rPr lang="en-US" dirty="0"/>
              <a:t>Task 12:  Management</a:t>
            </a:r>
          </a:p>
          <a:p>
            <a:pPr lvl="1"/>
            <a:endParaRPr lang="en-US" dirty="0"/>
          </a:p>
          <a:p>
            <a:endParaRPr lang="en-US" dirty="0"/>
          </a:p>
        </p:txBody>
      </p:sp>
      <p:sp>
        <p:nvSpPr>
          <p:cNvPr id="9" name="Slide Number Placeholder 8">
            <a:extLst>
              <a:ext uri="{FF2B5EF4-FFF2-40B4-BE49-F238E27FC236}">
                <a16:creationId xmlns:a16="http://schemas.microsoft.com/office/drawing/2014/main" id="{CF389093-593B-41D2-8A04-61531A2FACB0}"/>
              </a:ext>
            </a:extLst>
          </p:cNvPr>
          <p:cNvSpPr>
            <a:spLocks noGrp="1"/>
          </p:cNvSpPr>
          <p:nvPr>
            <p:ph type="sldNum" sz="quarter" idx="10"/>
          </p:nvPr>
        </p:nvSpPr>
        <p:spPr/>
        <p:txBody>
          <a:bodyPr/>
          <a:lstStyle/>
          <a:p>
            <a:fld id="{31421AFA-3AE7-4CEA-BC9B-447859BED57B}" type="slidenum">
              <a:rPr lang="en-GB" smtClean="0"/>
              <a:pPr/>
              <a:t>6</a:t>
            </a:fld>
            <a:endParaRPr lang="en-GB" dirty="0"/>
          </a:p>
        </p:txBody>
      </p:sp>
    </p:spTree>
    <p:extLst>
      <p:ext uri="{BB962C8B-B14F-4D97-AF65-F5344CB8AC3E}">
        <p14:creationId xmlns:p14="http://schemas.microsoft.com/office/powerpoint/2010/main" val="1387956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A684-2DE9-4409-BDB6-D0D9D30D1EAF}"/>
              </a:ext>
            </a:extLst>
          </p:cNvPr>
          <p:cNvSpPr>
            <a:spLocks noGrp="1"/>
          </p:cNvSpPr>
          <p:nvPr>
            <p:ph type="title"/>
          </p:nvPr>
        </p:nvSpPr>
        <p:spPr/>
        <p:txBody>
          <a:bodyPr/>
          <a:lstStyle/>
          <a:p>
            <a:r>
              <a:rPr lang="en-US" dirty="0"/>
              <a:t>Task 1:  Modeling Plan</a:t>
            </a:r>
          </a:p>
        </p:txBody>
      </p:sp>
      <p:sp>
        <p:nvSpPr>
          <p:cNvPr id="3" name="Content Placeholder 2">
            <a:extLst>
              <a:ext uri="{FF2B5EF4-FFF2-40B4-BE49-F238E27FC236}">
                <a16:creationId xmlns:a16="http://schemas.microsoft.com/office/drawing/2014/main" id="{4FF34307-3D01-48A7-809A-82DA882373B1}"/>
              </a:ext>
            </a:extLst>
          </p:cNvPr>
          <p:cNvSpPr>
            <a:spLocks noGrp="1"/>
          </p:cNvSpPr>
          <p:nvPr>
            <p:ph idx="1"/>
          </p:nvPr>
        </p:nvSpPr>
        <p:spPr>
          <a:xfrm>
            <a:off x="798512" y="1491343"/>
            <a:ext cx="10588625" cy="4217044"/>
          </a:xfrm>
        </p:spPr>
        <p:txBody>
          <a:bodyPr/>
          <a:lstStyle/>
          <a:p>
            <a:r>
              <a:rPr lang="en-US" dirty="0"/>
              <a:t>Draft 2014 Platform Development and Shake-Out Modeling Plan dated December 31, 2018</a:t>
            </a:r>
          </a:p>
          <a:p>
            <a:pPr lvl="1">
              <a:buFont typeface="Courier New" panose="02070309020205020404" pitchFamily="49" charset="0"/>
              <a:buChar char="o"/>
            </a:pPr>
            <a:r>
              <a:rPr lang="en-US" dirty="0"/>
              <a:t>Asked for comments by January 22, 2019 and received four comments</a:t>
            </a:r>
          </a:p>
          <a:p>
            <a:r>
              <a:rPr lang="en-US" dirty="0"/>
              <a:t>Updated Draft 2014 Modeling Plan to address comments submitted it February 2, 2019 along with Response-to-Comments document</a:t>
            </a:r>
          </a:p>
          <a:p>
            <a:pPr lvl="1">
              <a:buFont typeface="Courier New" panose="02070309020205020404" pitchFamily="49" charset="0"/>
              <a:buChar char="o"/>
            </a:pPr>
            <a:r>
              <a:rPr lang="en-US" dirty="0"/>
              <a:t>Additional comments received from EPA (R8 and OAQPS)</a:t>
            </a:r>
          </a:p>
          <a:p>
            <a:r>
              <a:rPr lang="en-US" dirty="0"/>
              <a:t>Second Updated Draft 2014 Modeling Plan submitted March 9, 2019 along with Response-to-Comments document</a:t>
            </a:r>
          </a:p>
          <a:p>
            <a:pPr lvl="1">
              <a:buFont typeface="Courier New" panose="02070309020205020404" pitchFamily="49" charset="0"/>
              <a:buChar char="o"/>
            </a:pPr>
            <a:r>
              <a:rPr lang="en-US" dirty="0"/>
              <a:t>2014 Modeling Plan complete and posted on IWDW</a:t>
            </a:r>
          </a:p>
          <a:p>
            <a:r>
              <a:rPr lang="en-US" dirty="0"/>
              <a:t>Modeling Plan Addendum on lessons learned from 2008/2011 and preliminary 2014 modeling that can be accounted for in 2014v2 Platform Update to be submitted shortly</a:t>
            </a:r>
          </a:p>
          <a:p>
            <a:pPr lvl="1">
              <a:buFont typeface="Courier New" panose="02070309020205020404" pitchFamily="49" charset="0"/>
              <a:buChar char="o"/>
            </a:pPr>
            <a:r>
              <a:rPr lang="en-US" dirty="0"/>
              <a:t>Highlights of content discussed today</a:t>
            </a:r>
          </a:p>
        </p:txBody>
      </p:sp>
      <p:sp>
        <p:nvSpPr>
          <p:cNvPr id="4" name="Slide Number Placeholder 3">
            <a:extLst>
              <a:ext uri="{FF2B5EF4-FFF2-40B4-BE49-F238E27FC236}">
                <a16:creationId xmlns:a16="http://schemas.microsoft.com/office/drawing/2014/main" id="{092D2FF2-50C0-4C1F-B5E9-EB24827D5AF9}"/>
              </a:ext>
            </a:extLst>
          </p:cNvPr>
          <p:cNvSpPr>
            <a:spLocks noGrp="1"/>
          </p:cNvSpPr>
          <p:nvPr>
            <p:ph type="sldNum" sz="quarter" idx="10"/>
          </p:nvPr>
        </p:nvSpPr>
        <p:spPr/>
        <p:txBody>
          <a:bodyPr/>
          <a:lstStyle/>
          <a:p>
            <a:fld id="{31421AFA-3AE7-4CEA-BC9B-447859BED57B}" type="slidenum">
              <a:rPr lang="en-GB" smtClean="0"/>
              <a:pPr/>
              <a:t>7</a:t>
            </a:fld>
            <a:endParaRPr lang="en-GB" dirty="0"/>
          </a:p>
        </p:txBody>
      </p:sp>
    </p:spTree>
    <p:extLst>
      <p:ext uri="{BB962C8B-B14F-4D97-AF65-F5344CB8AC3E}">
        <p14:creationId xmlns:p14="http://schemas.microsoft.com/office/powerpoint/2010/main" val="2059608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3F16-BD33-4E9A-AB7E-245E84C68A0D}"/>
              </a:ext>
            </a:extLst>
          </p:cNvPr>
          <p:cNvSpPr>
            <a:spLocks noGrp="1"/>
          </p:cNvSpPr>
          <p:nvPr>
            <p:ph type="title"/>
          </p:nvPr>
        </p:nvSpPr>
        <p:spPr/>
        <p:txBody>
          <a:bodyPr/>
          <a:lstStyle/>
          <a:p>
            <a:r>
              <a:rPr lang="en-US" dirty="0"/>
              <a:t>Task 3:  2014 Emissions Processing </a:t>
            </a:r>
          </a:p>
        </p:txBody>
      </p:sp>
      <p:sp>
        <p:nvSpPr>
          <p:cNvPr id="3" name="Content Placeholder 2">
            <a:extLst>
              <a:ext uri="{FF2B5EF4-FFF2-40B4-BE49-F238E27FC236}">
                <a16:creationId xmlns:a16="http://schemas.microsoft.com/office/drawing/2014/main" id="{81A5CBA2-E4BA-48F7-B20F-F6C9CF96DA98}"/>
              </a:ext>
            </a:extLst>
          </p:cNvPr>
          <p:cNvSpPr>
            <a:spLocks noGrp="1"/>
          </p:cNvSpPr>
          <p:nvPr>
            <p:ph idx="1"/>
          </p:nvPr>
        </p:nvSpPr>
        <p:spPr>
          <a:xfrm>
            <a:off x="798512" y="954157"/>
            <a:ext cx="10588625" cy="4754231"/>
          </a:xfrm>
        </p:spPr>
        <p:txBody>
          <a:bodyPr/>
          <a:lstStyle/>
          <a:p>
            <a:r>
              <a:rPr lang="en-US" dirty="0"/>
              <a:t>Start with EPA’s Version 2 of the 2014 National Emissions Inventory (2014v2) and EPA’s CMAQ-ready emissions for the 12-km 12US2 modeling domain from the 2014 Platform</a:t>
            </a:r>
          </a:p>
          <a:p>
            <a:r>
              <a:rPr lang="en-US" dirty="0"/>
              <a:t>WRAP Western States update 2014NEIv2 Point and Non-Point Source sectors</a:t>
            </a:r>
          </a:p>
          <a:p>
            <a:pPr>
              <a:spcAft>
                <a:spcPts val="600"/>
              </a:spcAft>
            </a:pPr>
            <a:r>
              <a:rPr lang="en-US" dirty="0"/>
              <a:t>2014v1 Shake-Out Anthropogenic Emissions</a:t>
            </a:r>
          </a:p>
          <a:p>
            <a:pPr lvl="1">
              <a:spcAft>
                <a:spcPts val="600"/>
              </a:spcAft>
              <a:buFont typeface="Courier New" panose="02070309020205020404" pitchFamily="49" charset="0"/>
              <a:buChar char="o"/>
            </a:pPr>
            <a:r>
              <a:rPr lang="en-US" dirty="0"/>
              <a:t>SMOKE Processing for 36-km 36US1 Domain</a:t>
            </a:r>
          </a:p>
          <a:p>
            <a:pPr lvl="1">
              <a:spcAft>
                <a:spcPts val="600"/>
              </a:spcAft>
              <a:buFont typeface="Courier New" panose="02070309020205020404" pitchFamily="49" charset="0"/>
              <a:buChar char="o"/>
            </a:pPr>
            <a:r>
              <a:rPr lang="en-US" dirty="0"/>
              <a:t>SMOKE Processing of 2014 Point and Non-Point with western state updates</a:t>
            </a:r>
          </a:p>
          <a:p>
            <a:pPr lvl="1">
              <a:spcAft>
                <a:spcPts val="600"/>
              </a:spcAft>
              <a:buFont typeface="Courier New" panose="02070309020205020404" pitchFamily="49" charset="0"/>
              <a:buChar char="o"/>
            </a:pPr>
            <a:r>
              <a:rPr lang="en-US" dirty="0"/>
              <a:t>Use EPA 2014 Platform 12-km 12US2 domain CMAQ-ready emissions for other source sectors</a:t>
            </a:r>
          </a:p>
          <a:p>
            <a:pPr lvl="2">
              <a:buFont typeface="Wingdings" panose="05000000000000000000" pitchFamily="2" charset="2"/>
              <a:buChar char="§"/>
            </a:pPr>
            <a:r>
              <a:rPr lang="en-US" dirty="0"/>
              <a:t>EGU Point (2014 CEM Hourly), on-road and non-road mobile, BEIS biogenic, off-shore CMV and O&amp;G</a:t>
            </a:r>
          </a:p>
          <a:p>
            <a:r>
              <a:rPr lang="en-US" dirty="0"/>
              <a:t>2014 36/12-km Natural Emissions Modeling (MEGAN Biogenic, LNOx, SSA/DMS, WBD)</a:t>
            </a:r>
          </a:p>
          <a:p>
            <a:pPr>
              <a:spcAft>
                <a:spcPts val="600"/>
              </a:spcAft>
              <a:buSzPct val="150000"/>
              <a:buFont typeface="Arial" panose="020B0604020202020204" pitchFamily="34" charset="0"/>
              <a:buChar char="•"/>
            </a:pPr>
            <a:r>
              <a:rPr lang="en-US" dirty="0"/>
              <a:t>Updated 2014 BlueSky Fires (2014NEIv2) from Air Sciences (Fire &amp; Smoke Work Group)</a:t>
            </a:r>
          </a:p>
          <a:p>
            <a:pPr lvl="1">
              <a:buSzPct val="100000"/>
              <a:buFont typeface="Courier New" panose="02070309020205020404" pitchFamily="49" charset="0"/>
              <a:buChar char="o"/>
            </a:pPr>
            <a:r>
              <a:rPr lang="en-US" dirty="0"/>
              <a:t>Designed for CMAQ, very labor and resource intensive for CAMx</a:t>
            </a:r>
          </a:p>
          <a:p>
            <a:pPr>
              <a:spcAft>
                <a:spcPts val="600"/>
              </a:spcAft>
              <a:buSzPct val="150000"/>
              <a:buFont typeface="Arial" panose="020B0604020202020204" pitchFamily="34" charset="0"/>
              <a:buChar char="•"/>
            </a:pPr>
            <a:r>
              <a:rPr lang="en-US" dirty="0"/>
              <a:t>CMAQ-ready 2014 annual emissions for WAQS 36-km CONUS and EPA 12-km 12US2 domains</a:t>
            </a:r>
          </a:p>
          <a:p>
            <a:pPr lvl="1">
              <a:spcAft>
                <a:spcPts val="600"/>
              </a:spcAft>
              <a:buSzPct val="100000"/>
              <a:buFont typeface="Courier New" panose="02070309020205020404" pitchFamily="49" charset="0"/>
              <a:buChar char="o"/>
            </a:pPr>
            <a:r>
              <a:rPr lang="en-US" dirty="0"/>
              <a:t>Window emissions for WAQS 12-km 12WUS2 domain</a:t>
            </a:r>
          </a:p>
          <a:p>
            <a:pPr lvl="1">
              <a:buSzPct val="100000"/>
              <a:buFont typeface="Courier New" panose="02070309020205020404" pitchFamily="49" charset="0"/>
              <a:buChar char="o"/>
            </a:pPr>
            <a:r>
              <a:rPr lang="en-US" dirty="0"/>
              <a:t>CMAQ2CAMx processor to generate CAMx-ready emissions</a:t>
            </a:r>
          </a:p>
        </p:txBody>
      </p:sp>
      <p:sp>
        <p:nvSpPr>
          <p:cNvPr id="4" name="Slide Number Placeholder 3">
            <a:extLst>
              <a:ext uri="{FF2B5EF4-FFF2-40B4-BE49-F238E27FC236}">
                <a16:creationId xmlns:a16="http://schemas.microsoft.com/office/drawing/2014/main" id="{ABA574F0-5131-448F-A79F-B62E384D7658}"/>
              </a:ext>
            </a:extLst>
          </p:cNvPr>
          <p:cNvSpPr>
            <a:spLocks noGrp="1"/>
          </p:cNvSpPr>
          <p:nvPr>
            <p:ph type="sldNum" sz="quarter" idx="10"/>
          </p:nvPr>
        </p:nvSpPr>
        <p:spPr/>
        <p:txBody>
          <a:bodyPr/>
          <a:lstStyle/>
          <a:p>
            <a:fld id="{31421AFA-3AE7-4CEA-BC9B-447859BED57B}" type="slidenum">
              <a:rPr lang="en-GB" smtClean="0"/>
              <a:pPr/>
              <a:t>8</a:t>
            </a:fld>
            <a:endParaRPr lang="en-GB" dirty="0"/>
          </a:p>
        </p:txBody>
      </p:sp>
    </p:spTree>
    <p:extLst>
      <p:ext uri="{BB962C8B-B14F-4D97-AF65-F5344CB8AC3E}">
        <p14:creationId xmlns:p14="http://schemas.microsoft.com/office/powerpoint/2010/main" val="334263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B485A-2197-4491-BBBA-DEE7EC4BA7AC}"/>
              </a:ext>
            </a:extLst>
          </p:cNvPr>
          <p:cNvSpPr>
            <a:spLocks noGrp="1"/>
          </p:cNvSpPr>
          <p:nvPr>
            <p:ph type="title"/>
          </p:nvPr>
        </p:nvSpPr>
        <p:spPr/>
        <p:txBody>
          <a:bodyPr/>
          <a:lstStyle/>
          <a:p>
            <a:r>
              <a:rPr lang="en-GB" dirty="0"/>
              <a:t>Task 4:  2014 WRF Model Evaluation </a:t>
            </a:r>
          </a:p>
        </p:txBody>
      </p:sp>
      <p:sp>
        <p:nvSpPr>
          <p:cNvPr id="3" name="Content Placeholder 2">
            <a:extLst>
              <a:ext uri="{FF2B5EF4-FFF2-40B4-BE49-F238E27FC236}">
                <a16:creationId xmlns:a16="http://schemas.microsoft.com/office/drawing/2014/main" id="{921C9DC9-8466-44E5-8C69-8DC424521E9F}"/>
              </a:ext>
            </a:extLst>
          </p:cNvPr>
          <p:cNvSpPr>
            <a:spLocks noGrp="1"/>
          </p:cNvSpPr>
          <p:nvPr>
            <p:ph idx="1"/>
          </p:nvPr>
        </p:nvSpPr>
        <p:spPr>
          <a:xfrm>
            <a:off x="798512" y="1202400"/>
            <a:ext cx="10588625" cy="4505987"/>
          </a:xfrm>
        </p:spPr>
        <p:txBody>
          <a:bodyPr/>
          <a:lstStyle/>
          <a:p>
            <a:r>
              <a:rPr lang="en-GB" dirty="0"/>
              <a:t>Results presented at Jan 31, 2019 RTOWG Conference Call</a:t>
            </a:r>
          </a:p>
          <a:p>
            <a:pPr lvl="1">
              <a:buFont typeface="Courier New" panose="02070309020205020404" pitchFamily="49" charset="0"/>
              <a:buChar char="o"/>
            </a:pPr>
            <a:r>
              <a:rPr lang="en-GB" dirty="0"/>
              <a:t>WRF MPE products transferred to IWDW in February</a:t>
            </a:r>
          </a:p>
          <a:p>
            <a:r>
              <a:rPr lang="en-GB" dirty="0"/>
              <a:t>Two WRF 12-km Datasets:</a:t>
            </a:r>
          </a:p>
          <a:p>
            <a:pPr lvl="1">
              <a:buFont typeface="Courier New" panose="02070309020205020404" pitchFamily="49" charset="0"/>
              <a:buChar char="o"/>
            </a:pPr>
            <a:r>
              <a:rPr lang="en-GB" dirty="0"/>
              <a:t>EPA 12-km 12US2 and WAQS 12-km WUS2</a:t>
            </a:r>
          </a:p>
          <a:p>
            <a:r>
              <a:rPr lang="en-GB" dirty="0"/>
              <a:t>Quantitative Evaluation using Surface Met</a:t>
            </a:r>
          </a:p>
          <a:p>
            <a:pPr lvl="1">
              <a:buFont typeface="Courier New" panose="02070309020205020404" pitchFamily="49" charset="0"/>
              <a:buChar char="o"/>
            </a:pPr>
            <a:r>
              <a:rPr lang="en-GB" dirty="0"/>
              <a:t>Wind Speed, Wind Direction, Temperature and Humidity</a:t>
            </a:r>
          </a:p>
          <a:p>
            <a:pPr lvl="1">
              <a:buFont typeface="Courier New" panose="02070309020205020404" pitchFamily="49" charset="0"/>
              <a:buChar char="o"/>
            </a:pPr>
            <a:r>
              <a:rPr lang="en-GB" dirty="0"/>
              <a:t>Evaluate for WUS, by State and by Site (make available on IWDW)</a:t>
            </a:r>
          </a:p>
          <a:p>
            <a:r>
              <a:rPr lang="en-GB" dirty="0"/>
              <a:t>Qualitative Evaluation of Precipitation using PRISM Data</a:t>
            </a:r>
          </a:p>
          <a:p>
            <a:pPr lvl="1">
              <a:buFont typeface="Courier New" panose="02070309020205020404" pitchFamily="49" charset="0"/>
              <a:buChar char="o"/>
            </a:pPr>
            <a:r>
              <a:rPr lang="en-GB" dirty="0"/>
              <a:t>Monthly and Daily Evaluation</a:t>
            </a:r>
          </a:p>
          <a:p>
            <a:pPr>
              <a:buSzPct val="150000"/>
              <a:buFont typeface="Arial" panose="020B0604020202020204" pitchFamily="34" charset="0"/>
              <a:buChar char="•"/>
            </a:pPr>
            <a:r>
              <a:rPr lang="en-GB" dirty="0"/>
              <a:t>Will present some results today as part of EPA vs. WAQS WRF 12-km CAMx sensitivity modeling</a:t>
            </a:r>
          </a:p>
        </p:txBody>
      </p:sp>
      <p:sp>
        <p:nvSpPr>
          <p:cNvPr id="4" name="Slide Number Placeholder 3">
            <a:extLst>
              <a:ext uri="{FF2B5EF4-FFF2-40B4-BE49-F238E27FC236}">
                <a16:creationId xmlns:a16="http://schemas.microsoft.com/office/drawing/2014/main" id="{F2E9F729-0481-4C01-A0D2-B76EBB1FCAB9}"/>
              </a:ext>
            </a:extLst>
          </p:cNvPr>
          <p:cNvSpPr>
            <a:spLocks noGrp="1"/>
          </p:cNvSpPr>
          <p:nvPr>
            <p:ph type="sldNum" sz="quarter" idx="10"/>
          </p:nvPr>
        </p:nvSpPr>
        <p:spPr/>
        <p:txBody>
          <a:bodyPr/>
          <a:lstStyle/>
          <a:p>
            <a:fld id="{31421AFA-3AE7-4CEA-BC9B-447859BED57B}" type="slidenum">
              <a:rPr lang="en-GB" smtClean="0"/>
              <a:pPr/>
              <a:t>9</a:t>
            </a:fld>
            <a:endParaRPr lang="en-GB" dirty="0"/>
          </a:p>
        </p:txBody>
      </p:sp>
    </p:spTree>
    <p:custDataLst>
      <p:tags r:id="rId1"/>
    </p:custDataLst>
    <p:extLst>
      <p:ext uri="{BB962C8B-B14F-4D97-AF65-F5344CB8AC3E}">
        <p14:creationId xmlns:p14="http://schemas.microsoft.com/office/powerpoint/2010/main" val="42370219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ags/tag2.xml><?xml version="1.0" encoding="utf-8"?>
<p:tagLst xmlns:a="http://schemas.openxmlformats.org/drawingml/2006/main" xmlns:r="http://schemas.openxmlformats.org/officeDocument/2006/relationships" xmlns:p="http://schemas.openxmlformats.org/presentationml/2006/main">
  <p:tag name="TEMPLAFYSLIDEID" val="636837559363137772"/>
</p:tagLst>
</file>

<file path=ppt/tags/tag3.xml><?xml version="1.0" encoding="utf-8"?>
<p:tagLst xmlns:a="http://schemas.openxmlformats.org/drawingml/2006/main" xmlns:r="http://schemas.openxmlformats.org/officeDocument/2006/relationships" xmlns:p="http://schemas.openxmlformats.org/presentationml/2006/main">
  <p:tag name="TEMPLAFYSLIDEID" val="636837559363137773"/>
</p:tagLst>
</file>

<file path=ppt/theme/theme1.xml><?xml version="1.0" encoding="utf-8"?>
<a:theme xmlns:a="http://schemas.openxmlformats.org/drawingml/2006/main" name="Blank">
  <a:themeElements>
    <a:clrScheme name="Ramboll">
      <a:dk1>
        <a:srgbClr val="333333"/>
      </a:dk1>
      <a:lt1>
        <a:srgbClr val="FFFFFF"/>
      </a:lt1>
      <a:dk2>
        <a:srgbClr val="009DF0"/>
      </a:dk2>
      <a:lt2>
        <a:srgbClr val="797766"/>
      </a:lt2>
      <a:accent1>
        <a:srgbClr val="ADDDFF"/>
      </a:accent1>
      <a:accent2>
        <a:srgbClr val="3AA551"/>
      </a:accent2>
      <a:accent3>
        <a:srgbClr val="A8D100"/>
      </a:accent3>
      <a:accent4>
        <a:srgbClr val="C40079"/>
      </a:accent4>
      <a:accent5>
        <a:srgbClr val="C63418"/>
      </a:accent5>
      <a:accent6>
        <a:srgbClr val="D0CFC9"/>
      </a:accent6>
      <a:hlink>
        <a:srgbClr val="009DF0"/>
      </a:hlink>
      <a:folHlink>
        <a:srgbClr val="ADDD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marR="0" algn="l" defTabSz="457200" rtl="0" eaLnBrk="0" fontAlgn="base" latinLnBrk="0" hangingPunct="0">
          <a:spcBef>
            <a:spcPct val="0"/>
          </a:spcBef>
          <a:buClrTx/>
          <a:buSzTx/>
          <a:tabLst/>
          <a:defRPr kumimoji="0" sz="1800" b="0" i="0" u="none" strike="noStrike" kern="1200" cap="none" spc="0" normalizeH="0" baseline="0" noProof="0" dirty="0" err="1" smtClean="0">
            <a:ln>
              <a:noFill/>
            </a:ln>
            <a:solidFill>
              <a:schemeClr val="tx1"/>
            </a:solidFill>
            <a:effectLst/>
            <a:uLnTx/>
            <a:uFillTx/>
            <a:latin typeface="Verdana"/>
            <a:ea typeface="Verdana" pitchFamily="34" charset="0"/>
            <a:cs typeface="Verdana" pitchFamily="34" charset="0"/>
          </a:defRPr>
        </a:defPPr>
      </a:lstStyle>
    </a:tx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extLst>
    <a:ext uri="{05A4C25C-085E-4340-85A3-A5531E510DB2}">
      <thm15:themeFamily xmlns:thm15="http://schemas.microsoft.com/office/thememl/2012/main" name="Ramboll Template MIK adjustments.potx" id="{8AF8F9E4-DE39-4C2B-85B6-4A5686C9C8EC}" vid="{89A0920C-1F3F-4FDF-B731-81363685CBD0}"/>
    </a:ext>
  </a:extLst>
</a:theme>
</file>

<file path=ppt/theme/theme2.xml><?xml version="1.0" encoding="utf-8"?>
<a:theme xmlns:a="http://schemas.openxmlformats.org/drawingml/2006/main" name="Office Theme">
  <a:themeElements>
    <a:clrScheme name="Ramboll">
      <a:dk1>
        <a:sysClr val="windowText" lastClr="000000"/>
      </a:dk1>
      <a:lt1>
        <a:sysClr val="window" lastClr="FFFFFF"/>
      </a:lt1>
      <a:dk2>
        <a:srgbClr val="009DE0"/>
      </a:dk2>
      <a:lt2>
        <a:srgbClr val="797766"/>
      </a:lt2>
      <a:accent1>
        <a:srgbClr val="A7D3F5"/>
      </a:accent1>
      <a:accent2>
        <a:srgbClr val="5CA551"/>
      </a:accent2>
      <a:accent3>
        <a:srgbClr val="A1BF36"/>
      </a:accent3>
      <a:accent4>
        <a:srgbClr val="C40079"/>
      </a:accent4>
      <a:accent5>
        <a:srgbClr val="C63418"/>
      </a:accent5>
      <a:accent6>
        <a:srgbClr val="D0CFC5"/>
      </a:accent6>
      <a:hlink>
        <a:srgbClr val="0000FF"/>
      </a:hlink>
      <a:folHlink>
        <a:srgbClr val="800080"/>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theme>
</file>

<file path=ppt/theme/theme3.xml><?xml version="1.0" encoding="utf-8"?>
<a:theme xmlns:a="http://schemas.openxmlformats.org/drawingml/2006/main" name="Office Theme">
  <a:themeElements>
    <a:clrScheme name="Ramboll">
      <a:dk1>
        <a:sysClr val="windowText" lastClr="000000"/>
      </a:dk1>
      <a:lt1>
        <a:sysClr val="window" lastClr="FFFFFF"/>
      </a:lt1>
      <a:dk2>
        <a:srgbClr val="009DE0"/>
      </a:dk2>
      <a:lt2>
        <a:srgbClr val="797766"/>
      </a:lt2>
      <a:accent1>
        <a:srgbClr val="A7D3F5"/>
      </a:accent1>
      <a:accent2>
        <a:srgbClr val="5CA551"/>
      </a:accent2>
      <a:accent3>
        <a:srgbClr val="A1BF36"/>
      </a:accent3>
      <a:accent4>
        <a:srgbClr val="C40079"/>
      </a:accent4>
      <a:accent5>
        <a:srgbClr val="C63418"/>
      </a:accent5>
      <a:accent6>
        <a:srgbClr val="D0CFC5"/>
      </a:accent6>
      <a:hlink>
        <a:srgbClr val="0000FF"/>
      </a:hlink>
      <a:folHlink>
        <a:srgbClr val="800080"/>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4ABBF43-1DE5-401E-9E72-69994FE7A2B3}">
  <we:reference id="wa104380278" version="1.0.0.6" store="en-US" storeType="OMEX"/>
  <we:alternateReferences>
    <we:reference id="WA104380278" version="1.0.0.6" store="WA10438027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5228</TotalTime>
  <Words>2741</Words>
  <Application>Microsoft Office PowerPoint</Application>
  <PresentationFormat>Custom</PresentationFormat>
  <Paragraphs>382</Paragraphs>
  <Slides>27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Arial</vt:lpstr>
      <vt:lpstr>Courier New</vt:lpstr>
      <vt:lpstr>Times New Roman</vt:lpstr>
      <vt:lpstr>Verdana</vt:lpstr>
      <vt:lpstr>Wingdings</vt:lpstr>
      <vt:lpstr>Blank</vt:lpstr>
      <vt:lpstr>WRAP 2014 Platform development and Shake-Out project Overview</vt:lpstr>
      <vt:lpstr>WRAP 2014 Shake-Out Objectives</vt:lpstr>
      <vt:lpstr>WRAP 2014 Shake-Out Available Data</vt:lpstr>
      <vt:lpstr>WRAP 2014 Shake-Out Approach</vt:lpstr>
      <vt:lpstr>WRAP 2014 Shake-Out Approach</vt:lpstr>
      <vt:lpstr>2014 Shake-Out Tasks -- Overview to Follow Bold Tasks Have More Details Later Today</vt:lpstr>
      <vt:lpstr>Task 1:  Modeling Plan</vt:lpstr>
      <vt:lpstr>Task 3:  2014 Emissions Processing </vt:lpstr>
      <vt:lpstr>Task 4:  2014 WRF Model Evaluation </vt:lpstr>
      <vt:lpstr>Task 5:  2014 GEOS-Chem Boundary Conditions</vt:lpstr>
      <vt:lpstr>Task 6:  2014 PGM Modeling</vt:lpstr>
      <vt:lpstr>Tasks 7 (Single-Source) 11 (Transfer) and 12 (Management)</vt:lpstr>
      <vt:lpstr>PowerPoint Presentation</vt:lpstr>
      <vt:lpstr>OBJECTIVES</vt:lpstr>
      <vt:lpstr>EPRI Regional Haze Approach</vt:lpstr>
      <vt:lpstr>Scientific Review Panel </vt:lpstr>
      <vt:lpstr>Current Status on GEOS-Chem Modeling</vt:lpstr>
      <vt:lpstr>Non-US Emissions : Baseline</vt:lpstr>
      <vt:lpstr>Baseline 2016 Model Performance Ozone</vt:lpstr>
      <vt:lpstr>Baseline 2016 Model Performance Key takeaways  </vt:lpstr>
      <vt:lpstr>Non-U.S. Global Emissions: 2028</vt:lpstr>
      <vt:lpstr>Current Status on CAMx Modeling</vt:lpstr>
      <vt:lpstr>Natural Emissions for CAMx</vt:lpstr>
      <vt:lpstr>Glidepath</vt:lpstr>
      <vt:lpstr>EPA’s Approach to address international Anthropogenic Source contributions in RPGs</vt:lpstr>
      <vt:lpstr>Alternative Approach?  Proposed by Some FLMs to Account for International Emissions</vt:lpstr>
      <vt:lpstr>Project Schedule (assumed 2016b transferred by early April) </vt:lpstr>
    </vt:vector>
  </TitlesOfParts>
  <Company>Ramboll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Ramboll</dc:creator>
  <cp:lastModifiedBy>Ralph Morris</cp:lastModifiedBy>
  <cp:revision>66</cp:revision>
  <dcterms:created xsi:type="dcterms:W3CDTF">2017-10-17T11:00:12Z</dcterms:created>
  <dcterms:modified xsi:type="dcterms:W3CDTF">2019-04-01T23:40:43Z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CustomerId">
    <vt:lpwstr>ramboll</vt:lpwstr>
  </property>
  <property fmtid="{D5CDD505-2E9C-101B-9397-08002B2CF9AE}" pid="5" name="TemplateId">
    <vt:lpwstr>636486672340117068</vt:lpwstr>
  </property>
  <property fmtid="{D5CDD505-2E9C-101B-9397-08002B2CF9AE}" pid="6" name="UserProfileId">
    <vt:lpwstr>636646713910522723</vt:lpwstr>
  </property>
</Properties>
</file>