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68" r:id="rId6"/>
    <p:sldId id="269" r:id="rId7"/>
    <p:sldId id="301" r:id="rId8"/>
    <p:sldId id="262" r:id="rId9"/>
    <p:sldId id="265" r:id="rId10"/>
    <p:sldId id="259" r:id="rId11"/>
    <p:sldId id="264" r:id="rId12"/>
    <p:sldId id="304" r:id="rId13"/>
    <p:sldId id="263" r:id="rId14"/>
    <p:sldId id="303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92B0-700B-4008-ACF5-2FEA4EB98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335CA-7E15-4D63-8526-9A370E31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066A2-A3D1-4E55-A996-7202B29C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9E0EE-6616-4C4E-B2C6-C673EC28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D65A-EC7D-4C13-ACBF-9DE0051D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4FE3-08C9-46DA-AE12-0745AC30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F85B2-9159-4132-8C11-F1F4679E8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C1C8D-FB3E-49B8-93DF-181EB0CC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A258C-0D3A-420F-904F-A92668F1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7F3E9-1794-4BF7-939F-F66756A4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1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4EE26-AEE8-42AF-B932-F0EDD9B91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EB5D1-0D17-4162-96D7-95EE9E815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70745-7E9E-4645-A44F-B9254741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1B687-2995-4638-A60A-16F3383D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3A77-2E87-410D-AF69-6EA771B6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ECF6-8CF2-45C8-AC5E-583431B7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D8A33-C80E-4F02-8007-C7CE69D71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5369A-29C9-4BF9-8285-64D04C84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A259A-9977-42A6-9F75-8838DF9C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8B420-5B68-44B1-8C60-3612830A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E24D-3D2A-4FB0-82A0-2C9463F2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A95AF-FE3E-4774-832E-43218B07C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3BC1-1331-4D1C-8BC3-2CC791AE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F844E-AAF1-4630-87C1-54D8D3D8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D71F6-8395-4309-B8F4-224117ED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4F1A-4E8E-4EA6-9AA1-61D7EB9D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4CE1D-4619-4FA4-9DCC-3FD08D9CF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C885A-BF25-4933-9297-8D9D35572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27A22-9C4C-4EBA-B27D-F9E68E69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CE24D-6182-40DC-8BB7-83746F5A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12014-34F1-47DD-B31A-448CD9A1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6006-FA49-43DB-B249-D34B315B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41B37-2094-48E6-8AB1-4BE50A41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87D5A-1C86-41B0-B630-A4FEA882B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FC7D1-ADDD-4B7E-B4CB-FED05A9F8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813D5-E4CC-48CC-8997-AA26422B5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EBDA5-8166-47F9-8DBC-C7AE81C8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BB6F1-71B3-432F-B795-E091F670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0CE04-559C-4289-A8A2-BEE8CC60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2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5DC1-AA23-4AFF-9735-A55352DE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74788-DCB5-46F6-9225-CFAE4B34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FE082-722B-4ABD-8630-9B823B65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EFBC5-E374-4CA7-8FB9-490BA992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E1537-B960-45D5-9B6D-D5EB73DB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6FA06-35F0-42E2-8BC8-9419A178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2E937-65D6-44C8-AF8B-9BE1E4C3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0463-4004-4444-9F82-01621B86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1116-AE2B-436B-8D54-BA85FE09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12F5A-4B75-4F65-8C36-3147F5E45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13EC0-3BC6-4A79-A917-3B15E67A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A6A6C-A622-47B7-8B1F-C9AB071C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8D247-FE96-4269-8E41-D497E33A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5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EC3A-0509-4941-82C2-FDF87914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7C14F-4C71-40B4-8B0B-745BECEDC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95507-F3B4-449E-B577-B43133958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B2F84-4741-4A21-A179-7478F015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1E6D2-5D03-42E4-BAC1-9B103268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3A395-28A2-4DC0-BEE4-50C0192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21618-1905-4F31-8F07-9DA8E546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53F83-5E97-48D1-ADC5-13CF1A8B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760B9-C592-4BC6-B96D-881B16BBA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C53-6336-49D9-98C3-7F4BF4F14B5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BA4E9-91A9-4738-A4BD-E5D0AF4EF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759B9-37D2-4145-A597-177C9774C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85C2-248A-42C1-9913-F326553A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sv2/Help/ContactUs.asp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C9D5-C911-4E30-B01F-AD0DEF52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918" y="2439750"/>
            <a:ext cx="10096163" cy="1717942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900" dirty="0"/>
              <a:t>WRAP Results Webinar # 8</a:t>
            </a:r>
            <a:br>
              <a:rPr lang="en-US" sz="4900" dirty="0"/>
            </a:br>
            <a:r>
              <a:rPr lang="en-US" sz="3100" dirty="0"/>
              <a:t> </a:t>
            </a:r>
            <a:br>
              <a:rPr lang="en-US" sz="4900" dirty="0"/>
            </a:br>
            <a:r>
              <a:rPr lang="en-US" sz="4400" dirty="0"/>
              <a:t>WRAP TSS Modeling Express Tools Update</a:t>
            </a:r>
            <a:br>
              <a:rPr lang="en-US" sz="4000" dirty="0"/>
            </a:br>
            <a:r>
              <a:rPr lang="en-US" sz="2200" dirty="0"/>
              <a:t> </a:t>
            </a:r>
            <a:br>
              <a:rPr lang="en-US" sz="4000" dirty="0"/>
            </a:br>
            <a:r>
              <a:rPr lang="en-US" sz="4000" dirty="0"/>
              <a:t> Regional and State Source Apportionment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ED547-BD0B-4A9E-A6B6-07BA330A0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8250"/>
            <a:ext cx="9144000" cy="839549"/>
          </a:xfrm>
        </p:spPr>
        <p:txBody>
          <a:bodyPr/>
          <a:lstStyle/>
          <a:p>
            <a:r>
              <a:rPr lang="en-US" dirty="0"/>
              <a:t>April 1, 2021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F510262-421B-4D46-BE75-A48484BD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25" y="473918"/>
            <a:ext cx="1726356" cy="85550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777E20D-95F9-4894-9824-9B523553B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473918"/>
            <a:ext cx="1450285" cy="10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D74B3-B914-46F4-80B4-AB14CB3F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7" y="1824925"/>
            <a:ext cx="6136037" cy="36421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641C75-12D2-46E0-9978-A075D5FD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1" y="329397"/>
            <a:ext cx="11020472" cy="440787"/>
          </a:xfrm>
        </p:spPr>
        <p:txBody>
          <a:bodyPr>
            <a:noAutofit/>
          </a:bodyPr>
          <a:lstStyle/>
          <a:p>
            <a:r>
              <a:rPr lang="en-US" sz="3200" dirty="0"/>
              <a:t>Regional Source Apportionment by Category – Bandelier 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60EBC-29B1-4D0C-B56A-F7DC2785E6D9}"/>
              </a:ext>
            </a:extLst>
          </p:cNvPr>
          <p:cNvSpPr txBox="1"/>
          <p:nvPr/>
        </p:nvSpPr>
        <p:spPr>
          <a:xfrm>
            <a:off x="411997" y="1325104"/>
            <a:ext cx="6337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TSS Modeling Chart 11:  Regional Sources by Category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7F67C-2D3B-40B3-9D05-46F1CE4D7BFD}"/>
              </a:ext>
            </a:extLst>
          </p:cNvPr>
          <p:cNvSpPr txBox="1"/>
          <p:nvPr/>
        </p:nvSpPr>
        <p:spPr>
          <a:xfrm>
            <a:off x="7077332" y="1009380"/>
            <a:ext cx="4609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TSS Modeling Chart 13: 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Regional Sources by Category and Group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9DBB4E62-B87D-4DE4-B1C6-69F12A0CE843}"/>
              </a:ext>
            </a:extLst>
          </p:cNvPr>
          <p:cNvSpPr/>
          <p:nvPr/>
        </p:nvSpPr>
        <p:spPr>
          <a:xfrm rot="6270987">
            <a:off x="1403094" y="4732212"/>
            <a:ext cx="644159" cy="1710501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C436D8-B0CF-49D4-A441-47B2ED1A4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79" y="1824925"/>
            <a:ext cx="4856135" cy="3742395"/>
          </a:xfrm>
          <a:prstGeom prst="rect">
            <a:avLst/>
          </a:prstGeom>
        </p:spPr>
      </p:pic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4E1F34E4-10F4-41CD-B1C9-853538E102B5}"/>
              </a:ext>
            </a:extLst>
          </p:cNvPr>
          <p:cNvSpPr/>
          <p:nvPr/>
        </p:nvSpPr>
        <p:spPr>
          <a:xfrm rot="4962813">
            <a:off x="5675208" y="642239"/>
            <a:ext cx="723168" cy="7559863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BA32C983-8FE5-4DC4-8612-FCCE286D0022}"/>
              </a:ext>
            </a:extLst>
          </p:cNvPr>
          <p:cNvSpPr/>
          <p:nvPr/>
        </p:nvSpPr>
        <p:spPr>
          <a:xfrm rot="4698728">
            <a:off x="4045039" y="2016394"/>
            <a:ext cx="1153878" cy="5874476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0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00D97-D9A8-4BB0-963E-2C6A96C3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7" y="1824926"/>
            <a:ext cx="5839031" cy="346581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19AFA39-FC20-4B68-9011-3083FBBA252B}"/>
              </a:ext>
            </a:extLst>
          </p:cNvPr>
          <p:cNvSpPr txBox="1">
            <a:spLocks/>
          </p:cNvSpPr>
          <p:nvPr/>
        </p:nvSpPr>
        <p:spPr>
          <a:xfrm>
            <a:off x="559231" y="329397"/>
            <a:ext cx="10088105" cy="4407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Regional Source Apportionment by Category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A2779-64EE-4720-A442-51BBAD49957F}"/>
              </a:ext>
            </a:extLst>
          </p:cNvPr>
          <p:cNvSpPr txBox="1"/>
          <p:nvPr/>
        </p:nvSpPr>
        <p:spPr>
          <a:xfrm>
            <a:off x="411997" y="1325104"/>
            <a:ext cx="6337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TSS Modeling Chart 11:  Regional Sources by Category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54510-220A-4934-853E-43A382F6E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28" y="1824925"/>
            <a:ext cx="5564794" cy="34658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CA03D7-8C83-48EE-BA4C-4D62FFF12232}"/>
              </a:ext>
            </a:extLst>
          </p:cNvPr>
          <p:cNvSpPr txBox="1">
            <a:spLocks/>
          </p:cNvSpPr>
          <p:nvPr/>
        </p:nvSpPr>
        <p:spPr>
          <a:xfrm>
            <a:off x="6408828" y="1365564"/>
            <a:ext cx="5564794" cy="5027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  <a:latin typeface="+mn-lt"/>
              </a:rPr>
              <a:t>TSS Modeling Chart 10: Regional Sources by Species 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ABC21C4D-05EB-4DC0-AC0F-A8982E3F6F28}"/>
              </a:ext>
            </a:extLst>
          </p:cNvPr>
          <p:cNvSpPr/>
          <p:nvPr/>
        </p:nvSpPr>
        <p:spPr>
          <a:xfrm rot="5921293">
            <a:off x="5560771" y="102310"/>
            <a:ext cx="569493" cy="7431815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A27B7B2-EC85-4890-B882-E9D20AA84B17}"/>
              </a:ext>
            </a:extLst>
          </p:cNvPr>
          <p:cNvSpPr/>
          <p:nvPr/>
        </p:nvSpPr>
        <p:spPr>
          <a:xfrm rot="6718347">
            <a:off x="1386910" y="4651581"/>
            <a:ext cx="644159" cy="1710501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E91FB7CD-5AF3-4293-A6F1-A3C3A18FB283}"/>
              </a:ext>
            </a:extLst>
          </p:cNvPr>
          <p:cNvSpPr/>
          <p:nvPr/>
        </p:nvSpPr>
        <p:spPr>
          <a:xfrm rot="5400000">
            <a:off x="4001374" y="2433273"/>
            <a:ext cx="751033" cy="5742113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64130-D140-45B2-BA3F-5EF37E422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35" y="3842554"/>
            <a:ext cx="7580888" cy="27801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3740EF-6001-4147-AE19-59C62D235A5A}"/>
              </a:ext>
            </a:extLst>
          </p:cNvPr>
          <p:cNvSpPr/>
          <p:nvPr/>
        </p:nvSpPr>
        <p:spPr>
          <a:xfrm rot="16200000">
            <a:off x="6207656" y="6130781"/>
            <a:ext cx="458551" cy="25411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B285E-A2D3-4C0E-B30D-C6B5A4EAEDEC}"/>
              </a:ext>
            </a:extLst>
          </p:cNvPr>
          <p:cNvSpPr/>
          <p:nvPr/>
        </p:nvSpPr>
        <p:spPr>
          <a:xfrm rot="16200000">
            <a:off x="7144983" y="6130782"/>
            <a:ext cx="458551" cy="25411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FAE65B-E23C-44CC-A26A-D08F7B96957E}"/>
              </a:ext>
            </a:extLst>
          </p:cNvPr>
          <p:cNvGrpSpPr/>
          <p:nvPr/>
        </p:nvGrpSpPr>
        <p:grpSpPr>
          <a:xfrm>
            <a:off x="4368635" y="1052457"/>
            <a:ext cx="7580888" cy="2650142"/>
            <a:chOff x="4344074" y="445736"/>
            <a:chExt cx="7580888" cy="29650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A3612D-4268-484E-87A1-9549AD48B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074" y="445736"/>
              <a:ext cx="7580888" cy="296505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274F5E-9C82-442A-AD7A-1CE798D9FB1C}"/>
                </a:ext>
              </a:extLst>
            </p:cNvPr>
            <p:cNvSpPr/>
            <p:nvPr/>
          </p:nvSpPr>
          <p:spPr>
            <a:xfrm rot="16200000">
              <a:off x="4766212" y="2953309"/>
              <a:ext cx="534076" cy="25951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DD4F3D-AE4B-4D92-BAB3-C4CA42A3BD61}"/>
                </a:ext>
              </a:extLst>
            </p:cNvPr>
            <p:cNvSpPr/>
            <p:nvPr/>
          </p:nvSpPr>
          <p:spPr>
            <a:xfrm rot="16200000">
              <a:off x="5025726" y="2953309"/>
              <a:ext cx="534076" cy="25951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B615DF-327B-41FC-B72A-BE82F6751A48}"/>
                </a:ext>
              </a:extLst>
            </p:cNvPr>
            <p:cNvSpPr/>
            <p:nvPr/>
          </p:nvSpPr>
          <p:spPr>
            <a:xfrm rot="16200000">
              <a:off x="9924601" y="2951959"/>
              <a:ext cx="534076" cy="25951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C16D295-C4B3-4E87-B7B4-091BE08306C3}"/>
                </a:ext>
              </a:extLst>
            </p:cNvPr>
            <p:cNvSpPr/>
            <p:nvPr/>
          </p:nvSpPr>
          <p:spPr>
            <a:xfrm rot="16200000">
              <a:off x="10166012" y="2951959"/>
              <a:ext cx="534076" cy="25951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4739407-FE96-44B0-87B0-B6F946ED18E1}"/>
              </a:ext>
            </a:extLst>
          </p:cNvPr>
          <p:cNvSpPr/>
          <p:nvPr/>
        </p:nvSpPr>
        <p:spPr>
          <a:xfrm rot="16200000">
            <a:off x="9757362" y="6144269"/>
            <a:ext cx="458551" cy="25411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9EF1D4-C0C4-41ED-AE62-69347EEDD34D}"/>
              </a:ext>
            </a:extLst>
          </p:cNvPr>
          <p:cNvSpPr/>
          <p:nvPr/>
        </p:nvSpPr>
        <p:spPr>
          <a:xfrm rot="16200000">
            <a:off x="10225352" y="6130781"/>
            <a:ext cx="458551" cy="25411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7A50D49-4650-4820-9C54-0C570C474B05}"/>
              </a:ext>
            </a:extLst>
          </p:cNvPr>
          <p:cNvSpPr txBox="1">
            <a:spLocks/>
          </p:cNvSpPr>
          <p:nvPr/>
        </p:nvSpPr>
        <p:spPr>
          <a:xfrm>
            <a:off x="583507" y="370883"/>
            <a:ext cx="10088105" cy="4407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Regional Source Apportionment by Category – Bandelier NM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360C7-D085-4B21-AFEE-DE3AEA150A85}"/>
              </a:ext>
            </a:extLst>
          </p:cNvPr>
          <p:cNvSpPr txBox="1"/>
          <p:nvPr/>
        </p:nvSpPr>
        <p:spPr>
          <a:xfrm>
            <a:off x="411997" y="1325104"/>
            <a:ext cx="63375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TSS Modeling Chart 11:  Daily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Sources Apportionment</a:t>
            </a: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79E342-2862-4C6A-A5AD-F9B49D46F9E4}"/>
              </a:ext>
            </a:extLst>
          </p:cNvPr>
          <p:cNvSpPr txBox="1"/>
          <p:nvPr/>
        </p:nvSpPr>
        <p:spPr>
          <a:xfrm>
            <a:off x="2312431" y="2809808"/>
            <a:ext cx="205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Most Impaired Days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B3ECA2-B1CB-4ECE-9084-A1B6FBBA70A5}"/>
              </a:ext>
            </a:extLst>
          </p:cNvPr>
          <p:cNvSpPr txBox="1"/>
          <p:nvPr/>
        </p:nvSpPr>
        <p:spPr>
          <a:xfrm>
            <a:off x="404280" y="4660095"/>
            <a:ext cx="396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Modeled US Anthro Most Impaired Days</a:t>
            </a:r>
          </a:p>
        </p:txBody>
      </p:sp>
    </p:spTree>
    <p:extLst>
      <p:ext uri="{BB962C8B-B14F-4D97-AF65-F5344CB8AC3E}">
        <p14:creationId xmlns:p14="http://schemas.microsoft.com/office/powerpoint/2010/main" val="125312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2C30-2232-4D80-9367-2EC6F57D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Autofit/>
          </a:bodyPr>
          <a:lstStyle/>
          <a:p>
            <a:r>
              <a:rPr lang="en-US" sz="3600" dirty="0"/>
              <a:t>Source Apportionment for AmmNO3 – Bandelier 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69E7A-AFBE-43B4-92AE-03CEC9C2C9D9}"/>
              </a:ext>
            </a:extLst>
          </p:cNvPr>
          <p:cNvSpPr txBox="1"/>
          <p:nvPr/>
        </p:nvSpPr>
        <p:spPr>
          <a:xfrm>
            <a:off x="628892" y="1261321"/>
            <a:ext cx="5738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TSS Modeling Chart 9:  Regional Source Groups – MID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AmmNO3</a:t>
            </a:r>
            <a:r>
              <a:rPr lang="en-US" sz="20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120B8-DEAB-4308-8ED2-34E980983D00}"/>
              </a:ext>
            </a:extLst>
          </p:cNvPr>
          <p:cNvSpPr txBox="1"/>
          <p:nvPr/>
        </p:nvSpPr>
        <p:spPr>
          <a:xfrm>
            <a:off x="6220228" y="1249550"/>
            <a:ext cx="60773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TSS Modeling Chart 8:  US Anthro Sources – MID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WRAP State and Non-WRAP US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AmmNO3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DD5380-A5CA-4658-8CCA-8B9811E9A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1" y="2228785"/>
            <a:ext cx="5427776" cy="40708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7910E18-F5A6-47ED-A24B-BDBF02FA10C4}"/>
              </a:ext>
            </a:extLst>
          </p:cNvPr>
          <p:cNvGrpSpPr/>
          <p:nvPr/>
        </p:nvGrpSpPr>
        <p:grpSpPr>
          <a:xfrm>
            <a:off x="628892" y="2228785"/>
            <a:ext cx="5828552" cy="4052996"/>
            <a:chOff x="628892" y="2228785"/>
            <a:chExt cx="5895268" cy="40529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13556A-7C19-476B-AC31-D4793EE44803}"/>
                </a:ext>
              </a:extLst>
            </p:cNvPr>
            <p:cNvGrpSpPr/>
            <p:nvPr/>
          </p:nvGrpSpPr>
          <p:grpSpPr>
            <a:xfrm>
              <a:off x="628892" y="2228785"/>
              <a:ext cx="5895268" cy="4052996"/>
              <a:chOff x="547721" y="2210950"/>
              <a:chExt cx="5895268" cy="405299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047B128-3933-4751-842B-23C7FB779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721" y="2210950"/>
                <a:ext cx="5895268" cy="4052996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F216E4-E112-4AC3-9937-01126CD8E334}"/>
                  </a:ext>
                </a:extLst>
              </p:cNvPr>
              <p:cNvSpPr/>
              <p:nvPr/>
            </p:nvSpPr>
            <p:spPr>
              <a:xfrm>
                <a:off x="5542517" y="5073707"/>
                <a:ext cx="671915" cy="241110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85B5CD-3309-4297-9EC0-E9E12894DC53}"/>
                </a:ext>
              </a:extLst>
            </p:cNvPr>
            <p:cNvSpPr/>
            <p:nvPr/>
          </p:nvSpPr>
          <p:spPr>
            <a:xfrm>
              <a:off x="5615820" y="4903429"/>
              <a:ext cx="668408" cy="19620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A62B0A9-86AA-476A-9B5A-245581D6B48E}"/>
              </a:ext>
            </a:extLst>
          </p:cNvPr>
          <p:cNvSpPr/>
          <p:nvPr/>
        </p:nvSpPr>
        <p:spPr>
          <a:xfrm>
            <a:off x="2749787" y="3429000"/>
            <a:ext cx="1021101" cy="3233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339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2C30-2232-4D80-9367-2EC6F57D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Autofit/>
          </a:bodyPr>
          <a:lstStyle/>
          <a:p>
            <a:r>
              <a:rPr lang="en-US" sz="3600" dirty="0"/>
              <a:t>Source Apportionment for AmmNO3 – Bandelier 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69E7A-AFBE-43B4-92AE-03CEC9C2C9D9}"/>
              </a:ext>
            </a:extLst>
          </p:cNvPr>
          <p:cNvSpPr txBox="1"/>
          <p:nvPr/>
        </p:nvSpPr>
        <p:spPr>
          <a:xfrm>
            <a:off x="628892" y="1261321"/>
            <a:ext cx="5738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TSS Modeling Chart 9:  Regional Source Groups – MID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AmmNO3</a:t>
            </a:r>
            <a:r>
              <a:rPr lang="en-US" sz="20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120B8-DEAB-4308-8ED2-34E980983D00}"/>
              </a:ext>
            </a:extLst>
          </p:cNvPr>
          <p:cNvSpPr txBox="1"/>
          <p:nvPr/>
        </p:nvSpPr>
        <p:spPr>
          <a:xfrm>
            <a:off x="6220228" y="1249550"/>
            <a:ext cx="60773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TSS Modeling Chart 8:  US Anthro Sources – MID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WRAP State and Non-WRAP US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AmmNO3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DD5380-A5CA-4658-8CCA-8B9811E9A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1" y="2228785"/>
            <a:ext cx="5427776" cy="40708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7910E18-F5A6-47ED-A24B-BDBF02FA10C4}"/>
              </a:ext>
            </a:extLst>
          </p:cNvPr>
          <p:cNvGrpSpPr/>
          <p:nvPr/>
        </p:nvGrpSpPr>
        <p:grpSpPr>
          <a:xfrm>
            <a:off x="628892" y="2234881"/>
            <a:ext cx="5828552" cy="4052996"/>
            <a:chOff x="628892" y="2228785"/>
            <a:chExt cx="5895268" cy="40529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13556A-7C19-476B-AC31-D4793EE44803}"/>
                </a:ext>
              </a:extLst>
            </p:cNvPr>
            <p:cNvGrpSpPr/>
            <p:nvPr/>
          </p:nvGrpSpPr>
          <p:grpSpPr>
            <a:xfrm>
              <a:off x="628892" y="2228785"/>
              <a:ext cx="5895268" cy="4052996"/>
              <a:chOff x="547721" y="2210950"/>
              <a:chExt cx="5895268" cy="405299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047B128-3933-4751-842B-23C7FB779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721" y="2210950"/>
                <a:ext cx="5895268" cy="4052996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F216E4-E112-4AC3-9937-01126CD8E334}"/>
                  </a:ext>
                </a:extLst>
              </p:cNvPr>
              <p:cNvSpPr/>
              <p:nvPr/>
            </p:nvSpPr>
            <p:spPr>
              <a:xfrm>
                <a:off x="5542517" y="5073707"/>
                <a:ext cx="671915" cy="241110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A2B241F-6D8F-4B96-9452-FF2B9D32AA5F}"/>
                  </a:ext>
                </a:extLst>
              </p:cNvPr>
              <p:cNvSpPr/>
              <p:nvPr/>
            </p:nvSpPr>
            <p:spPr>
              <a:xfrm>
                <a:off x="5542518" y="4542980"/>
                <a:ext cx="676195" cy="196205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85B5CD-3309-4297-9EC0-E9E12894DC53}"/>
                </a:ext>
              </a:extLst>
            </p:cNvPr>
            <p:cNvSpPr/>
            <p:nvPr/>
          </p:nvSpPr>
          <p:spPr>
            <a:xfrm>
              <a:off x="5615820" y="4903429"/>
              <a:ext cx="668408" cy="19620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DAF0CB52-9394-43CF-93F2-5394F16A75DB}"/>
              </a:ext>
            </a:extLst>
          </p:cNvPr>
          <p:cNvSpPr/>
          <p:nvPr/>
        </p:nvSpPr>
        <p:spPr>
          <a:xfrm rot="15290695">
            <a:off x="7210717" y="2442361"/>
            <a:ext cx="568557" cy="305541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78A5EC-8359-4E95-944B-D95AFDE3A5A2}"/>
              </a:ext>
            </a:extLst>
          </p:cNvPr>
          <p:cNvSpPr/>
          <p:nvPr/>
        </p:nvSpPr>
        <p:spPr>
          <a:xfrm>
            <a:off x="2829625" y="3429000"/>
            <a:ext cx="933171" cy="26661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2F60877E-AAE3-45E8-B164-71B6F73890F0}"/>
              </a:ext>
            </a:extLst>
          </p:cNvPr>
          <p:cNvSpPr/>
          <p:nvPr/>
        </p:nvSpPr>
        <p:spPr>
          <a:xfrm rot="16412488">
            <a:off x="8295655" y="2253909"/>
            <a:ext cx="613464" cy="49869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4CDB7A34-1B20-4DF1-9CCC-3B32404B0A6F}"/>
              </a:ext>
            </a:extLst>
          </p:cNvPr>
          <p:cNvSpPr/>
          <p:nvPr/>
        </p:nvSpPr>
        <p:spPr>
          <a:xfrm rot="17134899">
            <a:off x="6655321" y="4139303"/>
            <a:ext cx="479163" cy="1527132"/>
          </a:xfrm>
          <a:prstGeom prst="curvedLeftArrow">
            <a:avLst>
              <a:gd name="adj1" fmla="val 25000"/>
              <a:gd name="adj2" fmla="val 4987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33AD3D-7FAD-44A1-BE89-89AAFE45FF12}"/>
              </a:ext>
            </a:extLst>
          </p:cNvPr>
          <p:cNvSpPr txBox="1">
            <a:spLocks/>
          </p:cNvSpPr>
          <p:nvPr/>
        </p:nvSpPr>
        <p:spPr>
          <a:xfrm>
            <a:off x="559231" y="329397"/>
            <a:ext cx="10832023" cy="4407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Source Apportionment for AmmSO4 – Bandelier 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D83C0-FF75-41DD-87DC-235C6C4BCEC7}"/>
              </a:ext>
            </a:extLst>
          </p:cNvPr>
          <p:cNvSpPr txBox="1"/>
          <p:nvPr/>
        </p:nvSpPr>
        <p:spPr>
          <a:xfrm>
            <a:off x="6367444" y="1261321"/>
            <a:ext cx="5713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TSS Modeling Chart 8:  State by Source – AmmSO4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D18948-DAB4-4247-BC65-F3567488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1" y="1922915"/>
            <a:ext cx="5573366" cy="41277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C7E4F-FD41-4CEA-BBC6-6992AE04D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21" y="1922914"/>
            <a:ext cx="5179826" cy="41277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C29E0A-CA26-4186-B34E-EA9C20B487C0}"/>
              </a:ext>
            </a:extLst>
          </p:cNvPr>
          <p:cNvSpPr txBox="1"/>
          <p:nvPr/>
        </p:nvSpPr>
        <p:spPr>
          <a:xfrm>
            <a:off x="628892" y="1261321"/>
            <a:ext cx="5738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TSS Modeling Chart 9:  Regional Source Groups – MID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AmmSO4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3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2CFDC-0F1C-440C-A8FE-DECE81FCD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7" y="1401351"/>
            <a:ext cx="5610476" cy="2805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62340-EDD6-4091-BEDD-CF60A9883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93" y="3819667"/>
            <a:ext cx="6187707" cy="2743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2EAA7-429B-4E4D-A194-AEEF211044D3}"/>
              </a:ext>
            </a:extLst>
          </p:cNvPr>
          <p:cNvSpPr txBox="1"/>
          <p:nvPr/>
        </p:nvSpPr>
        <p:spPr>
          <a:xfrm>
            <a:off x="459893" y="290257"/>
            <a:ext cx="114745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Example Application of TSS Modeling Express Tools – Bandelier National Monument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BE66F-8433-4A91-814F-F5A98283E958}"/>
              </a:ext>
            </a:extLst>
          </p:cNvPr>
          <p:cNvSpPr txBox="1"/>
          <p:nvPr/>
        </p:nvSpPr>
        <p:spPr>
          <a:xfrm>
            <a:off x="525981" y="964346"/>
            <a:ext cx="7420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TSS Modeling Chart 1:  Model to Observations – Most Impaired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82325-711C-426C-9724-7D44FCF88BAA}"/>
              </a:ext>
            </a:extLst>
          </p:cNvPr>
          <p:cNvSpPr txBox="1"/>
          <p:nvPr/>
        </p:nvSpPr>
        <p:spPr>
          <a:xfrm>
            <a:off x="617947" y="4394820"/>
            <a:ext cx="502971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2014 IMPROVE compared to 2014v2 Modeled: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Generally good performance for average 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On some individual days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AmmSO4 and AmmNO3 underestimated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Organic Mass from Carbon overestimated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RepBase2 and 2028OTBa2: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Little change in AmmSO4 or AmmNO3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014FE-AC11-466A-9136-1C38E2187759}"/>
              </a:ext>
            </a:extLst>
          </p:cNvPr>
          <p:cNvSpPr txBox="1"/>
          <p:nvPr/>
        </p:nvSpPr>
        <p:spPr>
          <a:xfrm>
            <a:off x="6323924" y="3382662"/>
            <a:ext cx="5610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TSS Modeling Chart 2:  Model to Observations – MID</a:t>
            </a:r>
          </a:p>
        </p:txBody>
      </p:sp>
    </p:spTree>
    <p:extLst>
      <p:ext uri="{BB962C8B-B14F-4D97-AF65-F5344CB8AC3E}">
        <p14:creationId xmlns:p14="http://schemas.microsoft.com/office/powerpoint/2010/main" val="141952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6BCE1D-BC0D-45B8-AA32-B2336D203421}"/>
              </a:ext>
            </a:extLst>
          </p:cNvPr>
          <p:cNvSpPr txBox="1"/>
          <p:nvPr/>
        </p:nvSpPr>
        <p:spPr>
          <a:xfrm>
            <a:off x="458775" y="415437"/>
            <a:ext cx="1127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Changes in NM Anthropogenic Emissions between 2014v2 and 2028OTBa2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EC072-7F4A-4DBC-A22F-C9FF9873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"/>
          <a:stretch/>
        </p:blipFill>
        <p:spPr>
          <a:xfrm>
            <a:off x="518344" y="1221897"/>
            <a:ext cx="5467152" cy="4603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06E55F-54DC-45F1-A19D-E5B93D45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85" y="1205713"/>
            <a:ext cx="5467152" cy="461147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BEC50BE-10F1-4637-9478-D3BFE00275C6}"/>
              </a:ext>
            </a:extLst>
          </p:cNvPr>
          <p:cNvSpPr/>
          <p:nvPr/>
        </p:nvSpPr>
        <p:spPr>
          <a:xfrm>
            <a:off x="2476163" y="1747879"/>
            <a:ext cx="946768" cy="21039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E62963-C71E-45E6-9091-C1046A32BA97}"/>
              </a:ext>
            </a:extLst>
          </p:cNvPr>
          <p:cNvSpPr/>
          <p:nvPr/>
        </p:nvSpPr>
        <p:spPr>
          <a:xfrm>
            <a:off x="4344074" y="1747878"/>
            <a:ext cx="946768" cy="21039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3972F0-1177-4DF2-AABD-B6C21C12BDE7}"/>
              </a:ext>
            </a:extLst>
          </p:cNvPr>
          <p:cNvSpPr/>
          <p:nvPr/>
        </p:nvSpPr>
        <p:spPr>
          <a:xfrm>
            <a:off x="10089419" y="1750575"/>
            <a:ext cx="946768" cy="2379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6D7774-8B42-4275-AB10-13ACA13B764E}"/>
              </a:ext>
            </a:extLst>
          </p:cNvPr>
          <p:cNvSpPr/>
          <p:nvPr/>
        </p:nvSpPr>
        <p:spPr>
          <a:xfrm>
            <a:off x="8188685" y="1768108"/>
            <a:ext cx="946768" cy="21039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74179-1053-498F-8B31-A5ACBACDDAEB}"/>
              </a:ext>
            </a:extLst>
          </p:cNvPr>
          <p:cNvSpPr txBox="1"/>
          <p:nvPr/>
        </p:nvSpPr>
        <p:spPr>
          <a:xfrm>
            <a:off x="841572" y="6190407"/>
            <a:ext cx="735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Anthropogenic Emission Sectors are combined in State by Source Group</a:t>
            </a:r>
          </a:p>
        </p:txBody>
      </p:sp>
    </p:spTree>
    <p:extLst>
      <p:ext uri="{BB962C8B-B14F-4D97-AF65-F5344CB8AC3E}">
        <p14:creationId xmlns:p14="http://schemas.microsoft.com/office/powerpoint/2010/main" val="108927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B237A-89FE-4951-A64D-35B3F674C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9" y="2516624"/>
            <a:ext cx="5969199" cy="4051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E3643C-0646-44B0-B7A9-3B695E4691B4}"/>
              </a:ext>
            </a:extLst>
          </p:cNvPr>
          <p:cNvSpPr txBox="1"/>
          <p:nvPr/>
        </p:nvSpPr>
        <p:spPr>
          <a:xfrm>
            <a:off x="459893" y="290257"/>
            <a:ext cx="114745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TSS Modeling Chart 3:  2028 Visibility Projections – MID and clearest days</a:t>
            </a:r>
          </a:p>
          <a:p>
            <a:r>
              <a:rPr lang="en-US" sz="2600" dirty="0"/>
              <a:t>– Example: Bandelier National Monument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434B5-80BA-4B88-928E-F14A4F1C9FC5}"/>
              </a:ext>
            </a:extLst>
          </p:cNvPr>
          <p:cNvSpPr txBox="1"/>
          <p:nvPr/>
        </p:nvSpPr>
        <p:spPr>
          <a:xfrm>
            <a:off x="589365" y="1213587"/>
            <a:ext cx="114868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2014-2018 IMPROVE compared to 2028 Projections:  </a:t>
            </a:r>
            <a:r>
              <a:rPr lang="en-US" dirty="0">
                <a:solidFill>
                  <a:schemeClr val="accent1"/>
                </a:solidFill>
              </a:rPr>
              <a:t>2028 model results normalized to IMPROVE per EPA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3 projection methods for Most Impaired days: EPA, EPA without fire, Modeled US Anthro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Only EPA projection method for Clearest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Very small changes between IMPROVE 2014-2018 and 2028OTBa2 for AmmNO3 and AmmSO4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FD3AF6-01C5-4A8A-AD22-54A22B5F5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62" y="2516623"/>
            <a:ext cx="4992786" cy="40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4C1E4-8DD9-47A0-BC90-8DDE1557A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5" y="821925"/>
            <a:ext cx="6071726" cy="3415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62C4-AF97-4DFE-A239-6AFB1ED06D6B}"/>
              </a:ext>
            </a:extLst>
          </p:cNvPr>
          <p:cNvSpPr txBox="1"/>
          <p:nvPr/>
        </p:nvSpPr>
        <p:spPr>
          <a:xfrm>
            <a:off x="482822" y="329340"/>
            <a:ext cx="8240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TSS Modeling Chart 4:  2028 Visibility Projections – MID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592F3C-D6DD-427A-9088-3F2C02DCC583}"/>
              </a:ext>
            </a:extLst>
          </p:cNvPr>
          <p:cNvSpPr txBox="1"/>
          <p:nvPr/>
        </p:nvSpPr>
        <p:spPr>
          <a:xfrm>
            <a:off x="320984" y="4555256"/>
            <a:ext cx="397948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Default settings for chart above: </a:t>
            </a:r>
          </a:p>
          <a:p>
            <a:r>
              <a:rPr lang="en-US" dirty="0">
                <a:solidFill>
                  <a:srgbClr val="00B050"/>
                </a:solidFill>
              </a:rPr>
              <a:t>2028 OTBa2 EPA without fire projections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6CE455-9FB0-4202-9B8D-9E63F7F42878}"/>
              </a:ext>
            </a:extLst>
          </p:cNvPr>
          <p:cNvSpPr txBox="1"/>
          <p:nvPr/>
        </p:nvSpPr>
        <p:spPr>
          <a:xfrm>
            <a:off x="6936138" y="1397029"/>
            <a:ext cx="4934877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User selections in chart below: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Select 2028OTBa2 for EPA and EPA without fire </a:t>
            </a:r>
          </a:p>
          <a:p>
            <a:r>
              <a:rPr lang="en-US" dirty="0">
                <a:solidFill>
                  <a:srgbClr val="00B050"/>
                </a:solidFill>
              </a:rPr>
              <a:t>      projection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Deselect Monitoring Trend line (future revision)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55F51635-199E-4D6A-A3F5-856A69E419CE}"/>
              </a:ext>
            </a:extLst>
          </p:cNvPr>
          <p:cNvSpPr/>
          <p:nvPr/>
        </p:nvSpPr>
        <p:spPr>
          <a:xfrm rot="9995127">
            <a:off x="3421582" y="4253025"/>
            <a:ext cx="194209" cy="4965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2F89E0-E87A-42AA-921C-4A753FB2C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00" y="2888495"/>
            <a:ext cx="6649615" cy="3740408"/>
          </a:xfrm>
          <a:prstGeom prst="rect">
            <a:avLst/>
          </a:prstGeom>
        </p:spPr>
      </p:pic>
      <p:sp>
        <p:nvSpPr>
          <p:cNvPr id="30" name="Arrow: Down 29">
            <a:extLst>
              <a:ext uri="{FF2B5EF4-FFF2-40B4-BE49-F238E27FC236}">
                <a16:creationId xmlns:a16="http://schemas.microsoft.com/office/drawing/2014/main" id="{0E877050-2701-416C-A1E3-0A625FF6901B}"/>
              </a:ext>
            </a:extLst>
          </p:cNvPr>
          <p:cNvSpPr/>
          <p:nvPr/>
        </p:nvSpPr>
        <p:spPr>
          <a:xfrm rot="2100053">
            <a:off x="10026032" y="2615220"/>
            <a:ext cx="204238" cy="3962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A6F7-12E6-4DB0-A38B-86E201E7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11" y="496393"/>
            <a:ext cx="10515600" cy="5247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TSS Modeling Chart 5:  Glidepath Adjustments – MID</a:t>
            </a:r>
            <a:endParaRPr lang="en-US" sz="28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D44CCE-0BF5-4380-849A-A11A4EA16221}"/>
              </a:ext>
            </a:extLst>
          </p:cNvPr>
          <p:cNvGrpSpPr/>
          <p:nvPr/>
        </p:nvGrpSpPr>
        <p:grpSpPr>
          <a:xfrm>
            <a:off x="609968" y="1139240"/>
            <a:ext cx="7530620" cy="4573737"/>
            <a:chOff x="5980013" y="3265812"/>
            <a:chExt cx="5816155" cy="33268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6B9BD9-5C77-4214-A2EA-797BCE0A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013" y="3265812"/>
              <a:ext cx="5816155" cy="33268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23F835-3CA6-4CC4-988F-74F7E182CA90}"/>
                </a:ext>
              </a:extLst>
            </p:cNvPr>
            <p:cNvSpPr txBox="1"/>
            <p:nvPr/>
          </p:nvSpPr>
          <p:spPr>
            <a:xfrm>
              <a:off x="7470881" y="3865386"/>
              <a:ext cx="2482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Add 2014-2018 5 </a:t>
              </a:r>
              <a:r>
                <a:rPr lang="en-US" dirty="0" err="1">
                  <a:solidFill>
                    <a:srgbClr val="00B050"/>
                  </a:solidFill>
                </a:rPr>
                <a:t>yr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  <a:r>
                <a:rPr lang="en-US" dirty="0" err="1">
                  <a:solidFill>
                    <a:srgbClr val="00B050"/>
                  </a:solidFill>
                </a:rPr>
                <a:t>ave</a:t>
              </a:r>
              <a:r>
                <a:rPr lang="en-US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C3454F3-E800-4564-A513-1AF639F8D9B6}"/>
                </a:ext>
              </a:extLst>
            </p:cNvPr>
            <p:cNvSpPr/>
            <p:nvPr/>
          </p:nvSpPr>
          <p:spPr>
            <a:xfrm>
              <a:off x="9864191" y="4081664"/>
              <a:ext cx="342408" cy="18485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93D4A0-3B6E-445D-B62B-D73B8E00914A}"/>
                </a:ext>
              </a:extLst>
            </p:cNvPr>
            <p:cNvCxnSpPr/>
            <p:nvPr/>
          </p:nvCxnSpPr>
          <p:spPr>
            <a:xfrm>
              <a:off x="7371844" y="4466804"/>
              <a:ext cx="27512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D29E43F6-9132-496A-87DA-6E6D2DDEC127}"/>
                </a:ext>
              </a:extLst>
            </p:cNvPr>
            <p:cNvSpPr/>
            <p:nvPr/>
          </p:nvSpPr>
          <p:spPr>
            <a:xfrm rot="7006575">
              <a:off x="7458425" y="4263858"/>
              <a:ext cx="229216" cy="11317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2E5BAE-267A-49BD-AF51-BF413D80C1A2}"/>
              </a:ext>
            </a:extLst>
          </p:cNvPr>
          <p:cNvSpPr txBox="1"/>
          <p:nvPr/>
        </p:nvSpPr>
        <p:spPr>
          <a:xfrm>
            <a:off x="901210" y="5864311"/>
            <a:ext cx="5142305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Default settings for chart above: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User request add 2014-2018 5 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ave</a:t>
            </a:r>
            <a:r>
              <a:rPr lang="en-US" dirty="0">
                <a:solidFill>
                  <a:srgbClr val="00B050"/>
                </a:solidFill>
              </a:rPr>
              <a:t> as in Chart 4</a:t>
            </a:r>
          </a:p>
        </p:txBody>
      </p:sp>
    </p:spTree>
    <p:extLst>
      <p:ext uri="{BB962C8B-B14F-4D97-AF65-F5344CB8AC3E}">
        <p14:creationId xmlns:p14="http://schemas.microsoft.com/office/powerpoint/2010/main" val="324295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6ECEA-DE7C-4B21-8D57-F091FFA9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31" y="1714204"/>
            <a:ext cx="9039225" cy="4562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43452-143D-4B90-A0CA-E16E965DC868}"/>
              </a:ext>
            </a:extLst>
          </p:cNvPr>
          <p:cNvSpPr txBox="1"/>
          <p:nvPr/>
        </p:nvSpPr>
        <p:spPr>
          <a:xfrm>
            <a:off x="1633031" y="953555"/>
            <a:ext cx="8611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Please utilize the form at:  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TSS Contact Us (colostate.edu)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to report any problems or ask questions about TSS displays and content.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9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9AEA-FE5D-4B5A-B10E-298BCBB7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43" y="345813"/>
            <a:ext cx="10959514" cy="63598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Regional Source Apportionment – Comparing Projection Methods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3E385-43A8-46F6-A633-BAB7E304B343}"/>
              </a:ext>
            </a:extLst>
          </p:cNvPr>
          <p:cNvSpPr txBox="1"/>
          <p:nvPr/>
        </p:nvSpPr>
        <p:spPr>
          <a:xfrm>
            <a:off x="772289" y="1157416"/>
            <a:ext cx="53237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solidFill>
                  <a:schemeClr val="accent1"/>
                </a:solidFill>
              </a:rPr>
              <a:t>TSS Modeling Chart 9:  Regional Source Groups – Most Impaired Days (MID) 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Modeled extinction not normalized to IMPROVE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2B8D2-583C-499A-A9EF-FFE4C413419E}"/>
              </a:ext>
            </a:extLst>
          </p:cNvPr>
          <p:cNvSpPr txBox="1"/>
          <p:nvPr/>
        </p:nvSpPr>
        <p:spPr>
          <a:xfrm>
            <a:off x="6158090" y="1229089"/>
            <a:ext cx="5639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TSS Modeling Chart 9:  Regional Source Groups – 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EPA without Fire projection method (MID)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79415-038C-4993-AB99-53552F233F47}"/>
              </a:ext>
            </a:extLst>
          </p:cNvPr>
          <p:cNvSpPr txBox="1"/>
          <p:nvPr/>
        </p:nvSpPr>
        <p:spPr>
          <a:xfrm>
            <a:off x="1085629" y="6241160"/>
            <a:ext cx="846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2028 projection = 2014-2018 IMPROVE x relative response factor (2028OTBa2/RepBase2)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EC641A-A3D6-43EE-9F03-4B2B25C52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9" y="2420370"/>
            <a:ext cx="5453261" cy="374911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6D9524C-F5BC-4D08-BED0-CEAB6F2EB7C0}"/>
              </a:ext>
            </a:extLst>
          </p:cNvPr>
          <p:cNvGrpSpPr/>
          <p:nvPr/>
        </p:nvGrpSpPr>
        <p:grpSpPr>
          <a:xfrm>
            <a:off x="5025154" y="3091158"/>
            <a:ext cx="396510" cy="404601"/>
            <a:chOff x="5025154" y="3091158"/>
            <a:chExt cx="396510" cy="404601"/>
          </a:xfrm>
        </p:grpSpPr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80FFC7AF-7AE8-454F-8335-C8A8580CF105}"/>
                </a:ext>
              </a:extLst>
            </p:cNvPr>
            <p:cNvSpPr/>
            <p:nvPr/>
          </p:nvSpPr>
          <p:spPr>
            <a:xfrm>
              <a:off x="5025154" y="3091158"/>
              <a:ext cx="89012" cy="404601"/>
            </a:xfrm>
            <a:prstGeom prst="rightBracke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E72970D9-CD82-4437-8A71-CCD2DABEDAE2}"/>
                </a:ext>
              </a:extLst>
            </p:cNvPr>
            <p:cNvSpPr/>
            <p:nvPr/>
          </p:nvSpPr>
          <p:spPr>
            <a:xfrm flipV="1">
              <a:off x="5114166" y="3215167"/>
              <a:ext cx="307498" cy="15658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75E40DA-6F1C-4855-9BA2-40DEF9E9D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36" y="2420370"/>
            <a:ext cx="5285780" cy="37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B2CC88E3-5AB1-447F-B9F4-CD97956D9DCD}"/>
              </a:ext>
            </a:extLst>
          </p:cNvPr>
          <p:cNvSpPr txBox="1">
            <a:spLocks/>
          </p:cNvSpPr>
          <p:nvPr/>
        </p:nvSpPr>
        <p:spPr>
          <a:xfrm>
            <a:off x="559231" y="329397"/>
            <a:ext cx="10545157" cy="4407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Regional Source Apportionment by Category and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3E1D6-74E3-4E47-98A8-C370A63D49ED}"/>
              </a:ext>
            </a:extLst>
          </p:cNvPr>
          <p:cNvSpPr txBox="1"/>
          <p:nvPr/>
        </p:nvSpPr>
        <p:spPr>
          <a:xfrm>
            <a:off x="679732" y="992502"/>
            <a:ext cx="9744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TSS Modeling Chart 13:  Regional Sources by Category and Group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B7C3A9-3E80-4558-9B52-47DB8AF0B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3" y="1460611"/>
            <a:ext cx="7045465" cy="52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545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WRAP Results Webinar # 8   WRAP TSS Modeling Express Tools Update    Regional and State Source Apportionment</vt:lpstr>
      <vt:lpstr>PowerPoint Presentation</vt:lpstr>
      <vt:lpstr>PowerPoint Presentation</vt:lpstr>
      <vt:lpstr>PowerPoint Presentation</vt:lpstr>
      <vt:lpstr>PowerPoint Presentation</vt:lpstr>
      <vt:lpstr>TSS Modeling Chart 5:  Glidepath Adjustments – MID</vt:lpstr>
      <vt:lpstr>PowerPoint Presentation</vt:lpstr>
      <vt:lpstr>Regional Source Apportionment – Comparing Projection Methods </vt:lpstr>
      <vt:lpstr>PowerPoint Presentation</vt:lpstr>
      <vt:lpstr>Regional Source Apportionment by Category – Bandelier NM</vt:lpstr>
      <vt:lpstr>PowerPoint Presentation</vt:lpstr>
      <vt:lpstr>PowerPoint Presentation</vt:lpstr>
      <vt:lpstr>Source Apportionment for AmmNO3 – Bandelier NM</vt:lpstr>
      <vt:lpstr>Source Apportionment for AmmNO3 – Bandelier NM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Brewer</dc:creator>
  <cp:lastModifiedBy>Tom Moore</cp:lastModifiedBy>
  <cp:revision>74</cp:revision>
  <dcterms:created xsi:type="dcterms:W3CDTF">2021-03-29T19:47:24Z</dcterms:created>
  <dcterms:modified xsi:type="dcterms:W3CDTF">2021-04-01T19:54:53Z</dcterms:modified>
</cp:coreProperties>
</file>