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1.xml" ContentType="application/inkml+xml"/>
  <Override PartName="/ppt/ink/ink22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2" r:id="rId2"/>
    <p:sldId id="256" r:id="rId3"/>
    <p:sldId id="546" r:id="rId4"/>
    <p:sldId id="543" r:id="rId5"/>
    <p:sldId id="529" r:id="rId6"/>
    <p:sldId id="50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ocuments\PFBrewer%20Consultinng%20Business\IMPROVE%20Monitoring\YELL_Aerosol%20Composition%202000-20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IMPROVE </a:t>
            </a:r>
            <a:r>
              <a:rPr lang="en-US" sz="2000" baseline="0" dirty="0"/>
              <a:t>Aerosol and 2064 Natural Conditions</a:t>
            </a:r>
          </a:p>
          <a:p>
            <a:pPr>
              <a:defRPr sz="2000"/>
            </a:pPr>
            <a:r>
              <a:rPr lang="en-US" sz="2000" baseline="0" dirty="0"/>
              <a:t> </a:t>
            </a:r>
            <a:r>
              <a:rPr lang="en-US" sz="1800" baseline="0" dirty="0"/>
              <a:t>Most Impaired Days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'Glidepath all'!$D$5</c:f>
              <c:strCache>
                <c:ptCount val="1"/>
                <c:pt idx="0">
                  <c:v>AmmNO3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'Glidepath all'!$C$6:$C$70</c:f>
              <c:strCache>
                <c:ptCount val="6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4">
                  <c:v>IMPROVE 2012-16 </c:v>
                </c:pt>
                <c:pt idx="16">
                  <c:v>IMPROVE 2014-18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 NC</c:v>
                </c:pt>
              </c:strCache>
            </c:strRef>
          </c:cat>
          <c:val>
            <c:numRef>
              <c:f>'Glidepath all'!$D$6:$D$70</c:f>
              <c:numCache>
                <c:formatCode>General</c:formatCode>
                <c:ptCount val="65"/>
                <c:pt idx="4">
                  <c:v>2.9131999999999998</c:v>
                </c:pt>
                <c:pt idx="14">
                  <c:v>1.6184000000000001</c:v>
                </c:pt>
                <c:pt idx="16">
                  <c:v>1.0387999999999999</c:v>
                </c:pt>
                <c:pt idx="64">
                  <c:v>1.2470000000000001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8-44F0-B30F-D7A0F45CB961}"/>
            </c:ext>
          </c:extLst>
        </c:ser>
        <c:ser>
          <c:idx val="1"/>
          <c:order val="1"/>
          <c:tx>
            <c:strRef>
              <c:f>'Glidepath all'!$E$5</c:f>
              <c:strCache>
                <c:ptCount val="1"/>
                <c:pt idx="0">
                  <c:v>AmmSO4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'Glidepath all'!$C$6:$C$70</c:f>
              <c:strCache>
                <c:ptCount val="6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4">
                  <c:v>IMPROVE 2012-16 </c:v>
                </c:pt>
                <c:pt idx="16">
                  <c:v>IMPROVE 2014-18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 NC</c:v>
                </c:pt>
              </c:strCache>
            </c:strRef>
          </c:cat>
          <c:val>
            <c:numRef>
              <c:f>'Glidepath all'!$E$6:$E$70</c:f>
              <c:numCache>
                <c:formatCode>General</c:formatCode>
                <c:ptCount val="65"/>
                <c:pt idx="4">
                  <c:v>5.0559999999999992</c:v>
                </c:pt>
                <c:pt idx="14">
                  <c:v>4.2861999999999991</c:v>
                </c:pt>
                <c:pt idx="16">
                  <c:v>3.3378000000000001</c:v>
                </c:pt>
                <c:pt idx="64">
                  <c:v>1.0660000000000001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8-44F0-B30F-D7A0F45CB961}"/>
            </c:ext>
          </c:extLst>
        </c:ser>
        <c:ser>
          <c:idx val="2"/>
          <c:order val="2"/>
          <c:tx>
            <c:strRef>
              <c:f>'Glidepath all'!$F$5</c:f>
              <c:strCache>
                <c:ptCount val="1"/>
                <c:pt idx="0">
                  <c:v>CM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'Glidepath all'!$C$6:$C$70</c:f>
              <c:strCache>
                <c:ptCount val="6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4">
                  <c:v>IMPROVE 2012-16 </c:v>
                </c:pt>
                <c:pt idx="16">
                  <c:v>IMPROVE 2014-18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 NC</c:v>
                </c:pt>
              </c:strCache>
            </c:strRef>
          </c:cat>
          <c:val>
            <c:numRef>
              <c:f>'Glidepath all'!$F$6:$F$70</c:f>
              <c:numCache>
                <c:formatCode>General</c:formatCode>
                <c:ptCount val="65"/>
                <c:pt idx="4">
                  <c:v>0.86299999999999988</c:v>
                </c:pt>
                <c:pt idx="14">
                  <c:v>1.2732000000000001</c:v>
                </c:pt>
                <c:pt idx="16">
                  <c:v>1.3846000000000001</c:v>
                </c:pt>
                <c:pt idx="64">
                  <c:v>1.018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8-44F0-B30F-D7A0F45CB961}"/>
            </c:ext>
          </c:extLst>
        </c:ser>
        <c:ser>
          <c:idx val="3"/>
          <c:order val="3"/>
          <c:tx>
            <c:strRef>
              <c:f>'Glidepath all'!$G$5</c:f>
              <c:strCache>
                <c:ptCount val="1"/>
                <c:pt idx="0">
                  <c:v>EC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'Glidepath all'!$C$6:$C$70</c:f>
              <c:strCache>
                <c:ptCount val="6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4">
                  <c:v>IMPROVE 2012-16 </c:v>
                </c:pt>
                <c:pt idx="16">
                  <c:v>IMPROVE 2014-18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 NC</c:v>
                </c:pt>
              </c:strCache>
            </c:strRef>
          </c:cat>
          <c:val>
            <c:numRef>
              <c:f>'Glidepath all'!$G$6:$G$70</c:f>
              <c:numCache>
                <c:formatCode>General</c:formatCode>
                <c:ptCount val="65"/>
                <c:pt idx="4">
                  <c:v>1.1518000000000002</c:v>
                </c:pt>
                <c:pt idx="14">
                  <c:v>0.998</c:v>
                </c:pt>
                <c:pt idx="16">
                  <c:v>1.0384</c:v>
                </c:pt>
                <c:pt idx="64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B8-44F0-B30F-D7A0F45CB961}"/>
            </c:ext>
          </c:extLst>
        </c:ser>
        <c:ser>
          <c:idx val="4"/>
          <c:order val="4"/>
          <c:tx>
            <c:strRef>
              <c:f>'Glidepath all'!$H$5</c:f>
              <c:strCache>
                <c:ptCount val="1"/>
                <c:pt idx="0">
                  <c:v>OMC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'Glidepath all'!$C$6:$C$70</c:f>
              <c:strCache>
                <c:ptCount val="6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4">
                  <c:v>IMPROVE 2012-16 </c:v>
                </c:pt>
                <c:pt idx="16">
                  <c:v>IMPROVE 2014-18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 NC</c:v>
                </c:pt>
              </c:strCache>
            </c:strRef>
          </c:cat>
          <c:val>
            <c:numRef>
              <c:f>'Glidepath all'!$H$6:$H$70</c:f>
              <c:numCache>
                <c:formatCode>General</c:formatCode>
                <c:ptCount val="65"/>
                <c:pt idx="4">
                  <c:v>3.8045999999999998</c:v>
                </c:pt>
                <c:pt idx="14">
                  <c:v>4.1147999999999998</c:v>
                </c:pt>
                <c:pt idx="16">
                  <c:v>5.2401999999999997</c:v>
                </c:pt>
                <c:pt idx="64">
                  <c:v>1.905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B8-44F0-B30F-D7A0F45CB961}"/>
            </c:ext>
          </c:extLst>
        </c:ser>
        <c:ser>
          <c:idx val="5"/>
          <c:order val="5"/>
          <c:tx>
            <c:strRef>
              <c:f>'Glidepath all'!$I$5</c:f>
              <c:strCache>
                <c:ptCount val="1"/>
                <c:pt idx="0">
                  <c:v>SeaSalt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'Glidepath all'!$C$6:$C$70</c:f>
              <c:strCache>
                <c:ptCount val="6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4">
                  <c:v>IMPROVE 2012-16 </c:v>
                </c:pt>
                <c:pt idx="16">
                  <c:v>IMPROVE 2014-18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 NC</c:v>
                </c:pt>
              </c:strCache>
            </c:strRef>
          </c:cat>
          <c:val>
            <c:numRef>
              <c:f>'Glidepath all'!$I$6:$I$70</c:f>
              <c:numCache>
                <c:formatCode>General</c:formatCode>
                <c:ptCount val="65"/>
                <c:pt idx="4">
                  <c:v>1.14E-2</c:v>
                </c:pt>
                <c:pt idx="14">
                  <c:v>0.1048</c:v>
                </c:pt>
                <c:pt idx="16">
                  <c:v>7.5600000000000001E-2</c:v>
                </c:pt>
                <c:pt idx="6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B8-44F0-B30F-D7A0F45CB961}"/>
            </c:ext>
          </c:extLst>
        </c:ser>
        <c:ser>
          <c:idx val="6"/>
          <c:order val="6"/>
          <c:tx>
            <c:strRef>
              <c:f>'Glidepath all'!$J$5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'Glidepath all'!$C$6:$C$70</c:f>
              <c:strCache>
                <c:ptCount val="6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4">
                  <c:v>IMPROVE 2012-16 </c:v>
                </c:pt>
                <c:pt idx="16">
                  <c:v>IMPROVE 2014-18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 NC</c:v>
                </c:pt>
              </c:strCache>
            </c:strRef>
          </c:cat>
          <c:val>
            <c:numRef>
              <c:f>'Glidepath all'!$J$6:$J$70</c:f>
              <c:numCache>
                <c:formatCode>General</c:formatCode>
                <c:ptCount val="65"/>
                <c:pt idx="4">
                  <c:v>0.41139999999999999</c:v>
                </c:pt>
                <c:pt idx="14">
                  <c:v>0.50160000000000005</c:v>
                </c:pt>
                <c:pt idx="16">
                  <c:v>0.42680000000000007</c:v>
                </c:pt>
                <c:pt idx="6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B8-44F0-B30F-D7A0F45CB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58462064"/>
        <c:axId val="442894720"/>
      </c:barChart>
      <c:dateAx>
        <c:axId val="858462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94720"/>
        <c:crosses val="autoZero"/>
        <c:auto val="0"/>
        <c:lblOffset val="100"/>
        <c:baseTimeUnit val="days"/>
      </c:dateAx>
      <c:valAx>
        <c:axId val="44289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/>
                  <a:t>Aerosol Light Extinction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462064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IMPR0VE </a:t>
            </a:r>
            <a:r>
              <a:rPr lang="en-US" sz="2400" dirty="0"/>
              <a:t>compared to Modeled Aerosol</a:t>
            </a:r>
          </a:p>
        </c:rich>
      </c:tx>
      <c:layout>
        <c:manualLayout>
          <c:xMode val="edge"/>
          <c:yMode val="edge"/>
          <c:x val="0.13440592465408185"/>
          <c:y val="7.17401312599619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324154694261126E-2"/>
          <c:y val="0.1082906014063057"/>
          <c:w val="0.92354840643747826"/>
          <c:h val="0.66269823860089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'Model-Obs'!$D$5</c:f>
              <c:strCache>
                <c:ptCount val="1"/>
                <c:pt idx="0">
                  <c:v>AmmNO3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'Model-Obs'!$C$6:$C$66</c:f>
              <c:strCach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Model 2014v2</c:v>
                </c:pt>
                <c:pt idx="13">
                  <c:v>IMPROVE 2014</c:v>
                </c:pt>
                <c:pt idx="14">
                  <c:v>Model Baseline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 NC</c:v>
                </c:pt>
              </c:strCache>
            </c:strRef>
          </c:cat>
          <c:val>
            <c:numRef>
              <c:f>'Model-Obs'!$D$6:$D$66</c:f>
              <c:numCache>
                <c:formatCode>General</c:formatCode>
                <c:ptCount val="61"/>
                <c:pt idx="4">
                  <c:v>2.9131999999999998</c:v>
                </c:pt>
                <c:pt idx="12">
                  <c:v>2.2000000000000002</c:v>
                </c:pt>
                <c:pt idx="13">
                  <c:v>1.73</c:v>
                </c:pt>
                <c:pt idx="14">
                  <c:v>1.4</c:v>
                </c:pt>
                <c:pt idx="60">
                  <c:v>1.2470000000000001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A-42C1-ABD6-644E157B02D0}"/>
            </c:ext>
          </c:extLst>
        </c:ser>
        <c:ser>
          <c:idx val="1"/>
          <c:order val="1"/>
          <c:tx>
            <c:strRef>
              <c:f>'Model-Obs'!$E$5</c:f>
              <c:strCache>
                <c:ptCount val="1"/>
                <c:pt idx="0">
                  <c:v>AmmSO4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'Model-Obs'!$C$6:$C$66</c:f>
              <c:strCach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Model 2014v2</c:v>
                </c:pt>
                <c:pt idx="13">
                  <c:v>IMPROVE 2014</c:v>
                </c:pt>
                <c:pt idx="14">
                  <c:v>Model Baseline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 NC</c:v>
                </c:pt>
              </c:strCache>
            </c:strRef>
          </c:cat>
          <c:val>
            <c:numRef>
              <c:f>'Model-Obs'!$E$6:$E$66</c:f>
              <c:numCache>
                <c:formatCode>General</c:formatCode>
                <c:ptCount val="61"/>
                <c:pt idx="4">
                  <c:v>5.0559999999999992</c:v>
                </c:pt>
                <c:pt idx="12">
                  <c:v>3.8</c:v>
                </c:pt>
                <c:pt idx="13">
                  <c:v>4.2519999999999998</c:v>
                </c:pt>
                <c:pt idx="14">
                  <c:v>3</c:v>
                </c:pt>
                <c:pt idx="60">
                  <c:v>1.0660000000000001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A-42C1-ABD6-644E157B02D0}"/>
            </c:ext>
          </c:extLst>
        </c:ser>
        <c:ser>
          <c:idx val="2"/>
          <c:order val="2"/>
          <c:tx>
            <c:strRef>
              <c:f>'Model-Obs'!$F$5</c:f>
              <c:strCache>
                <c:ptCount val="1"/>
                <c:pt idx="0">
                  <c:v>CM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'Model-Obs'!$C$6:$C$66</c:f>
              <c:strCach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Model 2014v2</c:v>
                </c:pt>
                <c:pt idx="13">
                  <c:v>IMPROVE 2014</c:v>
                </c:pt>
                <c:pt idx="14">
                  <c:v>Model Baseline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 NC</c:v>
                </c:pt>
              </c:strCache>
            </c:strRef>
          </c:cat>
          <c:val>
            <c:numRef>
              <c:f>'Model-Obs'!$F$6:$F$66</c:f>
              <c:numCache>
                <c:formatCode>General</c:formatCode>
                <c:ptCount val="61"/>
                <c:pt idx="4">
                  <c:v>0.86299999999999988</c:v>
                </c:pt>
                <c:pt idx="12">
                  <c:v>1.5</c:v>
                </c:pt>
                <c:pt idx="13">
                  <c:v>1.3080000000000001</c:v>
                </c:pt>
                <c:pt idx="14">
                  <c:v>1.4</c:v>
                </c:pt>
                <c:pt idx="60">
                  <c:v>1.018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9A-42C1-ABD6-644E157B02D0}"/>
            </c:ext>
          </c:extLst>
        </c:ser>
        <c:ser>
          <c:idx val="3"/>
          <c:order val="3"/>
          <c:tx>
            <c:strRef>
              <c:f>'Model-Obs'!$G$5</c:f>
              <c:strCache>
                <c:ptCount val="1"/>
                <c:pt idx="0">
                  <c:v>EC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'Model-Obs'!$C$6:$C$66</c:f>
              <c:strCach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Model 2014v2</c:v>
                </c:pt>
                <c:pt idx="13">
                  <c:v>IMPROVE 2014</c:v>
                </c:pt>
                <c:pt idx="14">
                  <c:v>Model Baseline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 NC</c:v>
                </c:pt>
              </c:strCache>
            </c:strRef>
          </c:cat>
          <c:val>
            <c:numRef>
              <c:f>'Model-Obs'!$G$6:$G$66</c:f>
              <c:numCache>
                <c:formatCode>General</c:formatCode>
                <c:ptCount val="61"/>
                <c:pt idx="4">
                  <c:v>1.1518000000000002</c:v>
                </c:pt>
                <c:pt idx="12">
                  <c:v>0.8</c:v>
                </c:pt>
                <c:pt idx="13">
                  <c:v>0.89400000000000002</c:v>
                </c:pt>
                <c:pt idx="14">
                  <c:v>1.6</c:v>
                </c:pt>
                <c:pt idx="60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9A-42C1-ABD6-644E157B02D0}"/>
            </c:ext>
          </c:extLst>
        </c:ser>
        <c:ser>
          <c:idx val="4"/>
          <c:order val="4"/>
          <c:tx>
            <c:strRef>
              <c:f>'Model-Obs'!$H$5</c:f>
              <c:strCache>
                <c:ptCount val="1"/>
                <c:pt idx="0">
                  <c:v>OMC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'Model-Obs'!$C$6:$C$66</c:f>
              <c:strCach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Model 2014v2</c:v>
                </c:pt>
                <c:pt idx="13">
                  <c:v>IMPROVE 2014</c:v>
                </c:pt>
                <c:pt idx="14">
                  <c:v>Model Baseline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 NC</c:v>
                </c:pt>
              </c:strCache>
            </c:strRef>
          </c:cat>
          <c:val>
            <c:numRef>
              <c:f>'Model-Obs'!$H$6:$H$66</c:f>
              <c:numCache>
                <c:formatCode>General</c:formatCode>
                <c:ptCount val="61"/>
                <c:pt idx="4">
                  <c:v>3.8045999999999998</c:v>
                </c:pt>
                <c:pt idx="12">
                  <c:v>3.4</c:v>
                </c:pt>
                <c:pt idx="13">
                  <c:v>3.8540000000000001</c:v>
                </c:pt>
                <c:pt idx="14">
                  <c:v>4.5999999999999996</c:v>
                </c:pt>
                <c:pt idx="60">
                  <c:v>1.905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9A-42C1-ABD6-644E157B02D0}"/>
            </c:ext>
          </c:extLst>
        </c:ser>
        <c:ser>
          <c:idx val="5"/>
          <c:order val="5"/>
          <c:tx>
            <c:strRef>
              <c:f>'Model-Obs'!$I$5</c:f>
              <c:strCache>
                <c:ptCount val="1"/>
                <c:pt idx="0">
                  <c:v>SeaSalt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'Model-Obs'!$C$6:$C$66</c:f>
              <c:strCach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Model 2014v2</c:v>
                </c:pt>
                <c:pt idx="13">
                  <c:v>IMPROVE 2014</c:v>
                </c:pt>
                <c:pt idx="14">
                  <c:v>Model Baseline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 NC</c:v>
                </c:pt>
              </c:strCache>
            </c:strRef>
          </c:cat>
          <c:val>
            <c:numRef>
              <c:f>'Model-Obs'!$I$6:$I$66</c:f>
              <c:numCache>
                <c:formatCode>General</c:formatCode>
                <c:ptCount val="61"/>
                <c:pt idx="4">
                  <c:v>1.14E-2</c:v>
                </c:pt>
                <c:pt idx="12">
                  <c:v>0.1</c:v>
                </c:pt>
                <c:pt idx="13">
                  <c:v>0.112</c:v>
                </c:pt>
                <c:pt idx="14">
                  <c:v>0.1</c:v>
                </c:pt>
                <c:pt idx="6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9A-42C1-ABD6-644E157B02D0}"/>
            </c:ext>
          </c:extLst>
        </c:ser>
        <c:ser>
          <c:idx val="6"/>
          <c:order val="6"/>
          <c:tx>
            <c:strRef>
              <c:f>'Model-Obs'!$J$5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'Model-Obs'!$C$6:$C$66</c:f>
              <c:strCach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IMRP0VE 2000-04 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Model 2014v2</c:v>
                </c:pt>
                <c:pt idx="13">
                  <c:v>IMPROVE 2014</c:v>
                </c:pt>
                <c:pt idx="14">
                  <c:v>Model Baseline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 NC</c:v>
                </c:pt>
              </c:strCache>
            </c:strRef>
          </c:cat>
          <c:val>
            <c:numRef>
              <c:f>'Model-Obs'!$J$6:$J$66</c:f>
              <c:numCache>
                <c:formatCode>General</c:formatCode>
                <c:ptCount val="61"/>
                <c:pt idx="4">
                  <c:v>0.41139999999999999</c:v>
                </c:pt>
                <c:pt idx="12">
                  <c:v>0.3</c:v>
                </c:pt>
                <c:pt idx="13">
                  <c:v>0.40200000000000002</c:v>
                </c:pt>
                <c:pt idx="14">
                  <c:v>0.5</c:v>
                </c:pt>
                <c:pt idx="6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9A-42C1-ABD6-644E157B0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434356256"/>
        <c:axId val="860502912"/>
      </c:barChart>
      <c:catAx>
        <c:axId val="4343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02912"/>
        <c:crosses val="autoZero"/>
        <c:auto val="1"/>
        <c:lblAlgn val="ctr"/>
        <c:lblOffset val="100"/>
        <c:noMultiLvlLbl val="0"/>
      </c:catAx>
      <c:valAx>
        <c:axId val="86050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Aerosol Light Extinction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356256"/>
        <c:crosses val="autoZero"/>
        <c:crossBetween val="between"/>
      </c:valAx>
      <c:spPr>
        <a:noFill/>
        <a:ln>
          <a:solidFill>
            <a:schemeClr val="bg2">
              <a:lumMod val="50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0.32406</cdr:x>
      <cdr:y>0.25024</cdr:y>
    </cdr:from>
    <cdr:to>
      <cdr:x>0.42199</cdr:x>
      <cdr:y>0.32475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95A2F892-FB1D-4AC5-A1AC-78A395B2F78D}"/>
            </a:ext>
          </a:extLst>
        </cdr:cNvPr>
        <cdr:cNvSpPr txBox="1"/>
      </cdr:nvSpPr>
      <cdr:spPr>
        <a:xfrm xmlns:a="http://schemas.openxmlformats.org/drawingml/2006/main">
          <a:off x="2499291" y="1240443"/>
          <a:ext cx="75533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7.7 dv</a:t>
          </a:r>
        </a:p>
      </cdr:txBody>
    </cdr:sp>
  </cdr:relSizeAnchor>
  <cdr:relSizeAnchor xmlns:cdr="http://schemas.openxmlformats.org/drawingml/2006/chartDrawing">
    <cdr:from>
      <cdr:x>0.2351</cdr:x>
      <cdr:y>0.18843</cdr:y>
    </cdr:from>
    <cdr:to>
      <cdr:x>0.33303</cdr:x>
      <cdr:y>0.26294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95A2F892-FB1D-4AC5-A1AC-78A395B2F78D}"/>
            </a:ext>
          </a:extLst>
        </cdr:cNvPr>
        <cdr:cNvSpPr txBox="1"/>
      </cdr:nvSpPr>
      <cdr:spPr>
        <a:xfrm xmlns:a="http://schemas.openxmlformats.org/drawingml/2006/main">
          <a:off x="1813178" y="934055"/>
          <a:ext cx="75533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7.8 dv</a:t>
          </a:r>
        </a:p>
      </cdr:txBody>
    </cdr:sp>
  </cdr:relSizeAnchor>
  <cdr:relSizeAnchor xmlns:cdr="http://schemas.openxmlformats.org/drawingml/2006/chartDrawing">
    <cdr:from>
      <cdr:x>0.90206</cdr:x>
      <cdr:y>0.40881</cdr:y>
    </cdr:from>
    <cdr:to>
      <cdr:x>1</cdr:x>
      <cdr:y>0.48331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5EE5F372-8740-43C4-9DB0-51E91F2B4ECB}"/>
            </a:ext>
          </a:extLst>
        </cdr:cNvPr>
        <cdr:cNvSpPr txBox="1"/>
      </cdr:nvSpPr>
      <cdr:spPr>
        <a:xfrm xmlns:a="http://schemas.openxmlformats.org/drawingml/2006/main">
          <a:off x="6957143" y="2026463"/>
          <a:ext cx="75533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4.0 dv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0.31804</cdr:x>
      <cdr:y>0.28339</cdr:y>
    </cdr:from>
    <cdr:to>
      <cdr:x>0.56635</cdr:x>
      <cdr:y>0.36693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7836D03-B16F-4FFC-B645-9087ECFFA934}"/>
            </a:ext>
          </a:extLst>
        </cdr:cNvPr>
        <cdr:cNvSpPr txBox="1"/>
      </cdr:nvSpPr>
      <cdr:spPr>
        <a:xfrm xmlns:a="http://schemas.openxmlformats.org/drawingml/2006/main">
          <a:off x="3057060" y="1399311"/>
          <a:ext cx="2386818" cy="412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Hypothetical Model Values</a:t>
          </a:r>
        </a:p>
      </cdr:txBody>
    </cdr:sp>
  </cdr:relSizeAnchor>
  <cdr:relSizeAnchor xmlns:cdr="http://schemas.openxmlformats.org/drawingml/2006/chartDrawing">
    <cdr:from>
      <cdr:x>0.25636</cdr:x>
      <cdr:y>0.15558</cdr:y>
    </cdr:from>
    <cdr:to>
      <cdr:x>0.28908</cdr:x>
      <cdr:y>0.23037</cdr:y>
    </cdr:to>
    <cdr:sp macro="" textlink="">
      <cdr:nvSpPr>
        <cdr:cNvPr id="4" name="TextBox 16">
          <a:extLst xmlns:a="http://schemas.openxmlformats.org/drawingml/2006/main">
            <a:ext uri="{FF2B5EF4-FFF2-40B4-BE49-F238E27FC236}">
              <a16:creationId xmlns:a16="http://schemas.microsoft.com/office/drawing/2014/main" id="{A0229F15-39EE-4DAF-B1B7-69E1731BBC58}"/>
            </a:ext>
          </a:extLst>
        </cdr:cNvPr>
        <cdr:cNvSpPr txBox="1"/>
      </cdr:nvSpPr>
      <cdr:spPr>
        <a:xfrm xmlns:a="http://schemas.openxmlformats.org/drawingml/2006/main">
          <a:off x="2464194" y="768193"/>
          <a:ext cx="31451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B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20:38:20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829 36 4608,'0'0'144,"0"0"1,0 0-1,-1 0 1,1 0-1,0 0 0,0 0 1,0-1-1,0 1 1,-1 0-1,1 0 1,0 0-1,0 0 1,0-1-1,0 1 0,0 0 1,-1 0-1,1 0 1,0-1-1,0 1 1,0 0-1,0 0 1,0 0-1,0-1 0,0 1 1,0 0-1,0 0 1,0-1-1,0 1 1,0 0-1,0 0 0,0 0 1,0-1-1,0 1 1,0 0-1,0 0 1,0-1-1,0 1 1,0 0-1,0 0 0,1 0 1,-1-1-1,0 1 1,0 0-1,0 0 1,0 0-1,0 0 1,1-1-1,-1 1-144,-195 11 4979,-2-1-4198,111-13-611,0-5-1,-4-4-169,-17-2 877,40 3-3336,81 19-687,-10-4 2842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9:58.971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31 3584,'0'0'38,"1"1"0,-1-1-1,1 0 1,-1 0 0,1 0 0,-1 0 0,1 0 0,-1 0-1,1 0 1,-1 0 0,1 0 0,-1 0 0,1 0 0,-1 0-1,1 0 1,-1 0 0,1-1 0,-1 1 0,0 0-1,1 0 1,-1-1 0,1 1 0,-1 0 0,1 0 0,-1-1-1,0 1 1,1 0 0,-1-1 0,0 1 0,1-1 0,-1 1-1,0 0 1,0-1 0,1 1 0,-1-1 0,0 1 0,0-1-1,0 1 1,1-1 0,-1 1 0,0-1 0,0 1 0,0-1-1,0 1 1,0-1 0,0 1 0,0-1 0,0 1 0,0-1-1,0 1 1,-1-1 0,1 1-38,2-17 3233,21 37-1825,31 10-592,2-3 0,1-2 0,42 12-816,155 51 1920,-201-72-1647,160 45 947,148 20-1220,-359-81 3,85 16 4,-1 3-7,-56-12 15,-2 2-1,1 2 1,-1 0 0,23 15-15,-35-18-12,-9-5-6,0 1-1,0 0 1,-1 1-1,1-1 1,-1 1 0,2 2 18,-4-3-474,0-2 0,0 1 0,0 0 1,0-1-1,0 0 0,1 0 1,-1 0-1,1 0 0,-1-1 1,1 0-1,-1 0 0,1 0 1,0 0-1,0-1 0,-1 0 1,1 0-1,0 0 0,0 0 0,0-1 474,4 1-274,7 0-435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0.18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3 1 6784,'-2'9'2437,"6"-6"-2388,17-10-2335,-4 2 4230,4 7-1438,0 0 1,0 2-1,-1 0 1,18 6-507,-5-1 758,-4 0-427,0 1 0,3 3-331,48 15 538,-22-9 941,46 22-1479,20 7 931,-54-21-359,-45-16-480,0-2-1,1-1 1,0 0 0,1-2-92,17 1 27,1-1-1,42-1-26,-68-5 19,23-1-9,-1 2 0,1 1 0,0 3 0,-1 1 1,2 3-11,-17-2 0,0 2 0,-1 1 0,0 2 0,0 0 0,-1 1 0,4 5 0,-22-14-225,0 1 0,0 0 0,0 0 0,0 1 0,-1 0 1,0 0-1,0 0 0,0 1 0,-1 0 0,0-1 1,-1 1-1,1 1 0,-1 0 225,-1 14-4669,-3-13 1439,1-1 996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1.22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 0 6912,'0'1'74,"0"-1"-1,-1 0 1,1 0 0,0 0 0,0 0 0,0 1-1,0-1 1,0 0 0,0 0 0,0 0-1,0 1 1,0-1 0,0 0 0,0 0 0,0 0-1,0 1 1,0-1 0,0 0 0,0 0 0,0 0-1,0 1 1,0-1 0,0 0 0,0 0-1,0 0 1,0 1 0,1-1 0,-1 0 0,0 0-1,0 0 1,0 0 0,0 1 0,0-1 0,1 0-1,-1 0 1,0 0 0,0 0-74,11 5 752,25-2-1316,-15 0 2104,28 5-225,0-1 0,7-3-1315,-4 3 515,0 1 0,0 3 1,42 14-516,-38-9 230,28 13 299,-59-19-457,1-1 1,-1-1-1,8 0-72,-19-4 59,-1 0 0,0 1 0,0 0 0,-1 1 0,0 0 0,9 6-59,22 11 254,51 28-14,-10-15 357,-1 3 1,35 24-598,-73-41-12,-35-18-29,0 1-1,-1 0 1,1 0 0,-1 1-1,5 4 42,-14-11-144,-1 1 0,1 0 0,0 0 0,0 0 0,0 0 0,1 0 0,-1 0 0,0 0 0,0 0 0,0 0 0,0 0 0,0-1 0,0 1 0,0 0 0,0 0 0,0 0 0,0 0 0,0 0 0,0 0 0,0 0 0,0 0 0,0 0 0,0 0 0,0 0 0,0 0 0,0 0 0,0 0 1,1 0-1,-1 0 0,0-1 0,0 1 0,0 0 0,0 0 0,0 0 144,-7-12-3558,4 8 2305,-6-12-1307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2.707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138 1 3840,'-12'0'551,"1"0"0,0 1 0,-1 0 0,1 1-1,0 0 1,0 1 0,0 0 0,0 1 0,1 0 0,-5 2-551,4 2 770,11-1-167,1-5-532,0-1 0,1 0 0,-1 0 0,1 0-1,-1 0 1,1 0 0,0-1 0,-1 1 0,1 0 0,0-1 0,0 1 0,1-1-71,57 15 1826,15 0-1826,50 11 334,-120-25-307,45 12 255,-1 2 1,-1 2 0,18 10-283,75 51 864,-91-54-169,39 13-695,-47-20 280,-13-8-161,0 0-1,1-2 1,29 3-119,-15-2 226,17 5-226,5 9-6,-65-21-392,0-1 0,0 0 0,0 0 0,0 1-1,-1-1 1,1 1 0,0-1 0,0 1 0,0-1-1,-1 1 1,1-1 0,0 1 0,-1-1 0,1 1-1,0 0 1,-1-1 0,1 1 0,-1 0-1,1 0 1,-1 0 0,1 0 398,-1-1-821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3.64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10 5376,'0'-1'145,"1"1"0,-1-1-1,0 1 1,0-1 0,1 1 0,-1-1 0,0 1 0,0 0 0,1-1-1,-1 1 1,0-1 0,1 1 0,-1 0 0,1-1 0,-1 1 0,0 0-1,1-1 1,-1 1 0,1 0 0,-1 0 0,1 0 0,-1-1 0,1 1-1,-1 0 1,1 0 0,-1 0 0,1 0 0,-1 0 0,1 0 0,0 0 0,-1 0-1,1 0 1,-1 0 0,1 0 0,-1 0 0,1 0 0,-1 1 0,1-1-1,-1 0 1,1 0 0,-1 1-145,34 9 1789,-17-5-1149,46 12 842,0 4 0,-1 2 0,38 21-1482,73 27 1324,-6-17-305,-77-27-83,-2 3 0,12 11-936,-73-31 68,-20-7-49,0-1 1,0 1-1,-1 0 1,1 0-1,-1 1 1,0 0-1,0 0 1,3 3-20,-2 3 735,-6-10-3159,1-3-4399,4-6 5452,3-7 657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6.342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10 2048,'5'-5'768,"-5"5"-576,0-5-64,0 5-64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1:20.843"/>
    </inkml:context>
    <inkml:brush xml:id="br0">
      <inkml:brushProperty name="width" value="0.07938" units="cm"/>
      <inkml:brushProperty name="height" value="0.15875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84 1 3328,'-1'1'311,"-1"0"-1,0 0 1,0-1 0,0 1 0,1 0 0,-1-1-1,0 1 1,0-1 0,0 0 0,0 1 0,0-1-1,0 0 1,0 0 0,0 0 0,-2-1-311,1 1 278,0 0-1,0 0 1,0 0 0,0 0 0,0 1-1,0-1 1,0 1 0,1 0 0,-1 0-1,0 0 1,-1 0-278,-8 7 514,9-6 608,13 2-523,7 0-419,0-1 0,1-1 0,-1 0 0,1-1 0,-1-1 0,16-3-180,14 2-24,-32 1 52,6-1 45,-1 2 1,0 0-1,1 1 0,-1 1 0,14 4-73,-18-3-2,-1 0 39,0 1-1,0 0 1,0 1-1,7 4-36,5 3 184,1-1-1,1-1 1,0-2-1,7 1-183,-15-4 200,67 15 340,1-3-540,15 3 254,-40-4-235,-2 3-1,5 4-18,-1-4 0,8 2 0,154 62 89,-96-38-50,-98-34-8,0-1 0,1-3-1,0 0 1,35 2-31,-53-9 1,0 2-1,-1 0 1,1 1 0,-1 1-1,0 0 1,0 1-1,-1 1 1,0 1-1,2 1 0,22 8 0,-30-14 0,0 0 0,0 1 0,-1 0 0,1 1 0,-1 0 0,6 5 0,-1 2-86,-11-10 30,0 1-1,0-1 1,1 1-1,-1-1 1,1 0-1,0 0 0,0 0 1,0 0-1,0-1 1,0 1-1,0-1 1,0 0-1,2 1 57,2-24-7024,-3 10 6198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52:05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 1416 8448,'0'1'106,"-2"-1"0,2 0 0,0 2 0,-2-2 1,2 2-1,0-2 0,-2 0 0,2 2 0,-2-2 0,2 0 1,-1 1-1,1-1 0,-2 0 0,2 0 0,-2 0 1,2 2-1,-2-2 0,1 0 0,1 0 0,-2 0 0,2 0 1,-2 0-1,2 0 0,-2 0 0,1 0 0,1 0 0,-2 0 1,2 0-1,-2-2 0,2 2 0,-2 0 0,1 0-106,1-1 92,-2-1 0,2 0-1,-2 0 1,2 1 0,-2-1 0,2 0-1,0 0 1,-1 1 0,1-3-1,0 2 1,0 1 0,0-1 0,0 0-1,0 0 1,0-1-92,0 1 987,0 2-230,0 0-160,0 0-245,0 0-154,0 0-86,0 0-16,0 0 15,0 0 49,-29 11 118,-74 24-121,80-25-218,-1-1 0,-3 0 1,-15 2 60,32-10-18,1 1 0,-2-2 1,1 2-1,-1-2 1,2-2-1,-1 2 1,-1-2-1,2 1 0,-1-1 1,0-2-1,-9-1 18,10 1 15,0 1-1,0-1 0,0-1 1,1 2-1,1-3 1,-2-1-1,2 2 0,0 0 1,-2-2-1,4 0 1,-3 0-1,-2-6-14,5 6 20,1 0-1,1 0 1,-1 0-1,1 0 1,1-2-1,0 2 1,-1 0-1,1-2 1,2 2-1,-2-1 1,2 0-1,0 0 1,0 1-1,0 0 1,0-2-1,2 0-19,7-39 117,1 1-1,4-1 1,0 3-1,4-1 1,1 0-1,6-5-116,104-181 160,-113 201-157,2-3 146,-2-1-1,-2 0 1,-2 0-1,7-32-148,-11 32 102,0-1-1,3 3 0,8-20-101,-15 46-17,-1-2 1,1 0-1,-1 1 0,3 1 1,-1 0-1,0-2 0,0 2 1,1 0-1,1 0 1,0 1-1,-2-1 0,2 2 1,2 0-1,-2-1 0,0 1 1,6-2 16,12-3-227,-13 4 177,-1 1 0,1 0 0,-1 1 0,1 1 0,0 1 0,1-2 0,-1 3 0,0-1-1,4 2 51,-14 0-170,-2 0 127,9-18-2645,-9-72-6581,0 57 7424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52:05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162 296 5760,'-6'2'415,"0"-1"0,0 0 0,0 0 0,0 0 0,0-1 0,-1 0-415,2 0 153,0 0-1,0 0 0,0 0 1,0 1-1,1 0 0,-1 0 0,0 0 1,0 1-1,-2 1-152,2-1 260,-1 2 0,1-1 0,0 1 0,1-1 0,-1 1 0,1 1 0,-1-1-1,1 1 1,0-1 0,1 1 0,-2 2-260,1-2 277,3-4-184,1 0 0,-1 0 0,0 1 1,0-1-1,0 0 0,1 0 0,-1 0 0,0 1 0,1-1 0,0 0 0,-1 1 1,1-1-1,0 0 0,-1 1 0,1-1 0,0 1-93,0-2 52,1 1 0,-1 0 0,1-1-1,-1 1 1,1-1 0,-1 1 0,1-1-1,0 1 1,-1-1 0,1 1 0,-1-1 0,1 1-1,0-1 1,-1 0 0,1 1 0,0-1-1,0 0 1,-1 0 0,1 0 0,0 0 0,0 1-1,-1-1 1,1 0 0,0 0 0,0-1 0,-1 1-1,1 0 1,0 0 0,0 0-52,4 0 122,-1-1 0,1 0 1,-1 0-1,1 0 0,-1 0 1,0 0-1,1-1 0,-1 0 0,0 0 1,0 0-1,0-1 0,0 1 0,-1-1 1,1 0-1,1-1-122,10-10 411,-2-1 1,1 0-1,0-4-411,-3 5 287,2 0 0,8-8-287,38-25 134,-44 34 98,-1 0 0,0 0 0,12-16-232,-10 11 159,0 1-1,9-6-158,19-22 466,-19 19-89,-24 25-357,-1 0-17,0 1 0,0 0 0,0-1 0,1 1-1,-1-1 1,0 1 0,0 0 0,0-1 0,1 1 0,-1 0-1,0-1 1,1 1 0,-1 0 0,0-1 0,1 1-1,-1 0 1,0-1 0,1 1 0,-1 0 0,0 0-1,1 0 1,-1-1 0,1 1 0,-1 0 0,1 0 0,-1 0-1,0 0 1,1 0 0,-1 0 0,1 0 0,-1 0-1,1 0 1,-1 0 0,0 0 0,1 0 0,-1 0 0,1 0-1,-1 0 1,1 1 0,-1-1-3,1 0 11,-1 1 0,0-1 0,1 1 0,-1 0 0,0-1 0,0 1 0,0-1 0,1 1 0,-1 0 0,0-1 0,0 1 0,0-1 0,0 1 0,0 0 0,0-1 0,0 1 0,0 0 0,0-1 0,0 1 0,-1-1 0,1 1 1,0 0-1,0-1 0,-1 1 0,1-1-11,-8 20 181,5-15-131,0 5-43,0-1 1,0 1 0,1-1-1,1 1 1,-1 0 0,1 0-1,1 0 1,0-1 0,0 1-1,1 0 1,0 0 0,1 0-1,0-1 1,1 1 0,0-1-1,0 2-7,5 15 0,-2 0 0,-1 0 0,12 49 0,-15-65-45,0 1-1,-1-1 1,0 0-1,0 1 1,-1-1-1,-1 7 46,0 8-79,-1-15 165,3-6-3900,12-4-2665,-2 0 2745,4 0 1324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53:03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312 804 8448,'0'1'106,"-1"-1"0,1 0 0,0 1 0,-1-1 1,1 1-1,0-1 0,-1 0 0,1 1 0,-1-1 0,1 0 1,-1 1-1,1-1 0,-1 0 0,1 0 0,-1 0 1,1 1-1,-1-1 0,0 0 0,1 0 0,-1 0 0,1 0 1,-1 0-1,1 0 0,-1 0 0,0 0 0,1 0 0,-1 0 1,1 0-1,-1-1 0,1 1 0,-1 0 0,0 0-106,1-1 92,-1 0 0,1 0-1,-1 0 1,1 0 0,-1 0 0,1 0-1,0 0 1,-1 0 0,1-1-1,0 1 1,0 0 0,0 0 0,0 0-1,0 0 1,0-1-92,0 1 987,0 1-230,0 0-160,0 0-245,0 0-154,0 0-86,0 0-16,0 0 15,0 0 49,-16 6 118,-42 14-121,45-14-218,-1-1 0,-1 0 1,-9 1 60,18-5-18,1 0 0,-1-1 1,0 1-1,0-1 1,1-1-1,-1 1 1,0-1-1,1 0 0,-1 0 1,1-1-1,-6-1 18,6 1 15,0 0-1,0 0 0,0-1 1,0 1-1,1-1 1,-1-1-1,1 1 0,0 0 1,-1-1-1,2 0 1,-1 0-1,-2-3-14,3 3 20,1 0-1,0 0 1,0 0-1,0 0 1,1-1-1,0 1 1,-1 0-1,1-1 1,1 1-1,-1-1 1,1 1-1,0-1 1,0 1-1,0 0 1,0-1-1,1 0-19,4-22 117,1 0-1,2 0 1,0 1-1,2 0 1,1 0-1,3-3-116,59-102 160,-64 113-157,1-1 146,-1-1-1,-1 0 1,-1 0-1,4-18-148,-7 18 102,1 0-1,1 1 0,5-11-101,-9 26-17,0-1 1,0 0-1,0 0 0,1 1 1,0 0-1,0-1 0,0 1 1,0 0-1,1 0 1,0 1-1,-1-1 0,1 1 1,1 0-1,-1 0 0,0 0 1,3-1 16,7-2-227,-7 3 177,-1 0 0,1 0 0,-1 1 0,1 0 0,0 1 0,0-1 0,0 1 0,0 0-1,2 1 51,-8 0-170,-1 0 127,5-10-2645,-5-41-6581,0 32 7424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20:38:21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539 1 6912,'-6'9'422,"0"-1"1,0 0 0,-1 0-1,0 0 1,-1 0 0,0-1-1,0-1 1,-1 1 0,1-1-1,-1-1 1,-1 0 0,-4 2-423,-16 6 1086,0-2 0,-2-1 0,-11 2-1086,29-9 39,1-1-1,0-1 1,0 0 0,-12-1-39,-31 2 64,45 0-49,-10 1-13,0 1 1,-16 5-3,31-7 10,0 1 1,0-1 0,0 1 0,0 0 0,0 0-1,1 1 1,-1-1 0,1 1 0,0 1 0,0-1 0,0 2-11,4-6 17,1 1-1,-1-1 1,0 1 0,1 0 0,-1-1 0,1 1 0,0 0 0,-1 0 0,1-1 0,-1 1 0,1 0 0,0 0 0,0 0 0,-1-1 0,1 1 0,0 0 0,0 0 0,0 0 0,0 0 0,0-1 0,0 1 0,0 0 0,0 0 0,1 0 0,-1 0 0,0 0-17,1 0 19,0 1 1,0-1-1,0 0 0,0 1 1,0-1-1,0 0 0,0 0 1,0 0-1,1 0 0,-1 0 1,0 0-1,1 0 0,0 0-19,6 3 37,1 0 1,-1-1-1,1 0 0,5 1-37,-12-3 1,75 20 116,-1 4 1,-2 3-1,63 33-117,-83-33 76,-8-6 72,38 28-148,-73-42 398,-6-5-2487,-6-15-4182,0 0 4111,1-2 1056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53:21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162 296 5760,'-6'2'415,"0"-1"0,0 0 0,0 0 0,0 0 0,0-1 0,-1 0-415,2 0 153,0 0-1,0 0 0,0 0 1,0 1-1,1 0 0,-1 0 0,0 0 1,0 1-1,-2 1-152,2-1 260,-1 2 0,1-1 0,0 1 0,1-1 0,-1 1 0,1 1 0,-1-1-1,1 1 1,0-1 0,1 1 0,-2 2-260,1-2 277,3-4-184,1 0 0,-1 0 0,0 1 1,0-1-1,0 0 0,1 0 0,-1 0 0,0 1 0,1-1 0,0 0 0,-1 1 1,1-1-1,0 0 0,-1 1 0,1-1 0,0 1-93,0-2 52,1 1 0,-1 0 0,1-1-1,-1 1 1,1-1 0,-1 1 0,1-1-1,0 1 1,-1-1 0,1 1 0,-1-1 0,1 1-1,0-1 1,-1 0 0,1 1 0,0-1-1,0 0 1,-1 0 0,1 0 0,0 0 0,0 1-1,-1-1 1,1 0 0,0 0 0,0-1 0,-1 1-1,1 0 1,0 0 0,0 0-52,4 0 122,-1-1 0,1 0 1,-1 0-1,1 0 0,-1 0 1,0 0-1,1-1 0,-1 0 0,0 0 1,0 0-1,0-1 0,0 1 0,-1-1 1,1 0-1,1-1-122,10-10 411,-2-1 1,1 0-1,0-4-411,-3 5 287,2 0 0,8-8-287,38-25 134,-44 34 98,-1 0 0,0 0 0,12-16-232,-10 11 159,0 1-1,9-6-158,19-22 466,-19 19-89,-24 25-357,-1 0-17,0 1 0,0 0 0,0-1 0,1 1-1,-1-1 1,0 1 0,0 0 0,0-1 0,1 1 0,-1 0-1,0-1 1,1 1 0,-1 0 0,0-1 0,1 1-1,-1 0 1,0-1 0,1 1 0,-1 0 0,0 0-1,1 0 1,-1-1 0,1 1 0,-1 0 0,1 0 0,-1 0-1,0 0 1,1 0 0,-1 0 0,1 0 0,-1 0-1,1 0 1,-1 0 0,0 0 0,1 0 0,-1 0 0,1 0-1,-1 0 1,1 1 0,-1-1-3,1 0 11,-1 1 0,0-1 0,1 1 0,-1 0 0,0-1 0,0 1 0,0-1 0,1 1 0,-1 0 0,0-1 0,0 1 0,0-1 0,0 1 0,0 0 0,0-1 0,0 1 0,0 0 0,0-1 0,0 1 0,-1-1 0,1 1 1,0 0-1,0-1 0,-1 1 0,1-1-11,-8 20 181,5-15-131,0 5-43,0-1 1,0 1 0,1-1-1,1 1 1,-1 0 0,1 0-1,1 0 1,0-1 0,0 1-1,1 0 1,0 0 0,1 0-1,0-1 1,1 1 0,0-1-1,0 2-7,5 15 0,-2 0 0,-1 0 0,12 49 0,-15-65-45,0 1-1,-1-1 1,0 0-1,0 1 1,-1-1-1,-1 7 46,0 8-79,-1-15 165,3-6-3900,12-4-2665,-2 0 2745,4 0 1324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8:35:20.369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0 13 2944,'3'-5'1664,"1"-2"-6272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19.570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 17 1152,'1'-2'512,"2"-2"-416,0-1-64,0-1-1824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20:38:5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692 46 2176,'0'-1'307,"0"-1"1,0 0-1,0 0 0,0 0 1,-1 0-1,1 0 1,-1 0-1,1 0 0,-1 1 1,0-1-1,0 0 0,0 0 1,0 1-1,0-1 0,0 1 1,0-1-1,0 1 1,-1-1-1,1 1 0,-1 0 1,1-1-1,-1 1 0,1 0 1,-1 0-1,0 0 1,0 0-1,1 1 0,-1-1 1,0 0-1,0 1 0,0-1 1,0 1-1,0 0-307,0-1 139,0 1 0,0 1 0,0-1 0,0 0 1,0 0-1,0 1 0,0-1 0,1 1 0,-1-1 0,0 1 0,0 0 0,1 0 0,-1 0 0,0 0-139,-41 31 2065,29-21-1661,0 0 0,-1-2-1,0 1 1,-7 2-404,-163 80 603,80-51-339,53-22-251,-16 10-13,59-26 3,1 1-1,0 0 1,0 1 0,1 0-1,-1 0 1,1 1 0,0-1-1,1 2 1,-1-1 0,0 3-3,5-7 2,1 0 0,0 0 1,0 0-1,0 0 0,0 0 1,0 1-1,1-1 0,-1 0 1,1 0-1,0 0 0,-1 0 1,1 0-1,0 1 0,0-1 1,0 1-1,1-1 0,-1 0 0,1 1 1,-1-1-1,1 0 0,0 0 1,0 1-1,0-1 0,0 0 1,0 0-1,0 0 0,0 0 1,1 0-1,-1-1 0,1 1 1,1 1-3,6 6 26,1-2 0,0 1 1,0-1-1,0-1 1,10 5-27,2 1 14,4 3-8,1-2 1,0-2-1,8 3-6,-4-3 20,-1 2 0,21 12-20,2 4 50,-28-17-237,-1 2-1,20 15 188,-14-2-1218,-16-11-1830,-9-1-4905,-5-9 5367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20:38:54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2688,'0'8'1056,"0"-8"-832,0 0-64,0 0-64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20:38:55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18 900 5248,'-17'-18'7173,"35"6"-6693,-7 8-315,1 1 1,0 0-1,0 0 0,1 2 1,9-1-166,97-13 846,-60 6-103,17 2-743,-64 5 36,1 0 0,-1 0 0,0-1 0,3-1-36,37-8 293,4 1 30,-2-2-1,0-2 1,37-16-323,-24 7 99,53-22 3,-2-5-1,4-8-101,-3 2 58,-46 22-14,-2-2 0,-2-3 0,-2-3 0,56-48-44,-100 71 30,-1-1 0,-1 0 0,0-2 0,-2-1-1,13-22-29,-29 42 80,-1 0-1,1 0 0,-1-1 0,0 0 0,-1 1 1,1-1-1,-1 0 0,0 0 0,0 0 0,0-1-79,0-24-3805,-2 29 2840,-3-6 496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9T22:22:46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1365 36 4608,'0'0'144,"-1"0"1,1 0-1,0 0 1,-1 0-1,1-1 0,0 1 1,-1 0-1,1 0 1,0 0-1,-1 0 1,1 0-1,0-1 1,0 1-1,-1 0 0,1 0 1,0 0-1,0-1 1,0 1-1,0 0 1,0 0-1,-1 0 1,1-1-1,0 1 0,0 0 1,0 0-1,0 0 1,0-1-1,0 1 1,0 0-1,0 0 0,0-1 1,0 1-1,0 0 1,0 0-1,1 0 1,-1-1-1,0 1 1,0 0-1,0 0 0,0-1 1,1 1-1,-1 0 1,0 0-1,0 0 1,0 0-1,1-1 1,-1 1-1,0 0-144,-320 11 4979,-5-1-4198,184-14-611,0-3-1,-8-5-169,-26-2 877,64 3-3336,134 19-687,-16-4 2842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9T22:22:46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887 1 6912,'-9'9'422,"-1"-1"1,-1 1 0,0-1-1,-1-1 1,-1 1 0,0-1-1,0-1 1,-1 1 0,-1-2-1,1 1 1,-2-1 0,-7 2-423,-26 6 1086,-2-2 0,0-1 0,-21 2-1086,50-10 39,1 0-1,-1-1 1,0 0 0,-18-1-39,-53 3 64,75-1-49,-17 0-13,1 2 1,-27 6-3,51-8 10,-1 0 1,1 0 0,1 1 0,-1 0 0,1 0-1,0 1 1,0 0 0,1-1 0,-1 2 0,1-1 0,-1 2-11,8-6 17,0 1-1,0-1 1,0 1 0,1 0 0,-1-1 0,0 1 0,0 0 0,1 0 0,-1-1 0,0 1 0,1 0 0,-1 0 0,1-1 0,0 1 0,0 0 0,-1 0 0,1 0 0,0 0 0,0-1 0,0 1 0,0 0 0,0 0 0,1 0 0,-1 0 0,0-1 0,1 2-17,0-1 19,1 1 1,-1-1-1,1 0 0,-1 0 1,1 1-1,0-1 0,0 0 1,0 0-1,0 0 0,1 0 1,-1 0-1,0 0 0,1 0-19,11 3 37,0 0 1,0-1-1,1 0 0,8 1-37,-20-4 1,123 22 116,-1 2 1,-2 4-1,102 33-117,-135-33 76,-16-6 72,65 27-148,-121-41 398,-9-5-2487,-12-15-4182,1 1 4111,2-4 1056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9:55.978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17 0 3072,'-1'1'90,"1"-1"1,0 1-1,0-1 1,0 1 0,0-1-1,-1 1 1,1-1-1,0 1 1,-1-1-1,1 0 1,0 1-1,-1-1 1,1 0-1,0 1 1,-1-1-1,1 0 1,0 1-1,-1-1 1,1 0-1,-1 0 1,1 1-1,-1-1 1,1 0-1,-1 0-90,1 0 17,-1 0-1,1 0 1,0 1-1,-1-1 1,1 0-1,-1 0 1,1 0-1,0 0 1,-1 1-1,1-1 1,0 0-1,0 0 1,-1 0-1,1 1 1,0-1-1,-1 0 1,1 1-1,0-1 1,0 0-1,0 1 1,-1-1-1,1 0 1,0 1-1,0-1 1,0 0-1,0 1 1,0-1-1,0 0 1,-1 1-1,1-1 1,0 1-1,0-1 1,0 0-1,0 1 1,0-1-1,1 1 1,-1-1-1,0 0 1,0 1-1,0-1 1,0 0-1,0 1 1,0-1-1,1 0 1,-1 1-1,0-1 1,0 0-1,0 1 1,1-1-1,-1 0 1,0 1-1,1-1 1,-1 0-1,0 0 1,0 0-1,1 1 1,-1-1-1,0 0 0,1 0 1,-1 0-1,1 1-16,5 4 66,0 0-1,1-1 0,0 1 0,0-1 0,0 0 1,0-1-1,0 1 0,1-2 0,0 1 0,1-1-65,23 6 334,30 4-334,-37-8 33,3 0-18,16 4 223,-2 1 0,10 4-238,31 11 911,-30-9-425,-1 2-1,16 9-485,-24-8 317,1-2-1,1-2 1,24 3-317,142 21 131,-129-24-28,-68-12-53,22 3-1185,-2 2 0,1 2 0,-1 1 0,21 9 1135,-32-7-352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9:57.86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26 3968,'8'-13'2559,"2"1"254,-9 12-2794,-1 0 1,1 0 0,-1 0 0,1 0-1,0 0 1,-1 0 0,1 0 0,0 0-1,-1 0 1,1 0 0,0 0 0,-1 0 0,1 1-1,-1-1 1,1 0 0,0 0 0,-1 1-1,1-1 1,-1 0 0,1 1 0,-1-1-1,1 1 1,-1-1 0,1 1 0,-1-1-1,0 1 1,1-1 0,-1 1-20,17 14 283,1-1-1,1-1 1,0-1 0,1 0 0,0-2-1,4 2-282,23 12 336,-22-11-308,1-1 0,0-2 0,0-1 0,4 0-28,109 25 57,-43-13 3,27 13-120,32 8 46,1-10-34,-116-22-31,151 44-1138,-103-15-2650,-69-31 3462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B282-2219-4B5D-84BD-76740F67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43538-0984-4223-B2A0-C12963C78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606DA-FBA4-4CFC-8822-D2CA671B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7ADF0-F5EE-40BC-B503-FF8FA658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C41E0-058A-42FC-BE8B-429FF7FB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430C-EB56-44B5-BBDB-2043CCF1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60FB5-4A7D-420F-9F07-B662C58B0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856B3-A5AF-4C56-AD41-BD9E363F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9E03A-4759-4616-9E11-0D5409FB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3A566-AAFB-43D4-AB26-313EC733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0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CC604-522B-4DAC-8BCD-B8C2A70F2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7BF7D-EC88-4AD6-98E0-AF0CB5FD8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1C3D-9079-45DB-95BC-6B664EC3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373F9-80C6-4830-95CE-5D86F2B6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A5471-A870-46CF-A3DC-C83817F7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6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5DB7-5DD8-4E16-8FF5-AF401CC2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72A8-A7FE-45BE-A967-EF75C109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72102-5A94-4A46-AD85-80FC425B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89E8E-D297-4245-97EA-EF0D4910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8FB62-FE97-4762-94CF-65C4C005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9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9917-9400-4A22-B65F-6B59AD92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98245-306A-4891-BC9F-5DE90FCAE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36E74-B666-477B-8435-B81E5385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154AE-047B-44A0-8334-45FD26CE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E5DF-BF09-4BA7-87B7-4735463C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BDE6-1A1D-404A-AA4A-9899704B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4010-74B7-4799-BCC0-E606575F7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D597C-9E6B-4398-BD91-19DC01F8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1F318-D0F2-4E7F-86E1-FAF22AA5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0ADEE-9144-4B58-A1A3-358C3A5F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B81A4-C531-461D-B2FE-9C1C3EE5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3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F85F-590C-4C47-9808-990ADADF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5D1A7-A7EB-4849-AEA9-A3E847F2B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F666F-FD2F-4577-8F25-A861BD41A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F90A3-2C7B-4A5F-89A8-4E4DC2481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C8A86-AA89-4B90-8B5F-060BDE93D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F19C6-57D4-4BDD-8FDA-310234C8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658F5-3B76-4EB1-B04D-F7B74D1F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2769C-8E7A-4437-B5A5-C8C3F671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4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8C98-4778-4215-BE11-00FA74D3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09082-2BA4-4170-B34B-FEFAEE65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9A1E2-D330-45F2-B825-A8A635E9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016A5-87ED-4F94-BAB8-39A4594C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1A0BD-D36F-453B-81F8-93CB9BAD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85FAB-8617-4891-9B74-838AD213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22ED1-2EF2-4D4B-BD63-8D70FDF0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3BB4-9127-4DB2-941B-95F2E279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6DCC-B4B9-4A09-8FF2-8B09AFF7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CAADA-CBD2-4F74-8C51-39F6D22E0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61D9A-1C01-4D7C-8261-EC13D37E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B4857-C560-4A8A-8604-3C21E855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86DEC-5AC4-4B49-9FC0-60EA37FB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65FA-135F-4641-8608-4AC19DE3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760A0-0952-43DE-B4BE-D78421B86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437D6-FE54-4256-BD04-A19F7EDCF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FB5AE-30F3-4573-8815-E1C359B6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6FA41-BDFD-4A3E-9B40-9A2E2195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F5C61-817F-400E-8F7F-B3AE26A5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2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C15DE-69EC-47C7-8007-67DECB12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8ED89-3180-4FC3-9E50-B0C2339A1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DDA81-E4D0-49FC-82D9-A4E67D4B5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5A01-0F9D-46F9-BE08-2C42B651917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23B26-41B3-4AD5-A1CF-A308584CD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88C6F-28E8-4493-9172-78AD8E73F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1.xml"/><Relationship Id="rId18" Type="http://schemas.openxmlformats.org/officeDocument/2006/relationships/image" Target="../media/image19.png"/><Relationship Id="rId3" Type="http://schemas.openxmlformats.org/officeDocument/2006/relationships/customXml" Target="../ink/ink8.xml"/><Relationship Id="rId21" Type="http://schemas.openxmlformats.org/officeDocument/2006/relationships/customXml" Target="../ink/ink15.xml"/><Relationship Id="rId34" Type="http://schemas.openxmlformats.org/officeDocument/2006/relationships/customXml" Target="../ink/ink21.xml"/><Relationship Id="rId12" Type="http://schemas.openxmlformats.org/officeDocument/2006/relationships/image" Target="../media/image16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0.xml"/><Relationship Id="rId2" Type="http://schemas.openxmlformats.org/officeDocument/2006/relationships/image" Target="../media/image9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6.xml"/><Relationship Id="rId11" Type="http://schemas.openxmlformats.org/officeDocument/2006/relationships/customXml" Target="../ink/ink10.xml"/><Relationship Id="rId24" Type="http://schemas.openxmlformats.org/officeDocument/2006/relationships/image" Target="../media/image81.png"/><Relationship Id="rId32" Type="http://schemas.openxmlformats.org/officeDocument/2006/relationships/image" Target="../media/image90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70.png"/><Relationship Id="rId36" Type="http://schemas.openxmlformats.org/officeDocument/2006/relationships/customXml" Target="../ink/ink22.xml"/><Relationship Id="rId10" Type="http://schemas.openxmlformats.org/officeDocument/2006/relationships/image" Target="../media/image15.png"/><Relationship Id="rId19" Type="http://schemas.openxmlformats.org/officeDocument/2006/relationships/customXml" Target="../ink/ink14.xml"/><Relationship Id="rId31" Type="http://schemas.openxmlformats.org/officeDocument/2006/relationships/customXml" Target="../ink/ink19.xml"/><Relationship Id="rId9" Type="http://schemas.openxmlformats.org/officeDocument/2006/relationships/customXml" Target="../ink/ink9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30" Type="http://schemas.openxmlformats.org/officeDocument/2006/relationships/image" Target="../media/image80.png"/><Relationship Id="rId3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04A2D-E22E-47E0-98BE-EFE4F2DD9E88}"/>
              </a:ext>
            </a:extLst>
          </p:cNvPr>
          <p:cNvSpPr txBox="1"/>
          <p:nvPr/>
        </p:nvSpPr>
        <p:spPr>
          <a:xfrm>
            <a:off x="686322" y="311375"/>
            <a:ext cx="6664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WRAP Regional Haze Delivery Process*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93CF54-EC69-4759-B96C-1727B658E0D8}"/>
              </a:ext>
            </a:extLst>
          </p:cNvPr>
          <p:cNvSpPr/>
          <p:nvPr/>
        </p:nvSpPr>
        <p:spPr>
          <a:xfrm>
            <a:off x="4710237" y="1402160"/>
            <a:ext cx="1283958" cy="5005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78E9D-5EF0-476B-B243-270221F43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803674" y="1040630"/>
            <a:ext cx="10003801" cy="3868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1C366-FB51-45F9-88C9-6509DDEC7DA6}"/>
              </a:ext>
            </a:extLst>
          </p:cNvPr>
          <p:cNvSpPr txBox="1"/>
          <p:nvPr/>
        </p:nvSpPr>
        <p:spPr>
          <a:xfrm>
            <a:off x="4591451" y="1272774"/>
            <a:ext cx="13397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9A7F05-547B-4245-838F-9B8647735E24}"/>
              </a:ext>
            </a:extLst>
          </p:cNvPr>
          <p:cNvSpPr/>
          <p:nvPr/>
        </p:nvSpPr>
        <p:spPr>
          <a:xfrm>
            <a:off x="7047963" y="1196314"/>
            <a:ext cx="2319656" cy="36169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881653-E178-4B30-9509-8F1A71321F7D}"/>
              </a:ext>
            </a:extLst>
          </p:cNvPr>
          <p:cNvSpPr/>
          <p:nvPr/>
        </p:nvSpPr>
        <p:spPr>
          <a:xfrm>
            <a:off x="990524" y="4242369"/>
            <a:ext cx="1010694" cy="483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CIRA, ARS</a:t>
            </a:r>
            <a:endParaRPr lang="en-US" sz="1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B7F079-0DBE-45B1-BD49-1E39F3E238E4}"/>
              </a:ext>
            </a:extLst>
          </p:cNvPr>
          <p:cNvSpPr/>
          <p:nvPr/>
        </p:nvSpPr>
        <p:spPr>
          <a:xfrm>
            <a:off x="930849" y="1196314"/>
            <a:ext cx="2465493" cy="36169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514DFA-2FB4-4DE1-AC07-57F4CC32B76C}"/>
              </a:ext>
            </a:extLst>
          </p:cNvPr>
          <p:cNvSpPr/>
          <p:nvPr/>
        </p:nvSpPr>
        <p:spPr>
          <a:xfrm>
            <a:off x="2119348" y="1307153"/>
            <a:ext cx="1175578" cy="5955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RTO/Control Measures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33FCD-CC31-467B-B2B7-1D2E5D3EEDE6}"/>
              </a:ext>
            </a:extLst>
          </p:cNvPr>
          <p:cNvSpPr/>
          <p:nvPr/>
        </p:nvSpPr>
        <p:spPr>
          <a:xfrm>
            <a:off x="7850090" y="4358052"/>
            <a:ext cx="801642" cy="406784"/>
          </a:xfrm>
          <a:prstGeom prst="roundRect">
            <a:avLst>
              <a:gd name="adj" fmla="val 15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CIRA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594B80-4592-4006-B0D9-17AC18FEE075}"/>
              </a:ext>
            </a:extLst>
          </p:cNvPr>
          <p:cNvSpPr/>
          <p:nvPr/>
        </p:nvSpPr>
        <p:spPr>
          <a:xfrm>
            <a:off x="7122695" y="1378537"/>
            <a:ext cx="968050" cy="52321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RTO/</a:t>
            </a:r>
            <a:r>
              <a:rPr lang="en-US" sz="1400" b="1" dirty="0" err="1">
                <a:solidFill>
                  <a:schemeClr val="bg1"/>
                </a:solidFill>
              </a:rPr>
              <a:t>Em+Protocol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15219D-DD8E-4FF4-82AA-CC786F2F73C9}"/>
              </a:ext>
            </a:extLst>
          </p:cNvPr>
          <p:cNvSpPr/>
          <p:nvPr/>
        </p:nvSpPr>
        <p:spPr>
          <a:xfrm>
            <a:off x="9466238" y="1357911"/>
            <a:ext cx="1149051" cy="56479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WRAP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4552A1-0188-41F5-AB60-786F2E177038}"/>
              </a:ext>
            </a:extLst>
          </p:cNvPr>
          <p:cNvSpPr/>
          <p:nvPr/>
        </p:nvSpPr>
        <p:spPr>
          <a:xfrm>
            <a:off x="1060824" y="1307153"/>
            <a:ext cx="1010695" cy="5847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Coord + Glidepath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7D147F6-72F2-454A-B48C-3211C143F980}"/>
              </a:ext>
            </a:extLst>
          </p:cNvPr>
          <p:cNvSpPr/>
          <p:nvPr/>
        </p:nvSpPr>
        <p:spPr>
          <a:xfrm>
            <a:off x="1144489" y="5079798"/>
            <a:ext cx="8785013" cy="1256704"/>
          </a:xfrm>
          <a:prstGeom prst="downArrow">
            <a:avLst>
              <a:gd name="adj1" fmla="val 672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Review, Coordination, Consultation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AC5F9-4DDF-4DE3-ADCC-D801CDDFAA3B}"/>
              </a:ext>
            </a:extLst>
          </p:cNvPr>
          <p:cNvSpPr/>
          <p:nvPr/>
        </p:nvSpPr>
        <p:spPr>
          <a:xfrm>
            <a:off x="2171053" y="4267213"/>
            <a:ext cx="1144498" cy="4447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Ramboll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A69DA96-D153-4364-862F-B967B89A430C}"/>
              </a:ext>
            </a:extLst>
          </p:cNvPr>
          <p:cNvSpPr/>
          <p:nvPr/>
        </p:nvSpPr>
        <p:spPr>
          <a:xfrm>
            <a:off x="7689113" y="3527266"/>
            <a:ext cx="1144498" cy="4447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Ramboll</a:t>
            </a:r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B6DD07C-B951-47AC-BD55-948E045B54D2}"/>
              </a:ext>
            </a:extLst>
          </p:cNvPr>
          <p:cNvSpPr/>
          <p:nvPr/>
        </p:nvSpPr>
        <p:spPr>
          <a:xfrm>
            <a:off x="8026194" y="4014324"/>
            <a:ext cx="399627" cy="2849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6C22E4-BF4E-426E-A4C5-0A55C99EC4E1}"/>
              </a:ext>
            </a:extLst>
          </p:cNvPr>
          <p:cNvSpPr txBox="1"/>
          <p:nvPr/>
        </p:nvSpPr>
        <p:spPr>
          <a:xfrm rot="16200000">
            <a:off x="-1252009" y="2822372"/>
            <a:ext cx="3571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follow RHR and EPA Guidance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8A8F33-527F-4F31-8D65-10EEF4CD8535}"/>
              </a:ext>
            </a:extLst>
          </p:cNvPr>
          <p:cNvSpPr txBox="1"/>
          <p:nvPr/>
        </p:nvSpPr>
        <p:spPr>
          <a:xfrm>
            <a:off x="2447096" y="3571573"/>
            <a:ext cx="61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Q/d, </a:t>
            </a:r>
          </a:p>
          <a:p>
            <a:r>
              <a:rPr lang="en-US" sz="1600" dirty="0">
                <a:solidFill>
                  <a:schemeClr val="bg1"/>
                </a:solidFill>
              </a:rPr>
              <a:t>WEP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1A273-2710-4F79-BFEC-DD9E6F29365E}"/>
              </a:ext>
            </a:extLst>
          </p:cNvPr>
          <p:cNvSpPr txBox="1"/>
          <p:nvPr/>
        </p:nvSpPr>
        <p:spPr>
          <a:xfrm>
            <a:off x="486370" y="6349263"/>
            <a:ext cx="11742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*Original graphic from WESTAR Fall Meeting Nov 6, 2019; Roles Added for Coordination and Glidepath Subcommittee Call Nov 14, 2019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CFF912-C851-4C58-98DA-9ED83AE1A3DB}"/>
              </a:ext>
            </a:extLst>
          </p:cNvPr>
          <p:cNvSpPr/>
          <p:nvPr/>
        </p:nvSpPr>
        <p:spPr>
          <a:xfrm>
            <a:off x="8189670" y="1347758"/>
            <a:ext cx="1084958" cy="5847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RTO/Coord +Glidepath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40FE9F2-0F41-49D0-8348-23F49E4D152B}"/>
              </a:ext>
            </a:extLst>
          </p:cNvPr>
          <p:cNvSpPr/>
          <p:nvPr/>
        </p:nvSpPr>
        <p:spPr>
          <a:xfrm>
            <a:off x="4585750" y="5721120"/>
            <a:ext cx="1794424" cy="3221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E1C44-5994-4AD1-B38F-EFA115967EA0}"/>
              </a:ext>
            </a:extLst>
          </p:cNvPr>
          <p:cNvSpPr txBox="1"/>
          <p:nvPr/>
        </p:nvSpPr>
        <p:spPr>
          <a:xfrm>
            <a:off x="4489499" y="5682802"/>
            <a:ext cx="19800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Coord + Glidepath </a:t>
            </a:r>
          </a:p>
        </p:txBody>
      </p:sp>
    </p:spTree>
    <p:extLst>
      <p:ext uri="{BB962C8B-B14F-4D97-AF65-F5344CB8AC3E}">
        <p14:creationId xmlns:p14="http://schemas.microsoft.com/office/powerpoint/2010/main" val="33208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9B8F25-AC2F-4754-9F31-75E4EF4B83C5}"/>
              </a:ext>
            </a:extLst>
          </p:cNvPr>
          <p:cNvSpPr/>
          <p:nvPr/>
        </p:nvSpPr>
        <p:spPr>
          <a:xfrm>
            <a:off x="10512163" y="4351994"/>
            <a:ext cx="89378" cy="570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3A78BF-A034-4A5C-9CB8-9B8A1883A2F8}"/>
              </a:ext>
            </a:extLst>
          </p:cNvPr>
          <p:cNvGrpSpPr/>
          <p:nvPr/>
        </p:nvGrpSpPr>
        <p:grpSpPr>
          <a:xfrm>
            <a:off x="414714" y="533593"/>
            <a:ext cx="6189401" cy="3263538"/>
            <a:chOff x="414714" y="533593"/>
            <a:chExt cx="6189401" cy="32635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71C868-218C-4FDD-B364-F25D17828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03" y="533593"/>
              <a:ext cx="5923012" cy="3263538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9842881-3349-415C-9043-1FAA3D90DA2B}"/>
                </a:ext>
              </a:extLst>
            </p:cNvPr>
            <p:cNvGrpSpPr/>
            <p:nvPr/>
          </p:nvGrpSpPr>
          <p:grpSpPr>
            <a:xfrm>
              <a:off x="414714" y="838772"/>
              <a:ext cx="5436068" cy="2725591"/>
              <a:chOff x="414714" y="838772"/>
              <a:chExt cx="5436068" cy="272559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9BCD4C0-D349-4148-827D-580875481B73}"/>
                  </a:ext>
                </a:extLst>
              </p:cNvPr>
              <p:cNvGrpSpPr/>
              <p:nvPr/>
            </p:nvGrpSpPr>
            <p:grpSpPr>
              <a:xfrm>
                <a:off x="414714" y="838772"/>
                <a:ext cx="792784" cy="2725591"/>
                <a:chOff x="1041496" y="1738694"/>
                <a:chExt cx="736028" cy="3722231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FCBC87-F431-470C-AD54-A338C2BFABB0}"/>
                    </a:ext>
                  </a:extLst>
                </p:cNvPr>
                <p:cNvSpPr txBox="1"/>
                <p:nvPr/>
              </p:nvSpPr>
              <p:spPr>
                <a:xfrm rot="16200000">
                  <a:off x="-72520" y="2937714"/>
                  <a:ext cx="2570923" cy="34289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Deciview</a:t>
                  </a:r>
                  <a:r>
                    <a:rPr lang="en-US" dirty="0"/>
                    <a:t>, dv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439EF24-51F3-4F24-89F2-A5B63F0D7937}"/>
                    </a:ext>
                  </a:extLst>
                </p:cNvPr>
                <p:cNvSpPr txBox="1"/>
                <p:nvPr/>
              </p:nvSpPr>
              <p:spPr>
                <a:xfrm>
                  <a:off x="1251200" y="1738694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10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81F8A0-901F-4371-929C-15A9134D0DA3}"/>
                    </a:ext>
                  </a:extLst>
                </p:cNvPr>
                <p:cNvSpPr txBox="1"/>
                <p:nvPr/>
              </p:nvSpPr>
              <p:spPr>
                <a:xfrm>
                  <a:off x="1327142" y="2382829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8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39579A-2276-429C-B7D1-0477A199BB7E}"/>
                    </a:ext>
                  </a:extLst>
                </p:cNvPr>
                <p:cNvSpPr txBox="1"/>
                <p:nvPr/>
              </p:nvSpPr>
              <p:spPr>
                <a:xfrm>
                  <a:off x="1347358" y="3046592"/>
                  <a:ext cx="43016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6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204AD53-B525-4936-9BEC-C2B56C859F03}"/>
                    </a:ext>
                  </a:extLst>
                </p:cNvPr>
                <p:cNvSpPr txBox="1"/>
                <p:nvPr/>
              </p:nvSpPr>
              <p:spPr>
                <a:xfrm>
                  <a:off x="1333159" y="4446008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EB7A904-F139-432E-A803-2E358532739B}"/>
                    </a:ext>
                  </a:extLst>
                </p:cNvPr>
                <p:cNvSpPr txBox="1"/>
                <p:nvPr/>
              </p:nvSpPr>
              <p:spPr>
                <a:xfrm>
                  <a:off x="1333158" y="5091593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702C431-41DE-4EAA-9304-E8DECE44C4F5}"/>
                    </a:ext>
                  </a:extLst>
                </p:cNvPr>
                <p:cNvSpPr txBox="1"/>
                <p:nvPr/>
              </p:nvSpPr>
              <p:spPr>
                <a:xfrm>
                  <a:off x="1315496" y="3717836"/>
                  <a:ext cx="29060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94BC08-27F3-40EA-8DD7-1DA3FDB5EC6B}"/>
                  </a:ext>
                </a:extLst>
              </p:cNvPr>
              <p:cNvSpPr txBox="1"/>
              <p:nvPr/>
            </p:nvSpPr>
            <p:spPr>
              <a:xfrm>
                <a:off x="977501" y="1027243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8.3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46F27B-9326-45B7-880E-3993BA69BF31}"/>
                  </a:ext>
                </a:extLst>
              </p:cNvPr>
              <p:cNvSpPr txBox="1"/>
              <p:nvPr/>
            </p:nvSpPr>
            <p:spPr>
              <a:xfrm>
                <a:off x="1859168" y="1172569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7.7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D60777-8469-4D99-A5F0-8784754387E1}"/>
                  </a:ext>
                </a:extLst>
              </p:cNvPr>
              <p:cNvSpPr/>
              <p:nvPr/>
            </p:nvSpPr>
            <p:spPr>
              <a:xfrm>
                <a:off x="5548274" y="921273"/>
                <a:ext cx="302508" cy="2558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3D8D4D2-128C-4B8F-A2D8-EEEBEE77D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9429" y="1590026"/>
                <a:ext cx="30250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46B56F-5BFB-40DA-819B-05D31ADCA107}"/>
                  </a:ext>
                </a:extLst>
              </p:cNvPr>
              <p:cNvSpPr/>
              <p:nvPr/>
            </p:nvSpPr>
            <p:spPr>
              <a:xfrm>
                <a:off x="813984" y="2100077"/>
                <a:ext cx="163517" cy="2855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9295D3-00AD-4504-86C4-592C3F3699DB}"/>
                  </a:ext>
                </a:extLst>
              </p:cNvPr>
              <p:cNvSpPr/>
              <p:nvPr/>
            </p:nvSpPr>
            <p:spPr>
              <a:xfrm>
                <a:off x="813984" y="2558434"/>
                <a:ext cx="163517" cy="69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0E9FF8-CC34-4283-99A9-F305AF642DD9}"/>
                </a:ext>
              </a:extLst>
            </p:cNvPr>
            <p:cNvSpPr/>
            <p:nvPr/>
          </p:nvSpPr>
          <p:spPr>
            <a:xfrm>
              <a:off x="640589" y="551564"/>
              <a:ext cx="54920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Regional Haze Glide Path to 2064 for most impaired days</a:t>
              </a:r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CC0F25-2A9A-438D-A233-AE1B7A791C9F}"/>
                </a:ext>
              </a:extLst>
            </p:cNvPr>
            <p:cNvSpPr/>
            <p:nvPr/>
          </p:nvSpPr>
          <p:spPr>
            <a:xfrm>
              <a:off x="2159091" y="941106"/>
              <a:ext cx="2684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Yellowstone National Park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0BD2D1-B7CC-4081-8350-7263AE06A8E0}"/>
              </a:ext>
            </a:extLst>
          </p:cNvPr>
          <p:cNvGrpSpPr/>
          <p:nvPr/>
        </p:nvGrpSpPr>
        <p:grpSpPr>
          <a:xfrm>
            <a:off x="5779883" y="1132774"/>
            <a:ext cx="3577348" cy="1064190"/>
            <a:chOff x="5779883" y="1132774"/>
            <a:chExt cx="3577348" cy="106419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D9F324-A3C1-4CC4-B701-FDFC9CB5CF5B}"/>
                </a:ext>
              </a:extLst>
            </p:cNvPr>
            <p:cNvCxnSpPr>
              <a:cxnSpLocks/>
            </p:cNvCxnSpPr>
            <p:nvPr/>
          </p:nvCxnSpPr>
          <p:spPr>
            <a:xfrm>
              <a:off x="5779884" y="1667157"/>
              <a:ext cx="414355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DC78537-7D97-47CE-8C95-D57819762971}"/>
                </a:ext>
              </a:extLst>
            </p:cNvPr>
            <p:cNvCxnSpPr>
              <a:cxnSpLocks/>
            </p:cNvCxnSpPr>
            <p:nvPr/>
          </p:nvCxnSpPr>
          <p:spPr>
            <a:xfrm>
              <a:off x="5779883" y="1357319"/>
              <a:ext cx="414355" cy="0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AF8FCA-4F5F-4491-B0CE-102233E04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2417" y="1997100"/>
              <a:ext cx="454695" cy="16078"/>
            </a:xfrm>
            <a:prstGeom prst="line">
              <a:avLst/>
            </a:prstGeom>
            <a:ln w="38100">
              <a:solidFill>
                <a:srgbClr val="51D24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086735-C9F3-4BA5-8677-26C9AC78AB40}"/>
                </a:ext>
              </a:extLst>
            </p:cNvPr>
            <p:cNvSpPr txBox="1"/>
            <p:nvPr/>
          </p:nvSpPr>
          <p:spPr>
            <a:xfrm>
              <a:off x="6217402" y="1486214"/>
              <a:ext cx="2028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2014-2018 5 </a:t>
              </a:r>
              <a:r>
                <a:rPr lang="en-US" dirty="0" err="1"/>
                <a:t>yr</a:t>
              </a:r>
              <a:r>
                <a:rPr lang="en-US" dirty="0"/>
                <a:t> </a:t>
              </a:r>
              <a:r>
                <a:rPr lang="en-US" dirty="0" err="1"/>
                <a:t>ave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4C5B31-6A39-48DF-95C3-7C28E8F77EC0}"/>
                </a:ext>
              </a:extLst>
            </p:cNvPr>
            <p:cNvSpPr txBox="1"/>
            <p:nvPr/>
          </p:nvSpPr>
          <p:spPr>
            <a:xfrm>
              <a:off x="6277050" y="1132774"/>
              <a:ext cx="20284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2000-2004 5 </a:t>
              </a:r>
              <a:r>
                <a:rPr lang="en-US" dirty="0" err="1"/>
                <a:t>yr</a:t>
              </a:r>
              <a:r>
                <a:rPr lang="en-US" dirty="0"/>
                <a:t> </a:t>
              </a:r>
              <a:r>
                <a:rPr lang="en-US" dirty="0" err="1"/>
                <a:t>ave</a:t>
              </a:r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E8D13F-3476-4E77-933A-FB94AE87C15A}"/>
                </a:ext>
              </a:extLst>
            </p:cNvPr>
            <p:cNvSpPr/>
            <p:nvPr/>
          </p:nvSpPr>
          <p:spPr>
            <a:xfrm>
              <a:off x="6277050" y="1827632"/>
              <a:ext cx="30801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EPA Uniform Rate of Progress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2FC11D-AF5F-47F7-9AC2-CC71EC39566B}"/>
              </a:ext>
            </a:extLst>
          </p:cNvPr>
          <p:cNvGrpSpPr/>
          <p:nvPr/>
        </p:nvGrpSpPr>
        <p:grpSpPr>
          <a:xfrm>
            <a:off x="5636552" y="3429001"/>
            <a:ext cx="6095770" cy="3129664"/>
            <a:chOff x="414715" y="3867704"/>
            <a:chExt cx="5267440" cy="282846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FD2A322-BF58-401B-80E5-0059B41B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715" y="3867704"/>
              <a:ext cx="5267440" cy="282846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C92596-7A52-4B83-AC54-563E6D896D09}"/>
                </a:ext>
              </a:extLst>
            </p:cNvPr>
            <p:cNvSpPr/>
            <p:nvPr/>
          </p:nvSpPr>
          <p:spPr>
            <a:xfrm>
              <a:off x="4441371" y="4922635"/>
              <a:ext cx="68752" cy="52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763605F-7ADD-4300-AE50-150EC7427717}"/>
              </a:ext>
            </a:extLst>
          </p:cNvPr>
          <p:cNvSpPr txBox="1"/>
          <p:nvPr/>
        </p:nvSpPr>
        <p:spPr>
          <a:xfrm>
            <a:off x="5149052" y="210007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A7600-545C-4A8E-9D05-BEC024FD6168}"/>
              </a:ext>
            </a:extLst>
          </p:cNvPr>
          <p:cNvSpPr txBox="1"/>
          <p:nvPr/>
        </p:nvSpPr>
        <p:spPr>
          <a:xfrm>
            <a:off x="1310715" y="498452"/>
            <a:ext cx="9570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Demonstrating Visibility Progress using IMPROVE Aerosol Data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E66408-7604-4B7B-BC17-7AE562EA1252}"/>
              </a:ext>
            </a:extLst>
          </p:cNvPr>
          <p:cNvGraphicFramePr>
            <a:graphicFrameLocks/>
          </p:cNvGraphicFramePr>
          <p:nvPr/>
        </p:nvGraphicFramePr>
        <p:xfrm>
          <a:off x="2239761" y="1402537"/>
          <a:ext cx="7712478" cy="495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D7838D80-6B43-4086-BA5E-01086C56EEF9}"/>
              </a:ext>
            </a:extLst>
          </p:cNvPr>
          <p:cNvSpPr txBox="1"/>
          <p:nvPr/>
        </p:nvSpPr>
        <p:spPr>
          <a:xfrm>
            <a:off x="5052953" y="2312313"/>
            <a:ext cx="2478878" cy="3268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Yellowstone National Park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2F892-FB1D-4AC5-A1AC-78A395B2F78D}"/>
              </a:ext>
            </a:extLst>
          </p:cNvPr>
          <p:cNvSpPr txBox="1"/>
          <p:nvPr/>
        </p:nvSpPr>
        <p:spPr>
          <a:xfrm>
            <a:off x="3052925" y="221860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8.4 dv</a:t>
            </a:r>
          </a:p>
        </p:txBody>
      </p:sp>
    </p:spTree>
    <p:extLst>
      <p:ext uri="{BB962C8B-B14F-4D97-AF65-F5344CB8AC3E}">
        <p14:creationId xmlns:p14="http://schemas.microsoft.com/office/powerpoint/2010/main" val="8955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93ABDD9-C5C5-4D93-9BA5-67412061C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917329"/>
              </p:ext>
            </p:extLst>
          </p:nvPr>
        </p:nvGraphicFramePr>
        <p:xfrm>
          <a:off x="1506931" y="1521562"/>
          <a:ext cx="9612173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812DC8CD-79F2-4055-B686-D4AE951FC9BA}"/>
              </a:ext>
            </a:extLst>
          </p:cNvPr>
          <p:cNvSpPr txBox="1"/>
          <p:nvPr/>
        </p:nvSpPr>
        <p:spPr>
          <a:xfrm>
            <a:off x="5073578" y="2057817"/>
            <a:ext cx="2478878" cy="3268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Yellowstone National Park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582D8-0F80-4EE6-A7E5-9D756B376F88}"/>
              </a:ext>
            </a:extLst>
          </p:cNvPr>
          <p:cNvSpPr txBox="1"/>
          <p:nvPr/>
        </p:nvSpPr>
        <p:spPr>
          <a:xfrm>
            <a:off x="2463243" y="538865"/>
            <a:ext cx="731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IMPROVE Aerosol and Model 2014 and Baseline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8E0EDD-4D9B-4AE2-B474-373580DD1596}"/>
              </a:ext>
            </a:extLst>
          </p:cNvPr>
          <p:cNvGrpSpPr/>
          <p:nvPr/>
        </p:nvGrpSpPr>
        <p:grpSpPr>
          <a:xfrm>
            <a:off x="4217671" y="2999119"/>
            <a:ext cx="417240" cy="183600"/>
            <a:chOff x="4217671" y="2999119"/>
            <a:chExt cx="4172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97CA14-6EB1-4503-92D9-7CECA1CC8BEF}"/>
                    </a:ext>
                  </a:extLst>
                </p14:cNvPr>
                <p14:cNvContentPartPr/>
                <p14:nvPr/>
              </p14:nvContentPartPr>
              <p14:xfrm>
                <a:off x="4336111" y="3071119"/>
                <a:ext cx="298800" cy="17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97CA14-6EB1-4503-92D9-7CECA1CC8BE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27111" y="3062119"/>
                  <a:ext cx="31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EFD5596-CDAE-4755-8E9E-F6DBD87FA81F}"/>
                    </a:ext>
                  </a:extLst>
                </p14:cNvPr>
                <p14:cNvContentPartPr/>
                <p14:nvPr/>
              </p14:nvContentPartPr>
              <p14:xfrm>
                <a:off x="4217671" y="2999119"/>
                <a:ext cx="227880" cy="18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EFD5596-CDAE-4755-8E9E-F6DBD87FA8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08671" y="2990479"/>
                  <a:ext cx="2455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E570BB-E55C-4E6D-B735-297C2BE6DCA7}"/>
              </a:ext>
            </a:extLst>
          </p:cNvPr>
          <p:cNvGrpSpPr/>
          <p:nvPr/>
        </p:nvGrpSpPr>
        <p:grpSpPr>
          <a:xfrm>
            <a:off x="3829480" y="3219043"/>
            <a:ext cx="753616" cy="412033"/>
            <a:chOff x="3795031" y="3225919"/>
            <a:chExt cx="7124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2F124C-5DBC-4C4A-95E2-FEF6147F0B1C}"/>
                    </a:ext>
                  </a:extLst>
                </p14:cNvPr>
                <p14:cNvContentPartPr/>
                <p14:nvPr/>
              </p14:nvContentPartPr>
              <p14:xfrm>
                <a:off x="3795031" y="3372799"/>
                <a:ext cx="235800" cy="24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2F124C-5DBC-4C4A-95E2-FEF6147F0B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86525" y="3364291"/>
                  <a:ext cx="252473" cy="259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A445A4-F0FB-41B4-BACE-3882D2FCE1A8}"/>
                    </a:ext>
                  </a:extLst>
                </p14:cNvPr>
                <p14:cNvContentPartPr/>
                <p14:nvPr/>
              </p14:nvContentPartPr>
              <p14:xfrm>
                <a:off x="3880351" y="3531919"/>
                <a:ext cx="360" cy="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A445A4-F0FB-41B4-BACE-3882D2FCE1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71711" y="3523279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3DDDE1-491A-4EAE-8C31-EE9D2E9152DC}"/>
                    </a:ext>
                  </a:extLst>
                </p14:cNvPr>
                <p14:cNvContentPartPr/>
                <p14:nvPr/>
              </p14:nvContentPartPr>
              <p14:xfrm>
                <a:off x="3883591" y="3225919"/>
                <a:ext cx="623880" cy="30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3DDDE1-491A-4EAE-8C31-EE9D2E9152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75422" y="3217409"/>
                  <a:ext cx="640558" cy="323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0229F15-39EE-4DAF-B1B7-69E1731BBC58}"/>
              </a:ext>
            </a:extLst>
          </p:cNvPr>
          <p:cNvSpPr txBox="1"/>
          <p:nvPr/>
        </p:nvSpPr>
        <p:spPr>
          <a:xfrm>
            <a:off x="3612113" y="229154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836A14-6068-4F8C-985C-4D0EA3D945D7}"/>
              </a:ext>
            </a:extLst>
          </p:cNvPr>
          <p:cNvSpPr txBox="1"/>
          <p:nvPr/>
        </p:nvSpPr>
        <p:spPr>
          <a:xfrm>
            <a:off x="4695753" y="3631076"/>
            <a:ext cx="4346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IMPROVE 2014 for Model Performance Evaluation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8C8169-6BBF-4CCC-B090-E785565827D1}"/>
              </a:ext>
            </a:extLst>
          </p:cNvPr>
          <p:cNvGrpSpPr/>
          <p:nvPr/>
        </p:nvGrpSpPr>
        <p:grpSpPr>
          <a:xfrm>
            <a:off x="4009051" y="3678578"/>
            <a:ext cx="686702" cy="182399"/>
            <a:chOff x="4217671" y="2999119"/>
            <a:chExt cx="4172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76A339-94F1-46F1-86D2-2643FB797262}"/>
                    </a:ext>
                  </a:extLst>
                </p14:cNvPr>
                <p14:cNvContentPartPr/>
                <p14:nvPr/>
              </p14:nvContentPartPr>
              <p14:xfrm>
                <a:off x="4336111" y="3098800"/>
                <a:ext cx="298800" cy="1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76A339-94F1-46F1-86D2-2643FB7972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30638" y="3089800"/>
                  <a:ext cx="309526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161B1A-AFC1-4316-8609-208760C164CF}"/>
                    </a:ext>
                  </a:extLst>
                </p14:cNvPr>
                <p14:cNvContentPartPr/>
                <p14:nvPr/>
              </p14:nvContentPartPr>
              <p14:xfrm>
                <a:off x="4217671" y="2999119"/>
                <a:ext cx="227880" cy="183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161B1A-AFC1-4316-8609-208760C164C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12204" y="2990048"/>
                  <a:ext cx="238596" cy="20137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30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E51E6A92-E720-4512-96B5-9A7ACEF95224}"/>
              </a:ext>
            </a:extLst>
          </p:cNvPr>
          <p:cNvSpPr txBox="1">
            <a:spLocks/>
          </p:cNvSpPr>
          <p:nvPr/>
        </p:nvSpPr>
        <p:spPr>
          <a:xfrm>
            <a:off x="536208" y="206503"/>
            <a:ext cx="10890405" cy="885392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CAMx</a:t>
            </a:r>
            <a:r>
              <a:rPr lang="en-US" alt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(Raw Model Data): </a:t>
            </a:r>
            <a:r>
              <a:rPr lang="en-US" alt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2014v2 Actual, Baseline, and 2028 Visibility Progress compared to EPA Uniform Rate of Progress Glidepath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4260AE07-AF16-4A5D-A7FB-0AF3C4B2D4A7}"/>
              </a:ext>
            </a:extLst>
          </p:cNvPr>
          <p:cNvGrpSpPr/>
          <p:nvPr/>
        </p:nvGrpSpPr>
        <p:grpSpPr>
          <a:xfrm>
            <a:off x="1028275" y="1361846"/>
            <a:ext cx="10992200" cy="4889912"/>
            <a:chOff x="1617872" y="1563075"/>
            <a:chExt cx="10992200" cy="4889912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3F88BC95-59BD-4007-9DD6-7CABDDB0F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347" y="1748231"/>
              <a:ext cx="7747437" cy="449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D355FA-C2FC-4481-9847-B2725537A399}"/>
                </a:ext>
              </a:extLst>
            </p:cNvPr>
            <p:cNvGrpSpPr/>
            <p:nvPr/>
          </p:nvGrpSpPr>
          <p:grpSpPr>
            <a:xfrm>
              <a:off x="1617872" y="1563075"/>
              <a:ext cx="9524010" cy="4513338"/>
              <a:chOff x="1716214" y="1723513"/>
              <a:chExt cx="9524010" cy="451333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30697-1E36-402A-B0C9-AC0AB25ECA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978" y="1723513"/>
                <a:ext cx="6165795" cy="6075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Regional Haze Glide Path to 2064 for most impaired days, compared to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CAMx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Raw Model Data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5CD1EA99-2F5A-43C9-AC83-ED39129B50A3}"/>
                  </a:ext>
                </a:extLst>
              </p:cNvPr>
              <p:cNvSpPr txBox="1"/>
              <p:nvPr/>
            </p:nvSpPr>
            <p:spPr>
              <a:xfrm>
                <a:off x="4097798" y="2426799"/>
                <a:ext cx="2758333" cy="3268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Yellowstone National Park</a:t>
                </a:r>
                <a:endPara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0BD3A9-6180-4436-B071-6FCE0BC09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096" y="2505279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05AFD7-5992-48C9-B8ED-D658391E777A}"/>
                  </a:ext>
                </a:extLst>
              </p:cNvPr>
              <p:cNvSpPr txBox="1"/>
              <p:nvPr/>
            </p:nvSpPr>
            <p:spPr>
              <a:xfrm rot="16200000">
                <a:off x="1217051" y="3887795"/>
                <a:ext cx="136765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Deciview</a:t>
                </a:r>
                <a:r>
                  <a:rPr lang="en-US" dirty="0"/>
                  <a:t>, dv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8EA27-4FF9-47FA-B3E3-09773C0488AC}"/>
                  </a:ext>
                </a:extLst>
              </p:cNvPr>
              <p:cNvSpPr txBox="1"/>
              <p:nvPr/>
            </p:nvSpPr>
            <p:spPr>
              <a:xfrm>
                <a:off x="1939139" y="2100361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23223-2A77-4B40-91FF-F86D048FBF09}"/>
                  </a:ext>
                </a:extLst>
              </p:cNvPr>
              <p:cNvSpPr txBox="1"/>
              <p:nvPr/>
            </p:nvSpPr>
            <p:spPr>
              <a:xfrm>
                <a:off x="2015081" y="2744496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CEBAD2-8A0E-4B43-96ED-D424041BE14C}"/>
                  </a:ext>
                </a:extLst>
              </p:cNvPr>
              <p:cNvSpPr txBox="1"/>
              <p:nvPr/>
            </p:nvSpPr>
            <p:spPr>
              <a:xfrm>
                <a:off x="2035646" y="3548656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131943-7FDD-4FB0-8AF6-064C93B7E7AA}"/>
                  </a:ext>
                </a:extLst>
              </p:cNvPr>
              <p:cNvSpPr txBox="1"/>
              <p:nvPr/>
            </p:nvSpPr>
            <p:spPr>
              <a:xfrm>
                <a:off x="2003435" y="5096131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079ADD-F98B-48AF-AC89-AAB9885EE21E}"/>
                  </a:ext>
                </a:extLst>
              </p:cNvPr>
              <p:cNvSpPr/>
              <p:nvPr/>
            </p:nvSpPr>
            <p:spPr>
              <a:xfrm>
                <a:off x="2103780" y="3831482"/>
                <a:ext cx="145133" cy="12134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D28CDF-350A-4098-8C41-0FD62376C612}"/>
                  </a:ext>
                </a:extLst>
              </p:cNvPr>
              <p:cNvSpPr txBox="1"/>
              <p:nvPr/>
            </p:nvSpPr>
            <p:spPr>
              <a:xfrm>
                <a:off x="1993445" y="5867519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11FBF8-8CA7-49CC-AFE1-A05E471C1B38}"/>
                  </a:ext>
                </a:extLst>
              </p:cNvPr>
              <p:cNvSpPr/>
              <p:nvPr/>
            </p:nvSpPr>
            <p:spPr>
              <a:xfrm>
                <a:off x="8694683" y="2208828"/>
                <a:ext cx="430166" cy="40280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149913-47F7-47B9-AC59-BF55439CA1B7}"/>
                  </a:ext>
                </a:extLst>
              </p:cNvPr>
              <p:cNvSpPr/>
              <p:nvPr/>
            </p:nvSpPr>
            <p:spPr>
              <a:xfrm>
                <a:off x="8141718" y="1790418"/>
                <a:ext cx="983131" cy="3663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34CE4BD-2C22-4F54-8C29-6DFA04C0F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266" y="2618940"/>
                <a:ext cx="414355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C80EC8-9E37-4E3C-94AA-5341BF855FEC}"/>
                  </a:ext>
                </a:extLst>
              </p:cNvPr>
              <p:cNvSpPr txBox="1"/>
              <p:nvPr/>
            </p:nvSpPr>
            <p:spPr>
              <a:xfrm>
                <a:off x="9211784" y="2479247"/>
                <a:ext cx="2028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2014-2018 5 </a:t>
                </a:r>
                <a:r>
                  <a:rPr lang="en-US" dirty="0" err="1"/>
                  <a:t>yr</a:t>
                </a:r>
                <a:r>
                  <a:rPr lang="en-US" dirty="0"/>
                  <a:t> </a:t>
                </a:r>
                <a:r>
                  <a:rPr lang="en-US" dirty="0" err="1"/>
                  <a:t>ave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95AACA-7F0F-4965-85A0-CB84C9441F16}"/>
                  </a:ext>
                </a:extLst>
              </p:cNvPr>
              <p:cNvSpPr txBox="1"/>
              <p:nvPr/>
            </p:nvSpPr>
            <p:spPr>
              <a:xfrm>
                <a:off x="8676536" y="2129669"/>
                <a:ext cx="25592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2000-2004 5 </a:t>
                </a:r>
                <a:r>
                  <a:rPr lang="en-US" dirty="0" err="1"/>
                  <a:t>yr</a:t>
                </a:r>
                <a:r>
                  <a:rPr lang="en-US" dirty="0"/>
                  <a:t> </a:t>
                </a:r>
                <a:r>
                  <a:rPr lang="en-US" dirty="0" err="1"/>
                  <a:t>ave</a:t>
                </a:r>
                <a:endParaRPr lang="en-US" dirty="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F1EA812-29DD-470A-B4C5-005FC9F76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265" y="2309102"/>
                <a:ext cx="414355" cy="0"/>
              </a:xfrm>
              <a:prstGeom prst="line">
                <a:avLst/>
              </a:prstGeom>
              <a:ln w="38100">
                <a:solidFill>
                  <a:srgbClr val="66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26B358-6C8B-464D-B3B0-EDE81A6954AF}"/>
                  </a:ext>
                </a:extLst>
              </p:cNvPr>
              <p:cNvSpPr txBox="1"/>
              <p:nvPr/>
            </p:nvSpPr>
            <p:spPr>
              <a:xfrm>
                <a:off x="2021487" y="4372213"/>
                <a:ext cx="290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D2D290-49C4-49CA-B796-30B69B19450E}"/>
                </a:ext>
              </a:extLst>
            </p:cNvPr>
            <p:cNvSpPr txBox="1"/>
            <p:nvPr/>
          </p:nvSpPr>
          <p:spPr>
            <a:xfrm>
              <a:off x="9209013" y="3606054"/>
              <a:ext cx="3401059" cy="28469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u="sng" dirty="0" err="1"/>
                <a:t>CAMx</a:t>
              </a:r>
              <a:r>
                <a:rPr lang="en-US" u="sng" dirty="0"/>
                <a:t> Modeling 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A2) 2014v2 Actual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B)   Baseline 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C1) 2028 OTB w 2014v2 Fires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C2) 2028 OTB w Baseline Fires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C3) 2028 Controls w Baseline Fires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C4) 2028 OTB + Wildfire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C5) 2028 OTB + Prescribed Fire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D01C40E-81B7-46CD-A593-FB91BFCB9FC4}"/>
              </a:ext>
            </a:extLst>
          </p:cNvPr>
          <p:cNvSpPr txBox="1"/>
          <p:nvPr/>
        </p:nvSpPr>
        <p:spPr>
          <a:xfrm>
            <a:off x="8361114" y="1397067"/>
            <a:ext cx="2379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</a:t>
            </a:r>
            <a:r>
              <a:rPr lang="en-US" u="sng" dirty="0"/>
              <a:t>IMPROVE monitoring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790B3B0-6F5D-4535-A48D-FE0F8C2F7236}"/>
                  </a:ext>
                </a:extLst>
              </p14:cNvPr>
              <p14:cNvContentPartPr/>
              <p14:nvPr/>
            </p14:nvContentPartPr>
            <p14:xfrm>
              <a:off x="2200142" y="2676030"/>
              <a:ext cx="491760" cy="1404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790B3B0-6F5D-4535-A48D-FE0F8C2F72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2142" y="2640030"/>
                <a:ext cx="5274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A3757FD-535C-41A5-B5CE-1F564CF133AA}"/>
                  </a:ext>
                </a:extLst>
              </p14:cNvPr>
              <p14:cNvContentPartPr/>
              <p14:nvPr/>
            </p14:nvContentPartPr>
            <p14:xfrm>
              <a:off x="3793502" y="3106590"/>
              <a:ext cx="489600" cy="1609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A3757FD-535C-41A5-B5CE-1F564CF133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75862" y="3070950"/>
                <a:ext cx="5252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8119027-99D9-4806-9396-AECD0843C93F}"/>
                  </a:ext>
                </a:extLst>
              </p14:cNvPr>
              <p14:cNvContentPartPr/>
              <p14:nvPr/>
            </p14:nvContentPartPr>
            <p14:xfrm>
              <a:off x="4501651" y="3318941"/>
              <a:ext cx="615049" cy="198999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8119027-99D9-4806-9396-AECD0843C9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84016" y="3282890"/>
                <a:ext cx="650678" cy="27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77F5F71-D32F-4A4C-BCC1-B5C4E442259E}"/>
                  </a:ext>
                </a:extLst>
              </p14:cNvPr>
              <p14:cNvContentPartPr/>
              <p14:nvPr/>
            </p14:nvContentPartPr>
            <p14:xfrm>
              <a:off x="5268782" y="3574590"/>
              <a:ext cx="556920" cy="185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77F5F71-D32F-4A4C-BCC1-B5C4E44225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51142" y="3538950"/>
                <a:ext cx="5925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83876DE-6C1C-4CEE-A06C-4EC0DCAF9B4F}"/>
                  </a:ext>
                </a:extLst>
              </p14:cNvPr>
              <p14:cNvContentPartPr/>
              <p14:nvPr/>
            </p14:nvContentPartPr>
            <p14:xfrm>
              <a:off x="6044582" y="3817590"/>
              <a:ext cx="486720" cy="172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83876DE-6C1C-4CEE-A06C-4EC0DCAF9B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26942" y="3781590"/>
                <a:ext cx="5223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B92D8C7-6AC4-410C-8364-7E93745D88A4}"/>
                  </a:ext>
                </a:extLst>
              </p14:cNvPr>
              <p14:cNvContentPartPr/>
              <p14:nvPr/>
            </p14:nvContentPartPr>
            <p14:xfrm>
              <a:off x="6743342" y="4000110"/>
              <a:ext cx="416520" cy="1544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B92D8C7-6AC4-410C-8364-7E93745D88A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25702" y="3964470"/>
                <a:ext cx="4521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7C68EDB-35B8-4765-8CDA-BA5614292891}"/>
                  </a:ext>
                </a:extLst>
              </p14:cNvPr>
              <p14:cNvContentPartPr/>
              <p14:nvPr/>
            </p14:nvContentPartPr>
            <p14:xfrm>
              <a:off x="7299542" y="4143390"/>
              <a:ext cx="391680" cy="1436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7C68EDB-35B8-4765-8CDA-BA56142928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81542" y="4107750"/>
                <a:ext cx="4273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486E6F6-61A5-40EB-8C3A-7AA3D3C78E92}"/>
                  </a:ext>
                </a:extLst>
              </p14:cNvPr>
              <p14:cNvContentPartPr/>
              <p14:nvPr/>
            </p14:nvContentPartPr>
            <p14:xfrm>
              <a:off x="1697582" y="2661990"/>
              <a:ext cx="2160" cy="39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486E6F6-61A5-40EB-8C3A-7AA3D3C78E9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79582" y="2625990"/>
                <a:ext cx="378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4B0813F-49FB-4DE4-A91E-A14D2E44B008}"/>
                  </a:ext>
                </a:extLst>
              </p14:cNvPr>
              <p14:cNvContentPartPr/>
              <p14:nvPr/>
            </p14:nvContentPartPr>
            <p14:xfrm>
              <a:off x="2834102" y="2849910"/>
              <a:ext cx="765720" cy="225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4B0813F-49FB-4DE4-A91E-A14D2E44B0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19702" y="2821470"/>
                <a:ext cx="793800" cy="282240"/>
              </a:xfrm>
              <a:prstGeom prst="rect">
                <a:avLst/>
              </a:prstGeom>
            </p:spPr>
          </p:pic>
        </mc:Fallback>
      </mc:AlternateContent>
      <p:sp>
        <p:nvSpPr>
          <p:cNvPr id="222" name="TextBox 221">
            <a:extLst>
              <a:ext uri="{FF2B5EF4-FFF2-40B4-BE49-F238E27FC236}">
                <a16:creationId xmlns:a16="http://schemas.microsoft.com/office/drawing/2014/main" id="{B6EB2927-1FDC-406D-A62D-F4C1180E63DA}"/>
              </a:ext>
            </a:extLst>
          </p:cNvPr>
          <p:cNvSpPr txBox="1"/>
          <p:nvPr/>
        </p:nvSpPr>
        <p:spPr>
          <a:xfrm>
            <a:off x="1733756" y="226093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8.3</a:t>
            </a:r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B1A1EFF-AB36-4E72-9421-7370D8E848B8}"/>
              </a:ext>
            </a:extLst>
          </p:cNvPr>
          <p:cNvCxnSpPr>
            <a:cxnSpLocks/>
          </p:cNvCxnSpPr>
          <p:nvPr/>
        </p:nvCxnSpPr>
        <p:spPr>
          <a:xfrm>
            <a:off x="2978519" y="2949884"/>
            <a:ext cx="407015" cy="519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Star: 5 Points 232">
            <a:extLst>
              <a:ext uri="{FF2B5EF4-FFF2-40B4-BE49-F238E27FC236}">
                <a16:creationId xmlns:a16="http://schemas.microsoft.com/office/drawing/2014/main" id="{7262950E-4A3D-4CCB-B296-A0A805868258}"/>
              </a:ext>
            </a:extLst>
          </p:cNvPr>
          <p:cNvSpPr/>
          <p:nvPr/>
        </p:nvSpPr>
        <p:spPr>
          <a:xfrm rot="10800000">
            <a:off x="8150645" y="2479039"/>
            <a:ext cx="266223" cy="233441"/>
          </a:xfrm>
          <a:prstGeom prst="star5">
            <a:avLst>
              <a:gd name="adj" fmla="val 15747"/>
              <a:gd name="hf" fmla="val 105146"/>
              <a:gd name="vf" fmla="val 110557"/>
            </a:avLst>
          </a:prstGeom>
          <a:solidFill>
            <a:srgbClr val="51D24E"/>
          </a:solidFill>
          <a:ln>
            <a:solidFill>
              <a:srgbClr val="51D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34" name="Star: 5 Points 233">
            <a:extLst>
              <a:ext uri="{FF2B5EF4-FFF2-40B4-BE49-F238E27FC236}">
                <a16:creationId xmlns:a16="http://schemas.microsoft.com/office/drawing/2014/main" id="{68E4A567-E535-4D38-B24B-7CCC7CF695C4}"/>
              </a:ext>
            </a:extLst>
          </p:cNvPr>
          <p:cNvSpPr/>
          <p:nvPr/>
        </p:nvSpPr>
        <p:spPr>
          <a:xfrm>
            <a:off x="7545815" y="4069105"/>
            <a:ext cx="306720" cy="35852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51D24E"/>
          </a:solidFill>
          <a:ln>
            <a:solidFill>
              <a:srgbClr val="51D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8FA2091-C869-4EAE-AAF9-1143A82E95BC}"/>
              </a:ext>
            </a:extLst>
          </p:cNvPr>
          <p:cNvSpPr/>
          <p:nvPr/>
        </p:nvSpPr>
        <p:spPr>
          <a:xfrm>
            <a:off x="7825678" y="1843486"/>
            <a:ext cx="218260" cy="3952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316DF8B-D151-45AA-970A-EE8B6F9C02C7}"/>
              </a:ext>
            </a:extLst>
          </p:cNvPr>
          <p:cNvSpPr txBox="1"/>
          <p:nvPr/>
        </p:nvSpPr>
        <p:spPr>
          <a:xfrm>
            <a:off x="7430027" y="3726865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4.0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3B3FA72-43C3-4A90-8338-A4507A5A2F30}"/>
              </a:ext>
            </a:extLst>
          </p:cNvPr>
          <p:cNvSpPr/>
          <p:nvPr/>
        </p:nvSpPr>
        <p:spPr>
          <a:xfrm>
            <a:off x="1858098" y="3403590"/>
            <a:ext cx="133797" cy="1060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7C63EFAE-60B6-49AC-A0F8-90538011BB75}"/>
              </a:ext>
            </a:extLst>
          </p:cNvPr>
          <p:cNvSpPr txBox="1"/>
          <p:nvPr/>
        </p:nvSpPr>
        <p:spPr>
          <a:xfrm>
            <a:off x="2147323" y="4277696"/>
            <a:ext cx="429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Hypothetical values, not model results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2AC4CFE-3ACF-4557-A4AD-177DFE91FF19}"/>
                  </a:ext>
                </a:extLst>
              </p14:cNvPr>
              <p14:cNvContentPartPr/>
              <p14:nvPr/>
            </p14:nvContentPartPr>
            <p14:xfrm>
              <a:off x="2718675" y="3709408"/>
              <a:ext cx="231960" cy="533001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2AC4CFE-3ACF-4557-A4AD-177DFE91FF1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09642" y="3700405"/>
                <a:ext cx="249664" cy="55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DC1350FC-08FC-48A9-AAB1-E44FA5C08BE9}"/>
                  </a:ext>
                </a:extLst>
              </p14:cNvPr>
              <p14:cNvContentPartPr/>
              <p14:nvPr/>
            </p14:nvContentPartPr>
            <p14:xfrm>
              <a:off x="2854501" y="3524425"/>
              <a:ext cx="190080" cy="1728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DC1350FC-08FC-48A9-AAB1-E44FA5C08BE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45501" y="3515406"/>
                <a:ext cx="207720" cy="190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BF35F35-F006-449F-8B84-39A035148748}"/>
                  </a:ext>
                </a:extLst>
              </p14:cNvPr>
              <p14:cNvContentPartPr/>
              <p14:nvPr/>
            </p14:nvContentPartPr>
            <p14:xfrm>
              <a:off x="4117058" y="3963038"/>
              <a:ext cx="131760" cy="3027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BF35F35-F006-449F-8B84-39A03514874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08033" y="3954038"/>
                <a:ext cx="149448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AF561469-874E-4DF9-BDDC-5D0820231DE2}"/>
                  </a:ext>
                </a:extLst>
              </p14:cNvPr>
              <p14:cNvContentPartPr/>
              <p14:nvPr/>
            </p14:nvContentPartPr>
            <p14:xfrm>
              <a:off x="4135527" y="3744573"/>
              <a:ext cx="190080" cy="1728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AF561469-874E-4DF9-BDDC-5D0820231DE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26527" y="3735554"/>
                <a:ext cx="207720" cy="190477"/>
              </a:xfrm>
              <a:prstGeom prst="rect">
                <a:avLst/>
              </a:prstGeom>
            </p:spPr>
          </p:pic>
        </mc:Fallback>
      </mc:AlternateContent>
      <p:sp>
        <p:nvSpPr>
          <p:cNvPr id="232" name="Rectangle 231">
            <a:extLst>
              <a:ext uri="{FF2B5EF4-FFF2-40B4-BE49-F238E27FC236}">
                <a16:creationId xmlns:a16="http://schemas.microsoft.com/office/drawing/2014/main" id="{99C9B36E-CF42-4CC0-B56E-60D2FD1DEF4F}"/>
              </a:ext>
            </a:extLst>
          </p:cNvPr>
          <p:cNvSpPr/>
          <p:nvPr/>
        </p:nvSpPr>
        <p:spPr>
          <a:xfrm>
            <a:off x="8591500" y="2449906"/>
            <a:ext cx="30801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2064 EPA Natural Conditions</a:t>
            </a:r>
          </a:p>
          <a:p>
            <a:endParaRPr lang="en-US" sz="500" dirty="0"/>
          </a:p>
          <a:p>
            <a:endParaRPr lang="en-US" sz="400" dirty="0"/>
          </a:p>
          <a:p>
            <a:r>
              <a:rPr lang="en-US" dirty="0"/>
              <a:t>EPA Uniform Rate of Progress</a:t>
            </a:r>
          </a:p>
        </p:txBody>
      </p:sp>
      <p:sp>
        <p:nvSpPr>
          <p:cNvPr id="103" name="Cloud 102">
            <a:extLst>
              <a:ext uri="{FF2B5EF4-FFF2-40B4-BE49-F238E27FC236}">
                <a16:creationId xmlns:a16="http://schemas.microsoft.com/office/drawing/2014/main" id="{580F4513-A7B2-418C-B934-372FB5683FBC}"/>
              </a:ext>
            </a:extLst>
          </p:cNvPr>
          <p:cNvSpPr/>
          <p:nvPr/>
        </p:nvSpPr>
        <p:spPr>
          <a:xfrm>
            <a:off x="4140129" y="2906343"/>
            <a:ext cx="372815" cy="178433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loud 103">
            <a:extLst>
              <a:ext uri="{FF2B5EF4-FFF2-40B4-BE49-F238E27FC236}">
                <a16:creationId xmlns:a16="http://schemas.microsoft.com/office/drawing/2014/main" id="{EE05D206-E235-4508-AA22-C1A9B2B40A50}"/>
              </a:ext>
            </a:extLst>
          </p:cNvPr>
          <p:cNvSpPr/>
          <p:nvPr/>
        </p:nvSpPr>
        <p:spPr>
          <a:xfrm>
            <a:off x="8174706" y="5579693"/>
            <a:ext cx="372815" cy="178433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loud 137">
            <a:extLst>
              <a:ext uri="{FF2B5EF4-FFF2-40B4-BE49-F238E27FC236}">
                <a16:creationId xmlns:a16="http://schemas.microsoft.com/office/drawing/2014/main" id="{813440A4-BA24-4954-937D-C4C2B8B16A69}"/>
              </a:ext>
            </a:extLst>
          </p:cNvPr>
          <p:cNvSpPr/>
          <p:nvPr/>
        </p:nvSpPr>
        <p:spPr>
          <a:xfrm>
            <a:off x="8190479" y="5937697"/>
            <a:ext cx="372815" cy="17843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Cloud 138">
            <a:extLst>
              <a:ext uri="{FF2B5EF4-FFF2-40B4-BE49-F238E27FC236}">
                <a16:creationId xmlns:a16="http://schemas.microsoft.com/office/drawing/2014/main" id="{6EAD73C8-4705-49AB-A5FD-E1D62D8482A7}"/>
              </a:ext>
            </a:extLst>
          </p:cNvPr>
          <p:cNvSpPr/>
          <p:nvPr/>
        </p:nvSpPr>
        <p:spPr>
          <a:xfrm>
            <a:off x="4134999" y="3163649"/>
            <a:ext cx="372815" cy="17843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796D95E-96DF-41B6-8131-19911A518153}"/>
              </a:ext>
            </a:extLst>
          </p:cNvPr>
          <p:cNvSpPr/>
          <p:nvPr/>
        </p:nvSpPr>
        <p:spPr>
          <a:xfrm>
            <a:off x="8200432" y="4279225"/>
            <a:ext cx="31091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4E4DBE4-4703-451B-B05A-B20EF7E95B62}"/>
              </a:ext>
            </a:extLst>
          </p:cNvPr>
          <p:cNvSpPr/>
          <p:nvPr/>
        </p:nvSpPr>
        <p:spPr>
          <a:xfrm>
            <a:off x="3011671" y="3004041"/>
            <a:ext cx="375974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AF7DE19C-376E-4E49-AC64-354D2CE20B2D}"/>
              </a:ext>
            </a:extLst>
          </p:cNvPr>
          <p:cNvSpPr/>
          <p:nvPr/>
        </p:nvSpPr>
        <p:spPr>
          <a:xfrm>
            <a:off x="3017849" y="2996935"/>
            <a:ext cx="134991" cy="151116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E49AAC-D572-44E6-A584-85A16B704403}"/>
                  </a:ext>
                </a:extLst>
              </p14:cNvPr>
              <p14:cNvContentPartPr/>
              <p14:nvPr/>
            </p14:nvContentPartPr>
            <p14:xfrm>
              <a:off x="2922440" y="3008907"/>
              <a:ext cx="2520" cy="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E49AAC-D572-44E6-A584-85A16B70440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59440" y="2631267"/>
                <a:ext cx="128160" cy="760320"/>
              </a:xfrm>
              <a:prstGeom prst="rect">
                <a:avLst/>
              </a:prstGeom>
            </p:spPr>
          </p:pic>
        </mc:Fallback>
      </mc:AlternateContent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DBEA2F06-5574-4234-AEC3-6BF8CE4E9809}"/>
              </a:ext>
            </a:extLst>
          </p:cNvPr>
          <p:cNvSpPr/>
          <p:nvPr/>
        </p:nvSpPr>
        <p:spPr>
          <a:xfrm>
            <a:off x="8281878" y="3836961"/>
            <a:ext cx="134991" cy="151116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19DFE29-0A41-4CF1-A4E2-9FE79B990D7C}"/>
              </a:ext>
            </a:extLst>
          </p:cNvPr>
          <p:cNvCxnSpPr>
            <a:cxnSpLocks/>
          </p:cNvCxnSpPr>
          <p:nvPr/>
        </p:nvCxnSpPr>
        <p:spPr>
          <a:xfrm flipV="1">
            <a:off x="8094772" y="3016527"/>
            <a:ext cx="454695" cy="16078"/>
          </a:xfrm>
          <a:prstGeom prst="line">
            <a:avLst/>
          </a:prstGeom>
          <a:ln w="38100">
            <a:solidFill>
              <a:srgbClr val="51D2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52D0C0F-1554-434D-B87F-A0475CFD9D28}"/>
              </a:ext>
            </a:extLst>
          </p:cNvPr>
          <p:cNvCxnSpPr>
            <a:cxnSpLocks/>
          </p:cNvCxnSpPr>
          <p:nvPr/>
        </p:nvCxnSpPr>
        <p:spPr>
          <a:xfrm>
            <a:off x="1694802" y="2654784"/>
            <a:ext cx="414355" cy="0"/>
          </a:xfrm>
          <a:prstGeom prst="line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3C06E8-B0CE-4AA9-84B2-A9CB7F8322CB}"/>
                  </a:ext>
                </a:extLst>
              </p14:cNvPr>
              <p14:cNvContentPartPr/>
              <p14:nvPr/>
            </p14:nvContentPartPr>
            <p14:xfrm>
              <a:off x="2424511" y="2883919"/>
              <a:ext cx="3960" cy="6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3C06E8-B0CE-4AA9-84B2-A9CB7F8322C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61871" y="2505919"/>
                <a:ext cx="129600" cy="76212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E28F16D0-728B-443E-8FD3-90F672905934}"/>
              </a:ext>
            </a:extLst>
          </p:cNvPr>
          <p:cNvSpPr/>
          <p:nvPr/>
        </p:nvSpPr>
        <p:spPr>
          <a:xfrm>
            <a:off x="8291763" y="4927632"/>
            <a:ext cx="161255" cy="1416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2B46B26D-59B9-46B3-9D06-847B8DCDB81B}"/>
              </a:ext>
            </a:extLst>
          </p:cNvPr>
          <p:cNvSpPr/>
          <p:nvPr/>
        </p:nvSpPr>
        <p:spPr>
          <a:xfrm>
            <a:off x="8270849" y="4551373"/>
            <a:ext cx="195412" cy="199381"/>
          </a:xfrm>
          <a:prstGeom prst="diamon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0DBEB74B-2FF8-409E-9057-279CFD534EE3}"/>
              </a:ext>
            </a:extLst>
          </p:cNvPr>
          <p:cNvSpPr/>
          <p:nvPr/>
        </p:nvSpPr>
        <p:spPr>
          <a:xfrm>
            <a:off x="8280005" y="5217184"/>
            <a:ext cx="167202" cy="143059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429325E-CED1-42BC-B6D7-D9FD4BEE8F18}"/>
              </a:ext>
            </a:extLst>
          </p:cNvPr>
          <p:cNvSpPr/>
          <p:nvPr/>
        </p:nvSpPr>
        <p:spPr>
          <a:xfrm>
            <a:off x="4222152" y="3263420"/>
            <a:ext cx="161255" cy="1416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iamond 86">
            <a:extLst>
              <a:ext uri="{FF2B5EF4-FFF2-40B4-BE49-F238E27FC236}">
                <a16:creationId xmlns:a16="http://schemas.microsoft.com/office/drawing/2014/main" id="{9849BCC5-0E97-4217-8E9D-01F08C0A104E}"/>
              </a:ext>
            </a:extLst>
          </p:cNvPr>
          <p:cNvSpPr/>
          <p:nvPr/>
        </p:nvSpPr>
        <p:spPr>
          <a:xfrm>
            <a:off x="4203188" y="3335014"/>
            <a:ext cx="195412" cy="199381"/>
          </a:xfrm>
          <a:prstGeom prst="diamon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9DA497FE-1BEF-4AAC-86C0-3F8ABE4FAC8C}"/>
              </a:ext>
            </a:extLst>
          </p:cNvPr>
          <p:cNvSpPr/>
          <p:nvPr/>
        </p:nvSpPr>
        <p:spPr>
          <a:xfrm>
            <a:off x="4217293" y="3438998"/>
            <a:ext cx="167202" cy="143059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5FDF3B4-2FFD-439B-9AAF-27593C97E935}"/>
              </a:ext>
            </a:extLst>
          </p:cNvPr>
          <p:cNvSpPr/>
          <p:nvPr/>
        </p:nvSpPr>
        <p:spPr>
          <a:xfrm>
            <a:off x="8580238" y="2443264"/>
            <a:ext cx="30801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2064 EPA Natural Conditions</a:t>
            </a:r>
          </a:p>
          <a:p>
            <a:endParaRPr lang="en-US" sz="500" dirty="0"/>
          </a:p>
          <a:p>
            <a:endParaRPr lang="en-US" sz="400" dirty="0"/>
          </a:p>
          <a:p>
            <a:r>
              <a:rPr lang="en-US" dirty="0"/>
              <a:t>EPA Uniform Rate of Progress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4F3DC55-A9AA-43E8-8F9D-A613DB171A80}"/>
              </a:ext>
            </a:extLst>
          </p:cNvPr>
          <p:cNvCxnSpPr>
            <a:cxnSpLocks/>
          </p:cNvCxnSpPr>
          <p:nvPr/>
        </p:nvCxnSpPr>
        <p:spPr>
          <a:xfrm flipV="1">
            <a:off x="8083510" y="3009885"/>
            <a:ext cx="454695" cy="16078"/>
          </a:xfrm>
          <a:prstGeom prst="line">
            <a:avLst/>
          </a:prstGeom>
          <a:ln w="38100">
            <a:solidFill>
              <a:srgbClr val="51D2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216CB0BC-459A-4624-922A-275DCD92F7BE}"/>
              </a:ext>
            </a:extLst>
          </p:cNvPr>
          <p:cNvSpPr/>
          <p:nvPr/>
        </p:nvSpPr>
        <p:spPr>
          <a:xfrm rot="867797">
            <a:off x="2904031" y="2627284"/>
            <a:ext cx="635404" cy="26937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4A125F9-DCE7-4095-ABE2-668CCC828FEB}"/>
              </a:ext>
            </a:extLst>
          </p:cNvPr>
          <p:cNvSpPr txBox="1"/>
          <p:nvPr/>
        </p:nvSpPr>
        <p:spPr>
          <a:xfrm>
            <a:off x="2945948" y="25509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F7135FF-8872-4707-97B8-469E4BE7FCEA}"/>
              </a:ext>
            </a:extLst>
          </p:cNvPr>
          <p:cNvCxnSpPr>
            <a:cxnSpLocks/>
          </p:cNvCxnSpPr>
          <p:nvPr/>
        </p:nvCxnSpPr>
        <p:spPr>
          <a:xfrm>
            <a:off x="2999829" y="2945933"/>
            <a:ext cx="41435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1C933-259A-44A2-8CE5-BEE0CE19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27" y="705405"/>
            <a:ext cx="11514665" cy="91857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(in progress: responsibility, objective, methods, delivery schedule)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1EDDF-1484-498C-AC43-F8989D517480}"/>
              </a:ext>
            </a:extLst>
          </p:cNvPr>
          <p:cNvSpPr/>
          <p:nvPr/>
        </p:nvSpPr>
        <p:spPr>
          <a:xfrm>
            <a:off x="1193733" y="1594508"/>
            <a:ext cx="1828800" cy="485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5FB08E-9398-4555-93DF-619B55EDA7B5}"/>
              </a:ext>
            </a:extLst>
          </p:cNvPr>
          <p:cNvSpPr/>
          <p:nvPr/>
        </p:nvSpPr>
        <p:spPr>
          <a:xfrm>
            <a:off x="5077078" y="1594508"/>
            <a:ext cx="1828800" cy="485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Emissions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C06F25-B02D-4233-A85B-68FAF3B2AEB5}"/>
              </a:ext>
            </a:extLst>
          </p:cNvPr>
          <p:cNvSpPr/>
          <p:nvPr/>
        </p:nvSpPr>
        <p:spPr>
          <a:xfrm>
            <a:off x="9085725" y="1594509"/>
            <a:ext cx="1828800" cy="485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Modeling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FA2C2-204F-4FF7-B8A2-F70F8EA3A5DB}"/>
              </a:ext>
            </a:extLst>
          </p:cNvPr>
          <p:cNvSpPr txBox="1"/>
          <p:nvPr/>
        </p:nvSpPr>
        <p:spPr>
          <a:xfrm>
            <a:off x="239686" y="2175690"/>
            <a:ext cx="3976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 2000-2018 Annual aerosol contributions (</a:t>
            </a:r>
            <a:r>
              <a:rPr lang="en-US" dirty="0" err="1"/>
              <a:t>bext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 2014 Daily aerosol contributions (</a:t>
            </a:r>
            <a:r>
              <a:rPr lang="en-US" dirty="0" err="1"/>
              <a:t>bext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 2014 Monthly aerosol contributions and # days/month MID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Daily aerosol 2000-2004, MID-only (retain seasonality, separate charts per year or one long landscape chart w 5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show #MID per month per year and per month 5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ave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7B17B9-5817-43BB-B4C9-F1AB98A7F148}"/>
              </a:ext>
            </a:extLst>
          </p:cNvPr>
          <p:cNvSpPr txBox="1"/>
          <p:nvPr/>
        </p:nvSpPr>
        <p:spPr>
          <a:xfrm>
            <a:off x="4309536" y="2174634"/>
            <a:ext cx="3864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Tables of Trends by source sector (rows), years (columns), by State and by WRAP Region: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WRAP archive 2002/2008/2011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2014 v2 Actual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 Baseline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2028 OTBw14v2Fires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2028 </a:t>
            </a:r>
            <a:r>
              <a:rPr lang="en-US" dirty="0" err="1"/>
              <a:t>OTBwRepfires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2028 </a:t>
            </a:r>
            <a:r>
              <a:rPr lang="en-US" dirty="0" err="1"/>
              <a:t>OTB+Controls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2028 </a:t>
            </a:r>
            <a:r>
              <a:rPr lang="en-US" dirty="0" err="1"/>
              <a:t>OTB+Wildfire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2028 </a:t>
            </a:r>
            <a:r>
              <a:rPr lang="en-US" dirty="0" err="1"/>
              <a:t>OTB+Rxfire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F902CB-5CC1-4FB1-B494-588F80113DA4}"/>
              </a:ext>
            </a:extLst>
          </p:cNvPr>
          <p:cNvSpPr txBox="1"/>
          <p:nvPr/>
        </p:nvSpPr>
        <p:spPr>
          <a:xfrm>
            <a:off x="8164621" y="2166022"/>
            <a:ext cx="3976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2014 Model Performance Evaluation by aerosol mass and </a:t>
            </a:r>
            <a:r>
              <a:rPr lang="en-US" dirty="0" err="1"/>
              <a:t>bext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Daily, all IMPROVE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Daily, Most impaired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Average MID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Median/mean all IMPROVE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Best model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Visibility results: 2014 v2, Rep Baseline 2028 projections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MID based on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MID based on EPA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Visibility projections: relative response factors for 2028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2014v2 to 2028w14v2fires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Baseline to 2028wRepfires….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Contributions….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372686-829A-40CB-8FA6-451DD1308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0" b="83395"/>
          <a:stretch/>
        </p:blipFill>
        <p:spPr>
          <a:xfrm>
            <a:off x="97946" y="118530"/>
            <a:ext cx="4931540" cy="588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D0AC7C-4DF2-42DC-A4DD-D74A02E86D4E}"/>
              </a:ext>
            </a:extLst>
          </p:cNvPr>
          <p:cNvSpPr/>
          <p:nvPr/>
        </p:nvSpPr>
        <p:spPr>
          <a:xfrm>
            <a:off x="5781339" y="336073"/>
            <a:ext cx="3858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Class I Area Summary </a:t>
            </a:r>
          </a:p>
        </p:txBody>
      </p:sp>
    </p:spTree>
    <p:extLst>
      <p:ext uri="{BB962C8B-B14F-4D97-AF65-F5344CB8AC3E}">
        <p14:creationId xmlns:p14="http://schemas.microsoft.com/office/powerpoint/2010/main" val="19960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486</Words>
  <Application>Microsoft Office PowerPoint</Application>
  <PresentationFormat>Widescreen</PresentationFormat>
  <Paragraphs>116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(in progress: responsibility, objective, methods, delivery schedule)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Brewer</dc:creator>
  <cp:lastModifiedBy>TMoore</cp:lastModifiedBy>
  <cp:revision>22</cp:revision>
  <dcterms:created xsi:type="dcterms:W3CDTF">2019-11-13T23:49:25Z</dcterms:created>
  <dcterms:modified xsi:type="dcterms:W3CDTF">2019-12-03T02:42:06Z</dcterms:modified>
</cp:coreProperties>
</file>