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  <p:sldMasterId id="2147483799" r:id="rId2"/>
  </p:sldMasterIdLst>
  <p:notesMasterIdLst>
    <p:notesMasterId r:id="rId21"/>
  </p:notesMasterIdLst>
  <p:handoutMasterIdLst>
    <p:handoutMasterId r:id="rId22"/>
  </p:handoutMasterIdLst>
  <p:sldIdLst>
    <p:sldId id="257" r:id="rId3"/>
    <p:sldId id="319" r:id="rId4"/>
    <p:sldId id="320" r:id="rId5"/>
    <p:sldId id="321" r:id="rId6"/>
    <p:sldId id="323" r:id="rId7"/>
    <p:sldId id="327" r:id="rId8"/>
    <p:sldId id="322" r:id="rId9"/>
    <p:sldId id="324" r:id="rId10"/>
    <p:sldId id="328" r:id="rId11"/>
    <p:sldId id="335" r:id="rId12"/>
    <p:sldId id="325" r:id="rId13"/>
    <p:sldId id="326" r:id="rId14"/>
    <p:sldId id="329" r:id="rId15"/>
    <p:sldId id="330" r:id="rId16"/>
    <p:sldId id="331" r:id="rId17"/>
    <p:sldId id="332" r:id="rId18"/>
    <p:sldId id="333" r:id="rId19"/>
    <p:sldId id="334" r:id="rId20"/>
  </p:sldIdLst>
  <p:sldSz cx="12190413" cy="6859588"/>
  <p:notesSz cx="6858000" cy="9144000"/>
  <p:custDataLst>
    <p:tags r:id="rId23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9900"/>
    <a:srgbClr val="E3F2FF"/>
    <a:srgbClr val="F1F9FF"/>
    <a:srgbClr val="59B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9" autoAdjust="0"/>
    <p:restoredTop sz="86482" autoAdjust="0"/>
  </p:normalViewPr>
  <p:slideViewPr>
    <p:cSldViewPr snapToGrid="0">
      <p:cViewPr varScale="1">
        <p:scale>
          <a:sx n="72" d="100"/>
          <a:sy n="72" d="100"/>
        </p:scale>
        <p:origin x="94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590"/>
    </p:cViewPr>
  </p:sorter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A870-D0BC-44DB-AD81-D5E8B04AE8D4}" type="datetimeFigureOut">
              <a:rPr lang="da-DK" smtClean="0"/>
              <a:t>03-04-2019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03/04/2019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6644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none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none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2" y="4841825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9474" y="6281955"/>
            <a:ext cx="6701689" cy="16806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7911486-6FB3-4B5E-9E9F-4E68B86BFAB3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13612" y="1645032"/>
            <a:ext cx="4073525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FF20881-F81B-4002-8633-D30B4C975D37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8958262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B66D862-600D-48C8-8F85-19CC3E0B1DC7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7A02C95-B75E-4026-8C75-E92117B7E863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C561E10-94E6-4C65-A83E-4A0247FD64B9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4F682B3-15BA-47D0-B191-ECEF31D65243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none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cap="none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cap="none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 cap="none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 cap="none"/>
            </a:lvl6pPr>
            <a:lvl7pPr>
              <a:defRPr sz="1600" cap="none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 cap="none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12,3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12403271" y="-1"/>
            <a:chExt cx="1796791" cy="29075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D585EE85-6531-4BF0-AF17-3C31B489C7B6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none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cap="none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cap="none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 cap="none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 cap="none"/>
            </a:lvl6pPr>
            <a:lvl7pPr>
              <a:defRPr sz="1600" cap="none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 cap="none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12,9%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none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cap="none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cap="none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 cap="none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 cap="none"/>
            </a:lvl6pPr>
            <a:lvl7pPr>
              <a:defRPr sz="1600" cap="none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 cap="none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12,9%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2F4B53-30AD-4697-89D7-9D962CE965E5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12403271" y="-1"/>
            <a:chExt cx="1796791" cy="290758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0FEF35-0958-440B-A77A-2699A8399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4203BB4-30A9-4057-A809-926EDEDB9F4F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139BD4A-714C-44AF-902B-B7BB51BF1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B5C133-0407-4A77-B2F7-7E365D047DE4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1BBC228B-197B-44A3-99D0-D56237507B14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F9CA478-1548-4258-B776-CD375142AA82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68B673-9D9F-4BF4-8D81-D1B3477E6F0F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12339857" y="1634370"/>
            <a:chExt cx="1796791" cy="290758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61C6D9-96E6-46EB-8545-E257C98220F8}"/>
                </a:ext>
              </a:extLst>
            </p:cNvPr>
            <p:cNvSpPr/>
            <p:nvPr/>
          </p:nvSpPr>
          <p:spPr>
            <a:xfrm>
              <a:off x="12339857" y="1634370"/>
              <a:ext cx="1796791" cy="2907588"/>
            </a:xfrm>
            <a:prstGeom prst="roundRect">
              <a:avLst>
                <a:gd name="adj" fmla="val 29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accent3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3EC8C10-6A9E-4C2B-B6BA-69C39462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71161" y="1791659"/>
              <a:ext cx="455222" cy="21308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580C90-4416-41DC-ADAC-F1014BB16E65}"/>
                </a:ext>
              </a:extLst>
            </p:cNvPr>
            <p:cNvSpPr txBox="1"/>
            <p:nvPr/>
          </p:nvSpPr>
          <p:spPr bwMode="auto">
            <a:xfrm>
              <a:off x="12483714" y="2086228"/>
              <a:ext cx="143363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2700" marR="0" indent="-25400" algn="l" defTabSz="457200" rtl="0" eaLnBrk="0" fontAlgn="base" latinLnBrk="0" hangingPunct="0"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LIST LEVELS (BULLET LEVELS) </a:t>
              </a: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</a:b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</a:b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USE ABOVE TOOL IN THE TAB HOME TO CHANGE TEXT STYLES (ALSO USE TAB FUNCTION)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C7FA45-BEB8-4FA0-89DA-4AF47CEA9A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351204" y="2757038"/>
              <a:ext cx="1261627" cy="156563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327CDE-D280-433E-A1DD-9B88BC9A9D74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-1899137" y="-1"/>
            <a:chExt cx="1796791" cy="29075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E14B58-12EA-4B20-8931-337F0DC7BE74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1E15413-4664-4681-9444-310804612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D38E9D-D309-4835-BB4A-24E940357F1D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408A5E0-BE3B-4CF6-B031-C7BDEAE8EF42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4467B95-2571-401A-B1E8-0E4825008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none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 cap="none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12,9%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DFFA6BD5-1F82-4DFF-A877-528EE09DA81D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071936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 cap="none" baseline="0"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E6B9D2FF-656E-4B01-B626-DDA557E27024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2443162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66C8DA7-8257-4F44-AD1F-47D77110E545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none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none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344F44-1D4C-407D-B0CE-FCFEE29BE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rgbClr val="009D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8" name="Date_DateCustomA" hidden="1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85D2C888-1A84-4B0E-9B6E-78F9372E808C}" type="datetime1">
              <a:rPr lang="en-GB" smtClean="0"/>
              <a:t>03/04/2019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0742569-4E06-4BA8-97B4-9EE290B48FBA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D5C9069A-CE35-430E-8488-1CD4C0BF9A4E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864" y="421976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 baseline="0"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12900" y="906698"/>
            <a:ext cx="3257550" cy="2158049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1D3CE88-C4A7-4EEA-808C-13A163823CDF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54A5A2-98C9-40D0-A9A4-0934037ABAA3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10588624" cy="748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3C52938-36F2-483A-90E1-7C6B398C329E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B74E93-144F-4DB9-8C27-19F802D9FA59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B57B028-50E3-41B4-A7B5-26D92FAF78AA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3EA501F-D3D0-43C0-9904-E790AEA366FB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6801236-C41F-4CE1-87FD-BC67472741AC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D610AA71-D7A8-413A-8394-5C05D04E7029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Logo_ramboll"/>
          <p:cNvSpPr>
            <a:spLocks/>
          </p:cNvSpPr>
          <p:nvPr userDrawn="1"/>
        </p:nvSpPr>
        <p:spPr>
          <a:xfrm>
            <a:off x="817201" y="6159600"/>
            <a:ext cx="896400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none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none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344F44-1D4C-407D-B0CE-FCFEE29BE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0AF2302B-7012-4DE4-9A47-B275FC7990F6}" type="datetime1">
              <a:rPr lang="en-GB" smtClean="0"/>
              <a:t>03/04/2019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C141FB4-7BF1-4DB0-940E-B14C6EB28783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750DBD0-68BA-411A-86AC-8A85C0F07CF0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FF3501DC-63E8-4AF5-BE5E-E05A579B46DC}" type="datetime1">
              <a:rPr lang="en-GB" smtClean="0"/>
              <a:t>03/04/2019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655C8A1A-9AB8-4DC5-BE91-DCBE600E270C}" type="datetime1">
              <a:rPr lang="en-GB" smtClean="0"/>
              <a:t>03/04/2019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4D52EB9-2063-4FBE-ADB5-395C3BA756DA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E34A71B-2122-4592-A043-C95CEBD2C97A}" type="datetime1">
              <a:rPr lang="en-GB" smtClean="0"/>
              <a:t>03/04/2019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38D32DB-F5D9-4F9E-80C2-ECC0A88DEE0F}" type="datetime1">
              <a:rPr lang="en-GB" smtClean="0"/>
              <a:t>03/04/2019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none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1808B17-7D73-48EF-8BED-63693AB76B0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BA66E57D-050E-497F-BCE0-01E307159441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A883098-EC9D-45F8-BF2C-3487DF20D3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1C2B819A-5F70-4D6E-BD68-2E6409A77FF5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8FD9-FC5B-4542-BC94-890ACC3A6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9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23550-1B7A-4046-947A-010FB6D33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3625"/>
            <a:ext cx="9142413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8D2F9-5994-4FBB-8131-A38E517F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B474-42FD-469F-A285-30EB32FE38A1}" type="datetime1">
              <a:rPr lang="en-GB" smtClean="0"/>
              <a:t>03/04/2019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F542A-79CB-486C-9358-821FD06D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99A9-7E20-47D8-8D6D-0B9AB76F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05AF8DE4-7275-47B9-A04C-74A752AA4CD6}" type="datetime1">
              <a:rPr lang="en-GB" smtClean="0"/>
              <a:t>03/04/2019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44566-2FE5-4F83-8D27-414B754B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E021E-A090-4317-BEE0-19BD52228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7A46C-2744-49CC-B81B-B29D0426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21C3-BD3E-42B8-A7EC-617BC4B83649}" type="datetime1">
              <a:rPr lang="en-GB" smtClean="0"/>
              <a:t>03/04/2019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7963C-79F3-4F1A-BE74-32A466C1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B1753-A186-4611-830A-8A3B94CA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3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3480-2DFD-4FE1-849D-BFE79B49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6C47C-D7A2-4604-A112-E2CF872D3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1050"/>
            <a:ext cx="10514013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E22E8-F3EC-4504-91E2-28FBA9C3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A92A-1A2E-4EBD-8DF7-FA38D1502BDB}" type="datetime1">
              <a:rPr lang="en-GB" smtClean="0"/>
              <a:t>03/04/2019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D2DB4-E4D5-44BF-BC75-F76C3148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DD57D-7F05-406F-A891-4BA1766D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62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370C-1746-4FE9-B061-B8775869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3EF38-F4AA-4043-8B05-736435FA6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2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0C353-78A0-430C-9F1A-AB167779E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2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6704D-4E38-41B2-B562-85420268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61C4-B3AC-49EE-8A38-579FFFC8BC63}" type="datetime1">
              <a:rPr lang="en-GB" smtClean="0"/>
              <a:t>03/04/2019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16535-D870-4802-AA97-8462159D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0D28C-A8D9-44B8-9F88-25E57C7F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D2EF-7B54-4CBE-A683-F3C249B2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99BFD-B309-4C77-AE84-32B9CC452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71B77-7377-4CB5-98C2-338DAF2B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6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1F707-0067-413F-9E9C-2D3B97F4B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E2F2E-3C55-4431-9CE9-DF216FD82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6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65BC9-096A-4724-B5B2-D8A70D4C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64FD-513A-4324-A679-4C40527B09D6}" type="datetime1">
              <a:rPr lang="en-GB" smtClean="0"/>
              <a:t>03/04/2019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CAE29-D085-4003-BE54-737D04CB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DC0D52-D016-4F04-AB51-3FF17C6F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24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1EB3-8607-4F36-9DBE-CB39811C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2199A-112E-4193-9A7D-905AEFA7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50F-F04A-4464-B01E-F00256BAE528}" type="datetime1">
              <a:rPr lang="en-GB" smtClean="0"/>
              <a:t>03/04/2019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27035-1771-4F52-A383-7F3C3AF3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9BEC0-7DFA-4F7D-BD42-64D7A0F2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66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AE2EB-21EA-49E0-9C07-FF8D984B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505C-5175-455A-B2AE-31044B25BE51}" type="datetime1">
              <a:rPr lang="en-GB" smtClean="0"/>
              <a:t>03/04/2019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6FB81-B423-4C11-A537-043789F4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39772-0498-48FB-863B-8D7B3DB5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62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D94B-2382-4C62-A239-681566AF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D7FD-ED81-4082-9C9C-8E618BBB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B0E96-6F9B-4EAA-9BC6-AEC27E576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A069D-2AFC-42A5-AC32-D1DA6688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BA6-2136-4C5F-91D4-25226C5A00D1}" type="datetime1">
              <a:rPr lang="en-GB" smtClean="0"/>
              <a:t>03/04/2019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715A6-C8A9-4A3E-AD2E-71DB8696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824C1-EC2D-47D4-BCEC-20C0ABAD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43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88BD-4420-4F01-AB5B-AD6FCC56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CEBB7-4A65-44BD-AEFF-5C3DDF3E1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3D138-8D43-4973-B3CF-3EFA793E4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E9C93-2982-4E29-82C3-67D9B8B2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BECA-609A-4F3C-946A-6A4C903A8276}" type="datetime1">
              <a:rPr lang="en-GB" smtClean="0"/>
              <a:t>03/04/2019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FDCDD-92B0-4892-BEB7-AA2D0001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E43FE-A443-4ACC-9D51-0D05DEB0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67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2A91-BEA7-42C3-B2E8-38A762BB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28C66-939A-4677-AF58-018593953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D33D8-9ECA-419D-9655-B9F76AC6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987B-DD67-4CC3-B3E3-EF80A846FBEA}" type="datetime1">
              <a:rPr lang="en-GB" smtClean="0"/>
              <a:t>03/04/2019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E21A2-0119-4543-815F-2107CF06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8A4A-7D42-4E32-8B17-2049746A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8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A435E-A970-45EE-A8F1-785EF7EC0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3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83E55-CD50-40A9-B002-D7A61E745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34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3ED7A-6A1E-4D1E-9184-99BDA272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5508-1941-4546-BBFA-8C06469D9F5E}" type="datetime1">
              <a:rPr lang="en-GB" smtClean="0"/>
              <a:t>03/04/2019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77613-2363-4C80-AE28-D9FD9C62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B7927-994B-457F-92CB-D61761E2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8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baseline="0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D31F44C6-0D2A-4A9C-B47D-813C7CB28981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cap="none" baseline="0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none" baseline="0">
                <a:solidFill>
                  <a:schemeClr val="bg1"/>
                </a:solidFill>
              </a:defRPr>
            </a:lvl1pPr>
            <a:lvl2pPr marL="627063" indent="-265113">
              <a:defRPr sz="1400" b="1" cap="none" baseline="0">
                <a:solidFill>
                  <a:schemeClr val="bg1"/>
                </a:solidFill>
              </a:defRPr>
            </a:lvl2pPr>
            <a:lvl3pPr>
              <a:defRPr b="1" cap="none" baseline="0">
                <a:solidFill>
                  <a:schemeClr val="bg1"/>
                </a:solidFill>
              </a:defRPr>
            </a:lvl3pPr>
            <a:lvl4pPr>
              <a:defRPr b="1" cap="none" baseline="0">
                <a:solidFill>
                  <a:schemeClr val="bg1"/>
                </a:solidFill>
              </a:defRPr>
            </a:lvl4pPr>
            <a:lvl5pPr>
              <a:defRPr b="1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54DF314A-D8D6-4B73-AF00-2AB04F9ABB49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7960" y="6281956"/>
            <a:ext cx="6813203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BB4FBDA-123A-4678-AC5E-0BFC980E30D4}" type="datetime1">
              <a:rPr lang="en-GB" smtClean="0"/>
              <a:t>03/04/2019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99224" y="1645032"/>
            <a:ext cx="4887913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CB9A4B8-39E0-4644-BF80-0BAEA38E01F8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684838" y="1645032"/>
            <a:ext cx="5702300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F1BF90D-99D4-421D-A941-D6E1E0A34034}" type="datetime1">
              <a:rPr lang="en-GB" smtClean="0"/>
              <a:t>03/04/2019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id="{B3ADD142-CEBB-4289-94EB-AD59CA19C4E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0156681-AC4C-41F8-921C-2B49580162BD}" type="datetime1">
              <a:rPr lang="en-GB" smtClean="0"/>
              <a:t>03/04/2019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67" r:id="rId37"/>
    <p:sldLayoutId id="2147483790" r:id="rId38"/>
  </p:sldLayoutIdLst>
  <p:hf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D9376C-C2A8-4B73-8863-91D67E57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AAC1E-2549-4DB4-8550-C203A84A5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B6D1C-135F-410A-B9C9-C8EAB8A48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4B2A8-08AB-4DD0-B83A-2B3916558442}" type="datetime1">
              <a:rPr lang="en-GB" smtClean="0"/>
              <a:t>03/04/2019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B1532-7F62-41F6-BDF7-BD9846A72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B30BA-3351-4CF4-B2C3-BF7BEF39E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9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D_PresentationTitle">
            <a:extLst>
              <a:ext uri="{FF2B5EF4-FFF2-40B4-BE49-F238E27FC236}">
                <a16:creationId xmlns:a16="http://schemas.microsoft.com/office/drawing/2014/main" id="{C9A28A98-FCC3-491B-88DD-1C4845696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513" y="202735"/>
            <a:ext cx="9773112" cy="681548"/>
          </a:xfrm>
        </p:spPr>
        <p:txBody>
          <a:bodyPr/>
          <a:lstStyle/>
          <a:p>
            <a:r>
              <a:rPr lang="en-US" dirty="0"/>
              <a:t>Western Regional Modeling and Analysis Platform</a:t>
            </a:r>
            <a:endParaRPr lang="en-GB" dirty="0"/>
          </a:p>
        </p:txBody>
      </p:sp>
      <p:sp>
        <p:nvSpPr>
          <p:cNvPr id="3" name="FLD_PresentationTitle_2">
            <a:extLst>
              <a:ext uri="{FF2B5EF4-FFF2-40B4-BE49-F238E27FC236}">
                <a16:creationId xmlns:a16="http://schemas.microsoft.com/office/drawing/2014/main" id="{47591E0B-C45B-4376-B200-46F184CB5A5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98513" y="1619503"/>
            <a:ext cx="9772652" cy="742250"/>
          </a:xfrm>
        </p:spPr>
        <p:txBody>
          <a:bodyPr/>
          <a:lstStyle/>
          <a:p>
            <a:r>
              <a:rPr lang="en-US" sz="4400" dirty="0"/>
              <a:t>Phase II Modeling Plan and Recommendations</a:t>
            </a:r>
            <a:endParaRPr lang="en-GB" sz="4400" dirty="0"/>
          </a:p>
        </p:txBody>
      </p:sp>
      <p:sp>
        <p:nvSpPr>
          <p:cNvPr id="4" name="FLD_PresentationSubtitle">
            <a:extLst>
              <a:ext uri="{FF2B5EF4-FFF2-40B4-BE49-F238E27FC236}">
                <a16:creationId xmlns:a16="http://schemas.microsoft.com/office/drawing/2014/main" id="{5CF200BE-F69F-4207-B519-D798523986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8513" y="3635829"/>
            <a:ext cx="4655804" cy="1707243"/>
          </a:xfrm>
        </p:spPr>
        <p:txBody>
          <a:bodyPr/>
          <a:lstStyle/>
          <a:p>
            <a:r>
              <a:rPr lang="en-GB" sz="1800" dirty="0"/>
              <a:t>Ralph Morris, Tejas Shah, Marco Rodriguez and Pradeepa Vennam </a:t>
            </a:r>
          </a:p>
          <a:p>
            <a:r>
              <a:rPr lang="en-GB" sz="1800" dirty="0"/>
              <a:t>Ramboll</a:t>
            </a:r>
          </a:p>
          <a:p>
            <a:endParaRPr lang="en-GB" sz="1800" dirty="0"/>
          </a:p>
          <a:p>
            <a:r>
              <a:rPr lang="en-GB" sz="1800" dirty="0"/>
              <a:t>B.H Baek</a:t>
            </a:r>
          </a:p>
          <a:p>
            <a:r>
              <a:rPr lang="en-GB" sz="1800" dirty="0"/>
              <a:t>UNC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CAC3DC-4C01-4B83-A25A-09D014CE5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06"/>
          <a:stretch/>
        </p:blipFill>
        <p:spPr>
          <a:xfrm>
            <a:off x="5541030" y="2892971"/>
            <a:ext cx="6217920" cy="3548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681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3896-D0B2-4B73-B317-5D84CF15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2014v2 Shake-Out Improvements – Anthropogenic Emissions)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47B91-4165-4AD1-B885-0DD398BBE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WRAP 2014v2 updates – discussed earlier in emissions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7831D-5B9D-4752-A9D0-8BFAD1707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64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B76F-0656-46FF-9C75-4D272499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CAMx and CMAQ Updates for 2014v2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2DE40-1CCE-4E6E-A19C-57ED560C7FA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sz="2000" dirty="0"/>
              <a:t>Possible CAMx Updates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Currently using CAMx v6.5 (Apr 2018)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Bidi ammonia flux (Zhang)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Explicit DMS chemistry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Boundary Conditions Source Apportionment Capability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For example, separately track BC concentrations due to anthropogenic and natural sources from GEOS-Chem zero-out runs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60789E-BCA8-4C25-951C-2B602A3246B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000" dirty="0"/>
              <a:t>Possible CMAQ Updates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Currently using CMAQ v5.2.1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Ammonia bi-directional flux for in-line deposition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CMAQ in-line WBD algorithm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Instead of using CAMx off-line WBD pre-processor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CMAQ v5.3 (currently beta) finalized ~Jul 2019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Halogen chemistry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New AERO7/&amp;I aerosol chemistry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0CC08-549D-4B46-9568-15F07123C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91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7333-B75C-41B9-BD6B-483FC156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2014v2 Base Case Recommended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A9E3-6509-4B52-A357-161F65A8E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020417"/>
            <a:ext cx="10588625" cy="4687970"/>
          </a:xfrm>
        </p:spPr>
        <p:txBody>
          <a:bodyPr/>
          <a:lstStyle/>
          <a:p>
            <a:r>
              <a:rPr lang="en-US" dirty="0"/>
              <a:t>Final annual 2014 Shake-Out runs completed less than a week so still undergoing review so additional recommendations may be forthcoming </a:t>
            </a:r>
          </a:p>
          <a:p>
            <a:r>
              <a:rPr lang="en-US" dirty="0"/>
              <a:t>Revised 2014 GEOS-Chem Base Case using 2016 Geos-Chem configuration and updates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Implement same updates that Ramboll implemented in 2016 GEOS-Chem modeling that reduced ozone and SO4 BC overestimation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Use higher 1 x 1.5 degree (~110 km)</a:t>
            </a:r>
          </a:p>
          <a:p>
            <a:r>
              <a:rPr lang="en-US" dirty="0"/>
              <a:t>Identify source of high SO4 and update Oceanic Emissions Processor </a:t>
            </a:r>
          </a:p>
          <a:p>
            <a:r>
              <a:rPr lang="en-US" dirty="0"/>
              <a:t>Revisit MEGA vs. BEIS biogenic emissions sensitivity from theoretical basis (Ramboll, Guenther, EPA discussions), emissions analysis and CAMx/CMAQ annual MPE using BEIS</a:t>
            </a:r>
          </a:p>
          <a:p>
            <a:r>
              <a:rPr lang="en-US" dirty="0"/>
              <a:t>Revised SMOKE 12-km 12US2 emissions modeling using WRAP 2014v2 emissions</a:t>
            </a:r>
          </a:p>
          <a:p>
            <a:r>
              <a:rPr lang="en-US" dirty="0"/>
              <a:t>Configure CAMx with 36/12-km two-way grid nesting using WAQS WRF?</a:t>
            </a:r>
          </a:p>
          <a:p>
            <a:r>
              <a:rPr lang="en-US" dirty="0"/>
              <a:t>Revised 2014v2 CAMx and CMAQ annual simulations using both 12-km WAQS 12WUS2 and EPA 12US2 WRF meteorological inputs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MPE and transfer databases and outputs to IWDW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BDCEC-E678-4A3D-911A-CAE216FAF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11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0554-C607-4DC8-8377-ACCB16F2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Modeling Platform – EPA/MJO Collaborative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B27FE-B595-4B03-8E86-416A49FB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166190"/>
            <a:ext cx="7099784" cy="4727726"/>
          </a:xfrm>
        </p:spPr>
        <p:txBody>
          <a:bodyPr/>
          <a:lstStyle/>
          <a:p>
            <a:r>
              <a:rPr lang="en-US" dirty="0"/>
              <a:t>EPA 2014 beta (2014b) modeling platform: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EPA/MJO 2016, 2023, 2028 Emissions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36-km 36US3 Expanded NA Domain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12-km 12US2 CONUS domain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BCs based on hemispheric CMAQ (CMAQ-HEMI)</a:t>
            </a:r>
          </a:p>
          <a:p>
            <a:r>
              <a:rPr lang="en-US" dirty="0">
                <a:sym typeface="Wingdings" panose="05000000000000000000" pitchFamily="2" charset="2"/>
              </a:rPr>
              <a:t>EPRI International Emissions Study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Same EPA 2014b 36/12-km CAMx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BCs based on 2016 GEOS-Chem</a:t>
            </a:r>
          </a:p>
          <a:p>
            <a:r>
              <a:rPr lang="en-US" dirty="0">
                <a:sym typeface="Wingdings" panose="05000000000000000000" pitchFamily="2" charset="2"/>
              </a:rPr>
              <a:t>Denver RAQC/CDPHE Ozone SIP Modeling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Same 36/12-km domain and emissions as EPA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New WRF 36/12/4-km meteorological modeling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36/12/4-km domains consistent so can use two-way grid nesting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4-km Colorado domain with traffic data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7C5B9-AAE0-4774-9434-12D597D70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16F45-9086-4252-A129-073BE609740C}"/>
              </a:ext>
            </a:extLst>
          </p:cNvPr>
          <p:cNvPicPr/>
          <p:nvPr/>
        </p:nvPicPr>
        <p:blipFill rotWithShape="1">
          <a:blip r:embed="rId2"/>
          <a:srcRect l="19907" t="27172" r="36102" b="10082"/>
          <a:stretch/>
        </p:blipFill>
        <p:spPr bwMode="auto">
          <a:xfrm>
            <a:off x="6347792" y="980662"/>
            <a:ext cx="5384959" cy="425064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556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FF10-0FD7-4A8D-92D3-3D6FFF56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2016 Base Case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DA06-2D7E-424E-AE2F-C190E010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325217"/>
            <a:ext cx="10588625" cy="4383170"/>
          </a:xfrm>
        </p:spPr>
        <p:txBody>
          <a:bodyPr/>
          <a:lstStyle/>
          <a:p>
            <a:r>
              <a:rPr lang="en-US" dirty="0"/>
              <a:t>Track and follow EPA, EPRI and Denver 2016 (and potentially others?) modeling efforts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Let them do the heavy lifting ($$$) to develop and do initial evaluation of the 2016 36/12-km CAMx/CMAQ databases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Potentially low-level work on MPE of interest to WRAP (e.g., MPE at western IMPROVE sites)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Decide how want to use 2016 platform at later date?</a:t>
            </a:r>
          </a:p>
          <a:p>
            <a:r>
              <a:rPr lang="en-US" dirty="0"/>
              <a:t>Future Year Emissions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EPA/MJO developing 36/12-km 36US3/12US2 model-ready emissions for 2028 and 2023 future years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 use directly with 2016 36/12-km CAMx/CMAQ databases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 window emissions for 2014 35/12-km CAMx/CMAQ database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Since 2016beta emissions were built of 2014NEIv2, then 2023 and 2028 projections are consistent with 2014NEI emissions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May want to have states review 2028 emissions projections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62763-A991-49BC-A866-378350F73E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171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3F27-AE5E-43BD-A3F1-E456F18F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Apportionment (SA)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6929D-ACB7-4D48-A055-03C66D0B6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136591"/>
            <a:ext cx="10588625" cy="4571796"/>
          </a:xfrm>
        </p:spPr>
        <p:txBody>
          <a:bodyPr/>
          <a:lstStyle/>
          <a:p>
            <a:r>
              <a:rPr lang="en-US" dirty="0"/>
              <a:t>Lessons learned from WestJumpAQMS and WAQS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Perform several Rounds of SA rather than try to run a gigantic configuration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Allows one to take advantage of corrections and updates to modeling platform</a:t>
            </a:r>
          </a:p>
          <a:p>
            <a:r>
              <a:rPr lang="en-US" u="sng" dirty="0"/>
              <a:t>SA Round 1: 2014 International and Anthro vs. Natural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u="sng" dirty="0"/>
              <a:t>Purpose</a:t>
            </a:r>
            <a:r>
              <a:rPr lang="en-US" dirty="0"/>
              <a:t>:  Can compare current year (2014) modeled vs. statistical anthropogenic impairment including MIDs.  Provides estimate of background (natural) conditions.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u="sng" dirty="0"/>
              <a:t>APCA ozone + PSAT with no SOA (SOA, SOB) -- Source Groups (~10) – will run relatively fast: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U.S. Anthropogenic Emissions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		[Rx+Ag fires separately?]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Mexico Anthropogenic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Canada Anthropogenic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Natural Emissions for 36/12-km Domain (Biogenic, LNOx, WBD, SSA/DMS, and WF)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		[track WFs as separate source group, possibly SSA/DMS as well?]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 SA BCs by Anthropogenic vs. Other from GEOS-Chem Zero-Out (if available)</a:t>
            </a:r>
          </a:p>
          <a:p>
            <a:pPr lvl="3"/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61FFE-9F43-4487-BBD2-5817050751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37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39B3B0-F3F9-4E0B-89C0-AFF9EE21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Apportionment (SA) Modeling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E2106-837E-4869-9FE8-E509CDBB70E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513" y="1290415"/>
            <a:ext cx="5234818" cy="4417972"/>
          </a:xfrm>
        </p:spPr>
        <p:txBody>
          <a:bodyPr/>
          <a:lstStyle/>
          <a:p>
            <a:r>
              <a:rPr lang="en-US" u="sng" dirty="0"/>
              <a:t>SA Round 2: Geographic Contributions</a:t>
            </a:r>
          </a:p>
          <a:p>
            <a:pPr lvl="1"/>
            <a:r>
              <a:rPr lang="en-US" u="sng" dirty="0"/>
              <a:t>Purpose</a:t>
            </a:r>
            <a:r>
              <a:rPr lang="en-US" dirty="0"/>
              <a:t>:  Can conduct CSAPR-type analysis for ozone and PM2.5.  Estimate State anthropogenic emissions contribution to visibility impairment on MIDs at CIAs (state consultation).  2014 and/or 2028 year.</a:t>
            </a:r>
          </a:p>
          <a:p>
            <a:pPr lvl="1"/>
            <a:r>
              <a:rPr lang="en-US" u="sng" dirty="0"/>
              <a:t>46 Source Groups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21 Source Regions</a:t>
            </a:r>
          </a:p>
          <a:p>
            <a:pPr lvl="2"/>
            <a:r>
              <a:rPr lang="en-US" dirty="0"/>
              <a:t>4 Source Categories: Anthro; WF; Rx+AG; Natural (Biogenic; LNOX; WBD; SSA/DMS)</a:t>
            </a:r>
          </a:p>
          <a:p>
            <a:pPr lvl="2"/>
            <a:r>
              <a:rPr lang="en-US" dirty="0"/>
              <a:t>46 = 21 x 4 + 2 (IC/BC)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6C948-22CE-4522-93EB-94B05C5FEC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90738B-8EF0-4C35-BBD6-E5F9914B81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05575" y="1290415"/>
            <a:ext cx="4881561" cy="418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27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2ED4A-95DC-4DF6-B96F-3EB192AA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Apportionment (SA)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95AB3-C0E2-4C45-9DA1-7D651380FF2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513" y="1358781"/>
            <a:ext cx="4886325" cy="4349606"/>
          </a:xfrm>
        </p:spPr>
        <p:txBody>
          <a:bodyPr/>
          <a:lstStyle/>
          <a:p>
            <a:r>
              <a:rPr lang="en-US" u="sng" dirty="0"/>
              <a:t>SA Round 3: Source Sector Contributions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u="sng" dirty="0"/>
              <a:t>Purpose</a:t>
            </a:r>
            <a:r>
              <a:rPr lang="en-US" dirty="0"/>
              <a:t>: Obtain source sector contributions to ozone, PM2.5 and regional haze.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APCA + PSAT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u="sng" dirty="0"/>
              <a:t>11 Source Groups</a:t>
            </a:r>
            <a:r>
              <a:rPr lang="en-US" dirty="0"/>
              <a:t>: 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Natural (Biogenic, LNOX, WBD, SSA/.?DMS)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Wildfires (WF)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Other Fires (Rx+Ag)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Mexico Anthro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Canada Anthro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EGU Point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O&amp;G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Other Point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On-Road Mobile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Non-Road Mobile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Other Anthropogenic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7796D-32EE-4ABC-8E5B-E90922012B2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224" y="1358780"/>
            <a:ext cx="4887913" cy="4349606"/>
          </a:xfrm>
        </p:spPr>
        <p:txBody>
          <a:bodyPr/>
          <a:lstStyle/>
          <a:p>
            <a:r>
              <a:rPr lang="en-US" dirty="0"/>
              <a:t>SA Round 4:  Refined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Combine geographic and source sector to address specific issues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CCD64-8B8E-45E3-8E37-91AE1A7C3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717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E0F3-C6C8-4913-ACDF-50FCE6AD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Source Apportionment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E08C7-E05B-49E0-BBEC-A93600CF003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513" y="1367327"/>
            <a:ext cx="4886325" cy="4341060"/>
          </a:xfrm>
        </p:spPr>
        <p:txBody>
          <a:bodyPr/>
          <a:lstStyle/>
          <a:p>
            <a:r>
              <a:rPr lang="en-US" dirty="0"/>
              <a:t>Can port SA results at sites to interactive Excel spreadsheets with drop down menus and bar and pie charts (WestJumpAQMS)</a:t>
            </a:r>
          </a:p>
          <a:p>
            <a:r>
              <a:rPr lang="en-US" dirty="0"/>
              <a:t>Or load data into SA Visualization Tool pos on the IMWD as was done in WSAQS and Denver ozone SIP modeling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1EB99-A71A-40F8-968E-C425A14D2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DECEC38-165F-4172-9120-95A16EB9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73" y="1752585"/>
            <a:ext cx="5435781" cy="359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34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5399-1DFA-43FE-B596-2F389EE2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1:  Modeling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9E727-D0F7-4509-9BF4-A0D6DEC5F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202400"/>
            <a:ext cx="10588625" cy="4505987"/>
          </a:xfrm>
        </p:spPr>
        <p:txBody>
          <a:bodyPr/>
          <a:lstStyle/>
          <a:p>
            <a:r>
              <a:rPr lang="en-US" sz="2000" dirty="0"/>
              <a:t>Phase I:  2014 WRAP Shake-Out Modeling Plan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Draft 2014 Shake-Out Modeling Plan – December 31, 2018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Updated Draft 2014 Shake-Out Modeling Plan and Response-to-Comments – February 2, 2019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Second Updated Draft 2014 Shake-Out Modeling Plan and Response-to-Comments – March 9, 2019</a:t>
            </a:r>
          </a:p>
          <a:p>
            <a:pPr lvl="2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Will post Second Updated Draft and Response-to-Comments on IWDW next week</a:t>
            </a:r>
          </a:p>
          <a:p>
            <a:r>
              <a:rPr lang="en-US" sz="2000" dirty="0"/>
              <a:t>Phase II:  Modeling Plan Addendum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Lessons learned in past modeling studies: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2008 WestJumpAQMS; 2011 WAQS; 2011, 2014 &amp; 2016b EPA; 2014 WRAP Shake-Out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2014v2 – Potential Improvements to 2014 Platform</a:t>
            </a:r>
          </a:p>
          <a:p>
            <a:pPr lvl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2016b &amp; 2016v1 EPA Platform – EPA Schedule and Potential Improvements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8C4A9-3237-49DA-BB59-66DE083474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96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6C25A-1ABC-4346-95E3-E3EDE425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Shake-Out Model Improvements for 2014v2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9DBDB-CB96-46B4-9B51-3626E9182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202400"/>
            <a:ext cx="10588625" cy="4505987"/>
          </a:xfrm>
        </p:spPr>
        <p:txBody>
          <a:bodyPr/>
          <a:lstStyle/>
          <a:p>
            <a:r>
              <a:rPr lang="en-US" dirty="0"/>
              <a:t>Boundary Conditions (BC) – 2014 GEOS-Chem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Systematic ozone overestimation bias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Too high sulfur BCs – other issues?</a:t>
            </a:r>
          </a:p>
          <a:p>
            <a:r>
              <a:rPr lang="en-US" dirty="0"/>
              <a:t>Meteorology – 2014 WRF 12-km WAQS 12WUS2 vs. EPA 12US2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Selected WAQS 12WUS2 based on better precipitation performance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Evaluation confounded by GCBCs performance issues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Carry EPA 12US2 database throughout process</a:t>
            </a:r>
          </a:p>
          <a:p>
            <a:r>
              <a:rPr lang="en-US" dirty="0"/>
              <a:t>Emissions – Updated 2014NEIv2; MEGANvsBEIS; Oceanic; LNOx; WBD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WRAP 2014v2 updates (CA etc.)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MEGAN vs. BEIS – BEIS selected based on better OA performance (Not Locked In)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Need to examine more closely and make sure not getting the right answer for the wrong reason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Other emissions updates (e.g., Oceanic SSA-PSO4 &amp; DMS)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6DDF2-CFB5-4BAC-94C2-B5EB5C43AE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24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AB18-9D1C-428F-AD20-4D4CCA07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2014v2 Shake-Out Improvements – Boundary Conditions (BCs)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CAA3-B1A1-480F-9229-F99F5F1F0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338470"/>
            <a:ext cx="10588625" cy="4369917"/>
          </a:xfrm>
        </p:spPr>
        <p:txBody>
          <a:bodyPr/>
          <a:lstStyle/>
          <a:p>
            <a:r>
              <a:rPr lang="en-US" sz="2000" dirty="0"/>
              <a:t>BCs based on EPA’s 2014 GEOS-Chem run exhibit several model performance issues: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Systematic overstatement of ozone concentrations year-round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Overstated sulfur (SO2/SO4) concentrations, even when eruptions corrected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Two potential ‘fixes” to BCs</a:t>
            </a:r>
          </a:p>
          <a:p>
            <a:pPr marL="1070100" lvl="2" indent="-342900">
              <a:buAutoNum type="arabicPeriod"/>
            </a:pPr>
            <a:r>
              <a:rPr lang="en-US" sz="1600" dirty="0"/>
              <a:t>Scale ozone and potentially SO4 BCs to eliminate bias (Fast and Cheap)</a:t>
            </a:r>
          </a:p>
          <a:p>
            <a:pPr marL="1070100" lvl="2" indent="-342900">
              <a:buAutoNum type="arabicPeriod"/>
            </a:pPr>
            <a:r>
              <a:rPr lang="en-US" sz="1600" dirty="0"/>
              <a:t>Rerun 2014 GEOS-Chem with updates developed using 2016 GEOS-Chem</a:t>
            </a:r>
          </a:p>
          <a:p>
            <a:r>
              <a:rPr lang="en-US" sz="2000" dirty="0"/>
              <a:t>Short-Term Cheap Fix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Ozone BCs overstated by 15-20%.  Simple correction could be scaling by 0.75-0.80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Similar scaling for SO4?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4F719-BA4D-4DE2-B115-4E0F0A63A5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39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4A23-0E7C-4919-B5F0-55DB4AAB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2014v2 Shake-Out Improvements – Boundary Conditions (BCs)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12AA6-4C83-4DD5-A55D-E03CF4B6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404730"/>
            <a:ext cx="10588625" cy="4303657"/>
          </a:xfrm>
        </p:spPr>
        <p:txBody>
          <a:bodyPr/>
          <a:lstStyle/>
          <a:p>
            <a:r>
              <a:rPr lang="en-US" sz="2000" dirty="0"/>
              <a:t>Rerun 2014 GEOS-Chem using updates developed as part of 2016 GEOS-Chem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Updated source code, with halogen chemistry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Updated HTAP anthropogenic emissions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Lower NOx and SO2 emissions (e.g., Russia fisheries)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New LNOx emissions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Caused GEOS-Chem ozone overestimation bias in past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Other updates?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4 x 5 degree (~440 km) fairly coarse, 2016 using 1 x 1.5 (~220 km) resolution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Run time implications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Modify GCBC processor to look outside of the CAMx/CMAQ domain to avoid including U.S. impacts in BCs due to coarse GC resolution – may not be needed if use finer grid size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2EB29-FE0A-4891-A60D-DB096477E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63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BDED6-EC23-4E16-B972-D6C09103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2014v2 Shake-Out Improvements – Meteorology/Domains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18A8-99A1-4907-8883-87391C39D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510748"/>
            <a:ext cx="10588625" cy="4197639"/>
          </a:xfrm>
        </p:spPr>
        <p:txBody>
          <a:bodyPr/>
          <a:lstStyle/>
          <a:p>
            <a:r>
              <a:rPr lang="en-US" dirty="0"/>
              <a:t>Final 2014 Shake-Out Configuration used 12-km WAQS WRF 12WUS2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Model performance from CAMx Jan/Jul WAQS vs. EPA 12-km WRF sensitivity modeling inconclusive due to overstated ozone and SO4 from GCBCs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Selected WAQS 12-km WRF for final runs because of EPA 12-km WRF overstated precipitation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EPA WRF actually produced better ozone performance, PM performance mixed</a:t>
            </a:r>
          </a:p>
          <a:p>
            <a:r>
              <a:rPr lang="en-US" dirty="0"/>
              <a:t>Will deliver both 12-km WAQS 12WUS2 and EPA 12US2 CAMx and CMAQ meteorological inputs to IMWD so both databases are available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If fix other aspects in 2014v1 modeling platform (e.g., BCs and emissions), recommend revisit the 12-km WAQS vs. EPA WRF meteorological issues with annual CAMx and CMAQ simulations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 Better performing 12-km meteorology will be easier to identify w/o high ozone and So4 BCs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7D229-A66D-45AE-A34A-D262381EEB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93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12B6-7E01-472D-AD17-3CEAC217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2014v2 Shake-Out Improvements – Natural Emissions 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2050-2A06-4D61-B654-10A8266A2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997165"/>
            <a:ext cx="6006972" cy="460520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CAMx Oceanic Emissions Pre-Processor Emissions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Overstated SO4 at coastal sites in CAMx but not CMAQ, especially in summer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Did not identify in CAMx Jul sensitivity modeling due to BCs contaminated by 2009 volcano eruption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Isolate cause of high SO4 over ocean: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Direct PSO4 emissions from Sea Salt ;and/or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DMS Emissions renamed as SO2</a:t>
            </a:r>
          </a:p>
          <a:p>
            <a:pPr>
              <a:spcAft>
                <a:spcPts val="600"/>
              </a:spcAft>
            </a:pPr>
            <a:r>
              <a:rPr lang="en-US" dirty="0"/>
              <a:t>Oceanic Processor fairly new, but did not show SO4 overestimation issues in other studies: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BOEM Arctic Seas Modeling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BOEM GOMR OCS Modeling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These studies do not have the fetch and high wind speeds of the vast Pacific Ocean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Review emissions to identify causes of overstated SO4 at coastal sites and fix: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Explicit DMS chemistry coming soon in CAMx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CD4EB-0CF7-40A1-8906-B1B581EF92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3E218-13B4-45E1-8A71-BD1770AF9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484" y="1103181"/>
            <a:ext cx="5118100" cy="2962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493DB-26FF-4275-9D17-0A926B1E0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566" y="4065693"/>
            <a:ext cx="4851271" cy="280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6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199C0-D0EA-4116-BD0E-88D0D244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2014v2 Shake-Out Improvements – Natural Emissions (2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025EB-DC97-4B28-982F-55E7FDEA8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66" y="940906"/>
            <a:ext cx="5647578" cy="4674717"/>
          </a:xfrm>
        </p:spPr>
        <p:txBody>
          <a:bodyPr/>
          <a:lstStyle/>
          <a:p>
            <a:r>
              <a:rPr lang="en-US" b="1" dirty="0">
                <a:solidFill>
                  <a:srgbClr val="FF9900"/>
                </a:solidFill>
              </a:rPr>
              <a:t>MEGAN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/>
              <a:t>vs. </a:t>
            </a:r>
            <a:r>
              <a:rPr lang="en-US" b="1" dirty="0">
                <a:solidFill>
                  <a:srgbClr val="00B050"/>
                </a:solidFill>
              </a:rPr>
              <a:t>BEIS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Biogenic Emissions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BEIS selected for 2014 Shake-Out final configuration due to better OA performance in CAMx Jan/Jul sensitivity tests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Final runs show CMAQ OA overestimation and many sites.  See </a:t>
            </a:r>
            <a:r>
              <a:rPr lang="en-US" b="1" dirty="0">
                <a:solidFill>
                  <a:srgbClr val="FF0000"/>
                </a:solidFill>
              </a:rPr>
              <a:t>Obs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CAMx</a:t>
            </a:r>
            <a:r>
              <a:rPr lang="en-US" dirty="0">
                <a:solidFill>
                  <a:srgbClr val="0000FF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000000"/>
                </a:solidFill>
              </a:rPr>
              <a:t>CMAQ</a:t>
            </a:r>
            <a:r>
              <a:rPr lang="en-US" dirty="0"/>
              <a:t> annual PHX OA</a:t>
            </a:r>
          </a:p>
          <a:p>
            <a:r>
              <a:rPr lang="en-US" dirty="0"/>
              <a:t>In WESTUS, BEIS has 4-5x TERP and SESQ emissions that MEGAN has</a:t>
            </a:r>
          </a:p>
          <a:p>
            <a:pPr lvl="1"/>
            <a:r>
              <a:rPr lang="en-US" dirty="0"/>
              <a:t>BEIS high TERP/SESQ in areas we would not expect high emissions (e.g., dessert SW, Las Vegas)</a:t>
            </a:r>
          </a:p>
          <a:p>
            <a:pPr lvl="1"/>
            <a:r>
              <a:rPr lang="en-US" dirty="0"/>
              <a:t>Need review BEIS and MEGAN emissions and formulations in more detail</a:t>
            </a:r>
          </a:p>
          <a:p>
            <a:pPr lvl="1"/>
            <a:r>
              <a:rPr lang="en-US" dirty="0"/>
              <a:t>Previous WRAP MEGAN WESTUS study found BEIS inappropriate WESTUS EFs</a:t>
            </a:r>
          </a:p>
          <a:p>
            <a:pPr lvl="1"/>
            <a:r>
              <a:rPr lang="en-US" dirty="0"/>
              <a:t>Ramboll, Alex Guenther and EPA in discussions on this issue</a:t>
            </a:r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F6BCE-3EE1-4368-8F36-2067AD1B8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3F96D-A9D2-492A-826F-5CCE214AC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570" y="927652"/>
            <a:ext cx="5106416" cy="2943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3054C3-4FE5-461F-9F6F-26246788A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578" y="3899876"/>
            <a:ext cx="5647578" cy="326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9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1C64-2E34-43C8-9F29-6E3FDE89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2014v2 Shake-Out Improvements – Natural Emissions (3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EE38-BE3D-493D-ABEB-4F0A86DB7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351722"/>
            <a:ext cx="10588625" cy="4356665"/>
          </a:xfrm>
        </p:spPr>
        <p:txBody>
          <a:bodyPr/>
          <a:lstStyle/>
          <a:p>
            <a:r>
              <a:rPr lang="en-US" sz="2400" dirty="0"/>
              <a:t>Open land fire Plume Rise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2014 Shake-Out runs used the 2014 NEI Bluesky fire emissions modified by F&amp;SWG (AirSci) with Briggs plume rise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CMAQ in-line Briggs plume rise using EPA Briggs approach designed to work with Bluesky fires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CAMx fire emissions based on SMOKE modeling Briggs plume rise that generated millions of virtual stacks and many TB of disk space – very cumbersome and long processing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Original plan was to do a WRAP fire plume rise sensitivity test while final 2014 annual Shake-Out runs were going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Ran out of time as fixing the 2014 Jun/Jul GEOS-Chem sulfur BCs took hire priority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CAMx designed to operate efficiently with WRAP plume rise approach using in-line vertical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47E18-D7B7-434A-8038-EBB161465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3138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41570095254604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Ramboll Template.pptx" id="{18B1D9E1-3BFF-492D-AD3C-07E0527DBC54}" vid="{2725A123-54A8-4D51-A6DB-726BE0B3650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4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4376</TotalTime>
  <Words>1829</Words>
  <Application>Microsoft Office PowerPoint</Application>
  <PresentationFormat>Custom</PresentationFormat>
  <Paragraphs>205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Verdana</vt:lpstr>
      <vt:lpstr>Wingdings</vt:lpstr>
      <vt:lpstr>Blank</vt:lpstr>
      <vt:lpstr>Custom Design</vt:lpstr>
      <vt:lpstr>Western Regional Modeling and Analysis Platform</vt:lpstr>
      <vt:lpstr>Task 1:  Modeling Plan</vt:lpstr>
      <vt:lpstr>2014 Shake-Out Model Improvements for 2014v2</vt:lpstr>
      <vt:lpstr>2014v2 Shake-Out Improvements – Boundary Conditions (BCs)</vt:lpstr>
      <vt:lpstr>2014v2 Shake-Out Improvements – Boundary Conditions (BCs)</vt:lpstr>
      <vt:lpstr>2014v2 Shake-Out Improvements – Meteorology/Domains</vt:lpstr>
      <vt:lpstr>2014v2 Shake-Out Improvements – Natural Emissions (1 of 3)</vt:lpstr>
      <vt:lpstr>2014v2 Shake-Out Improvements – Natural Emissions (2 of 3)</vt:lpstr>
      <vt:lpstr>2014v2 Shake-Out Improvements – Natural Emissions (3 of 3)</vt:lpstr>
      <vt:lpstr>2014v2 Shake-Out Improvements – Anthropogenic Emissions)</vt:lpstr>
      <vt:lpstr>Potential CAMx and CMAQ Updates for 2014v2 </vt:lpstr>
      <vt:lpstr>Current 2014v2 Base Case Recommended Improvements</vt:lpstr>
      <vt:lpstr>2016 Modeling Platform – EPA/MJO Collaborative</vt:lpstr>
      <vt:lpstr>Current 2016 Base Case Recommendations</vt:lpstr>
      <vt:lpstr>Source Apportionment (SA) Modeling</vt:lpstr>
      <vt:lpstr>Source Apportionment (SA) Modeling</vt:lpstr>
      <vt:lpstr>Source Apportionment (SA) Modeling</vt:lpstr>
      <vt:lpstr>Visualization of Source Apportionment Results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Kraemer</dc:creator>
  <cp:lastModifiedBy>Ralph Morris</cp:lastModifiedBy>
  <cp:revision>257</cp:revision>
  <dcterms:created xsi:type="dcterms:W3CDTF">2018-12-11T20:49:47Z</dcterms:created>
  <dcterms:modified xsi:type="dcterms:W3CDTF">2019-04-05T04:18:23Z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TemplafyTimeStamp">
    <vt:lpwstr>2018-10-03T09:50:09.1611095Z</vt:lpwstr>
  </property>
</Properties>
</file>