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409" r:id="rId2"/>
    <p:sldId id="514" r:id="rId3"/>
    <p:sldId id="515" r:id="rId4"/>
    <p:sldId id="516" r:id="rId5"/>
    <p:sldId id="518" r:id="rId6"/>
    <p:sldId id="517" r:id="rId7"/>
    <p:sldId id="519" r:id="rId8"/>
    <p:sldId id="520" r:id="rId9"/>
    <p:sldId id="521" r:id="rId10"/>
  </p:sldIdLst>
  <p:sldSz cx="12190413" cy="6859588"/>
  <p:notesSz cx="6858000" cy="9144000"/>
  <p:custDataLst>
    <p:tags r:id="rId13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657" autoAdjust="0"/>
  </p:normalViewPr>
  <p:slideViewPr>
    <p:cSldViewPr snapToGrid="0">
      <p:cViewPr varScale="1">
        <p:scale>
          <a:sx n="113" d="100"/>
          <a:sy n="113" d="100"/>
        </p:scale>
        <p:origin x="14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15-07-2020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15/07/2020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6644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E1C8839-947F-4C92-9AC9-621A1B3D1EC5}" type="datetime1">
              <a:rPr lang="en-GB" smtClean="0"/>
              <a:t>15/07/2020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78A823F-2B08-4FD3-8E67-A4B2259E92C3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3152A2B-A862-4C91-BDFE-AFD99891630E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009486A-916B-44D3-BF13-AEF79587C196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1957C82-52AB-4941-A147-7C0C356AAB3E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EAF9894-0017-477F-862F-CEC9F5C21BC5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0AAE6B2-DDDB-4B10-91C9-139E7BF6632C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113FA2-977C-4B3D-97D2-4C0A62B86617}" type="datetime1">
              <a:rPr lang="en-GB" smtClean="0"/>
              <a:t>15/07/2020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C7A991-2738-4B7B-99B6-B762E1378D06}" type="datetime1">
              <a:rPr lang="en-GB" smtClean="0"/>
              <a:t>15/07/2020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F86A0C6-6545-435B-AD74-AFA52CB8A034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9D883D-5B19-45A9-8599-7BE1A4F23A34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7FCD7CDA-C89D-4E54-920B-79F88C7FCE0E}" type="datetime1">
              <a:rPr lang="en-GB" smtClean="0"/>
              <a:t>15/07/2020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AE348D2-589C-438E-A34F-8D0452BA3109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D497B63-561F-4A36-828D-1625A5243CBB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4023F81-FD98-4BDC-BE89-4A974E246CA1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D27C3A8-43E3-4AC3-8035-1038383943B3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2609311-0A0B-4521-9226-61668F64655D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2FC28B1-ED10-4A16-9B5D-5FB11FDB9286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A617FA6-723A-4AE1-8B59-52A1F629CE1B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512B957-BD49-4C93-A101-E0D14146117A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A83729D-7622-45A4-A109-9D0F2F1B1E65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6B1ED05-1698-46A0-BB8C-E1C909D3B47C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00BAB420-2FEE-461E-9A3B-F0FCA64C52B8}" type="datetime1">
              <a:rPr lang="en-GB" smtClean="0"/>
              <a:t>15/07/2020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754D53E-3E45-429B-97A7-890A5C2DA169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6AEA6D1-FC3F-47B1-9F1A-FEE14A2B8D90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FF4CEE11-2C14-44AD-B535-A8652644B3F3}" type="datetime1">
              <a:rPr lang="en-GB" smtClean="0"/>
              <a:t>15/07/2020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3F10AA85-5E85-48C0-B53B-2C515A26CC74}" type="datetime1">
              <a:rPr lang="en-GB" smtClean="0"/>
              <a:t>15/07/2020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7C067D7-1CF1-4FB8-ABD4-89323BCBFA10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E34CA-B98A-4A9F-9D21-0D240A3E6BD0}" type="datetime1">
              <a:rPr lang="en-GB" smtClean="0"/>
              <a:t>15/07/2020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CF252A5-A7B5-4FF4-B5CD-F1F31D6D8DA3}" type="datetime1">
              <a:rPr lang="en-GB" smtClean="0"/>
              <a:t>15/07/2020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8B803DE1-D7AF-4352-BD9D-E70FF7BFF0B5}" type="datetime1">
              <a:rPr lang="en-GB" smtClean="0"/>
              <a:t>15/07/2020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946838D-4B84-4D49-8668-6D75127404DB}" type="datetime1">
              <a:rPr lang="en-GB" smtClean="0"/>
              <a:t>15/07/2020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E181670-1B4D-45F0-B421-63876C993313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D271661-A0ED-4C0E-853A-B9F7E09CDEE4}" type="datetime1">
              <a:rPr lang="en-GB" smtClean="0"/>
              <a:t>15/07/2020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2F4EE294-EFF9-4055-92EB-C83F6BFB220F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A6B92E60-881C-4B1C-8E62-D1E4171865F3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F664984-4FDF-4A37-B950-E19B18A709B0}" type="datetime1">
              <a:rPr lang="en-GB" smtClean="0"/>
              <a:t>15/07/2020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37DA128-4024-4ABF-806B-2FCAF64BA5DD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A395018-7D68-4B14-99BB-C97CC288A0C0}" type="datetime1">
              <a:rPr lang="en-GB" smtClean="0"/>
              <a:t>15/07/2020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F0B3448-7567-45AD-9395-BA104CE7B5E8}" type="datetime1">
              <a:rPr lang="en-GB" smtClean="0"/>
              <a:t>15/07/2020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094" y="522206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EGU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D_PresentationTitle">
            <a:extLst>
              <a:ext uri="{FF2B5EF4-FFF2-40B4-BE49-F238E27FC236}">
                <a16:creationId xmlns:a16="http://schemas.microsoft.com/office/drawing/2014/main" id="{C9A28A98-FCC3-491B-88DD-1C4845696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513" y="251073"/>
            <a:ext cx="9773112" cy="681548"/>
          </a:xfrm>
        </p:spPr>
        <p:txBody>
          <a:bodyPr/>
          <a:lstStyle/>
          <a:p>
            <a:r>
              <a:rPr lang="en-US" dirty="0"/>
              <a:t>WESTAR-WRAP Regional Modeling and Analysis Platform</a:t>
            </a:r>
            <a:endParaRPr lang="en-GB" dirty="0"/>
          </a:p>
        </p:txBody>
      </p:sp>
      <p:sp>
        <p:nvSpPr>
          <p:cNvPr id="3" name="FLD_PresentationTitle_2">
            <a:extLst>
              <a:ext uri="{FF2B5EF4-FFF2-40B4-BE49-F238E27FC236}">
                <a16:creationId xmlns:a16="http://schemas.microsoft.com/office/drawing/2014/main" id="{47591E0B-C45B-4376-B200-46F184CB5A5E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798512" y="2613653"/>
            <a:ext cx="9772652" cy="742250"/>
          </a:xfrm>
        </p:spPr>
        <p:txBody>
          <a:bodyPr/>
          <a:lstStyle/>
          <a:p>
            <a:r>
              <a:rPr lang="en-GB" sz="4400" dirty="0"/>
              <a:t>2028 emissions changes and corrections</a:t>
            </a:r>
          </a:p>
        </p:txBody>
      </p:sp>
      <p:sp>
        <p:nvSpPr>
          <p:cNvPr id="4" name="FLD_PresentationSubtitle">
            <a:extLst>
              <a:ext uri="{FF2B5EF4-FFF2-40B4-BE49-F238E27FC236}">
                <a16:creationId xmlns:a16="http://schemas.microsoft.com/office/drawing/2014/main" id="{5CF200BE-F69F-4207-B519-D798523986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8512" y="4620126"/>
            <a:ext cx="5682499" cy="138997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GB" sz="2000" dirty="0"/>
              <a:t>WRAP RTOWG Webinar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July 15,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81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DF38-C2A6-4729-85BE-2647494D4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4" y="301200"/>
            <a:ext cx="10588624" cy="403650"/>
          </a:xfrm>
        </p:spPr>
        <p:txBody>
          <a:bodyPr/>
          <a:lstStyle/>
          <a:p>
            <a:pPr algn="ctr"/>
            <a:r>
              <a:rPr lang="en-GB" dirty="0"/>
              <a:t>2028 Future Emissions Data Sources</a:t>
            </a:r>
          </a:p>
        </p:txBody>
      </p:sp>
      <p:pic>
        <p:nvPicPr>
          <p:cNvPr id="2049" name="Picture 1" descr="Machine generated alternative text:&#10;Table 1. Source of emissions for the 12-km 12WUS2 domain and the WRAP current &#10;Representative Baseline (RepBase) and 20280TBa emission scenarios. &#10;Source Sector &#10;California All Sectors 12WUS2 &#10;WRAP Fossil EGU w/ CEM &#10;WRAP Fossil EGU w/o CEM &#10;WRAP Non-Fossil EGU &#10;Non-WRAP EGU &#10;WRAP states &#10;WRAP other states &#10;non-WRAP states &#10;WRAP Non-EGU point2 &#10;Non-WRAP non-EGU Point &#10;on-Road Mobile 12WUS2 &#10;on-Road Mobile 36US &#10;Non-Road 12WUS2 &#10;Non-Road non-WRAP 36US &#10;other (Non-point) 12WUS2 &#10;Can/Mex/Offshore 12WlJS2 &#10;Fires (WF, Rx, &#10;Natural (Bio, etc.) &#10;Boundary Conditions (BCS) &#10;RepBase &#10;CARB-2014v2 &#10;WRAP-RB-EGU &#10;WRAP-RB-EGU &#10;EPA-2016v1 &#10;EPA-2016v1 &#10;WRAP-RB-O&amp;G &#10;EPA-2016v1 &#10;EPA-2016v1 &#10;WRAP-2014v2 &#10;EPA-2016v1 &#10;WRAP-2014v2 &#10;-2016v14 &#10;-2016v1 &#10;-2016v1 &#10;-2016v1 &#10;-2016v1 &#10;WRAP-RB-Fires &#10;WRAP-2014v2 &#10;WRAP-2014-GEOS5 &#10;2028 OTB &#10;CARB-2028 &#10;WRAP-2028-EGU &#10;WRAP-2028-EGU &#10;EPA-2028v1 &#10;EPA-2028v1 &#10;WRAP-2028-O&amp;G &#10;EPA-2028v1 &#10;EPA-2028v1 &#10;EPA-2028v1 &#10;EPA-2028v1 &#10;-Mobile &#10;WRAP-2028 &#10;EPA-2028v14 &#10;-Mobile &#10;WRAP-2028 &#10;EPA-2028v1 &#10;EPA-2028v1 &#10;EPA-2028v1 &#10;WRAP-RB-Fires3 &#10;WRAP-2014v2 &#10;WRAP-2014-GEOS5 &#10;2028 SMOKE Required &#10;Yes-UNC (T4.1) &#10;Yes-Rambo&quot; (T4.2) &#10;Yes-Rambo&quot; (T4.2) &#10;Yes-Rambo&quot; (T4.2) &#10;No (EPA Platform) &#10;Yes-UNC (T4.3) &#10;Yes-UNC (T4.3) &#10;Yes-UNC (T4.3) &#10;Yes-Rambo&quot; &#10;Yes-Rambo&quot; &#10;No (WRAP MS study) &#10;No (EPA Platform) &#10;No (WRAP MS study) &#10;Yes-UNC (T4.5) &#10;Yes-UNC (T4.6) &#10;No (already processed) &#10;No (2014v2) &#10;Hold BCS Constant? &#10;2. &#10;3. &#10;WRAP-EB-EGU and WRAP-2028-EGU has updates from WRAP states. &#10;WRAP-2014v2 Non-EGU Point has updates from WRAP states &#10;A second 20180TBb run will be made using 2014v2 actual fires ">
            <a:extLst>
              <a:ext uri="{FF2B5EF4-FFF2-40B4-BE49-F238E27FC236}">
                <a16:creationId xmlns:a16="http://schemas.microsoft.com/office/drawing/2014/main" id="{2DA5F8D1-1662-4965-9B37-7336D8DB9F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947" y="785532"/>
            <a:ext cx="7218372" cy="600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2B267-4394-4052-A264-141FDCEC14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399D-0EA5-4A13-A2EC-AEB1D4CA2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2028OTB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4BED3-07BF-41B4-9FDA-B6334CDAA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634836"/>
            <a:ext cx="10588625" cy="4442690"/>
          </a:xfrm>
        </p:spPr>
        <p:txBody>
          <a:bodyPr/>
          <a:lstStyle/>
          <a:p>
            <a:r>
              <a:rPr lang="en-US" dirty="0"/>
              <a:t>Presented 2028OTB emissions on February 26th RTOWG call</a:t>
            </a:r>
          </a:p>
          <a:p>
            <a:endParaRPr lang="en-US" dirty="0"/>
          </a:p>
          <a:p>
            <a:r>
              <a:rPr lang="en-US" dirty="0"/>
              <a:t>Datasets for WESTAR-WRAP state point source 2028 projections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WRAP OGWG provided upstream/midstream </a:t>
            </a:r>
            <a:r>
              <a:rPr lang="en-US" b="1" dirty="0"/>
              <a:t>O&amp;G point </a:t>
            </a:r>
            <a:r>
              <a:rPr lang="en-US" dirty="0"/>
              <a:t>source projections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2016 National Emissions Modeling Platform v1 2028 projections data used for </a:t>
            </a:r>
            <a:r>
              <a:rPr lang="en-US" b="1" dirty="0"/>
              <a:t>non-EGU point</a:t>
            </a:r>
            <a:r>
              <a:rPr lang="en-US" dirty="0"/>
              <a:t> 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WESTAR-WRAP </a:t>
            </a:r>
            <a:r>
              <a:rPr lang="en-US" dirty="0">
                <a:hlinkClick r:id="rId2"/>
              </a:rPr>
              <a:t>EGU Emissions Analysis project</a:t>
            </a:r>
            <a:r>
              <a:rPr lang="en-US" dirty="0"/>
              <a:t> with state updates for coal and gas </a:t>
            </a:r>
            <a:r>
              <a:rPr lang="en-US" b="1" dirty="0"/>
              <a:t>EGU sources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A3B5A-1120-4608-8DE1-7F48421979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AE4-0370-4D3B-91EC-222E7084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O&amp;G Source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E8D1-36BC-409B-B42C-4191D9014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B1D4BB-0DB7-482B-959F-3E0DE7F97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4" y="1534196"/>
            <a:ext cx="10588625" cy="4063354"/>
          </a:xfrm>
        </p:spPr>
        <p:txBody>
          <a:bodyPr/>
          <a:lstStyle/>
          <a:p>
            <a:r>
              <a:rPr lang="en-US" dirty="0"/>
              <a:t>New Mexico found duplicate sources in the Rank Point file (WEP/AOI product) built from the 2028OTB point source inventory data. </a:t>
            </a:r>
          </a:p>
          <a:p>
            <a:endParaRPr lang="en-US" dirty="0"/>
          </a:p>
          <a:p>
            <a:r>
              <a:rPr lang="en-US" dirty="0"/>
              <a:t>EPA also identified 16 facilities (all of them are in New Mexico) double counted in both 2016v1 platform non-EGU and WRAP point O&amp;G inventory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NMED found duplicates in addition to the 16 identified by EPA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Double counted emissions NOx: 8,034 TPY and SO2: 7,504 TPY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Represents approximately 9% (NOx) and 24% (SO2) of the New Mexico 2028 O&amp;G emissions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/>
              <a:t>Duplicates in the WRAP O&amp;G inventory: NM AQB provided Title V and minor point O&amp;G sources datasets for the OGWG work. Some sources were present in both the datasets.</a:t>
            </a:r>
          </a:p>
          <a:p>
            <a:pPr lvl="1"/>
            <a:r>
              <a:rPr lang="en-US" dirty="0"/>
              <a:t>Double counted emissions NOx: 1,927 TPY and SO2: 942 TPY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4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922B-BC02-42FA-853B-6B644F51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O&amp;G Sources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0A7EF-D2EC-4547-A098-EA7CFA689D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Content Placeholder 4" descr="image004">
            <a:extLst>
              <a:ext uri="{FF2B5EF4-FFF2-40B4-BE49-F238E27FC236}">
                <a16:creationId xmlns:a16="http://schemas.microsoft.com/office/drawing/2014/main" id="{5746ED57-616C-46D4-BE63-11AE3BF4C4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50" y="1202400"/>
            <a:ext cx="8947084" cy="485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6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BB12-B0E5-42A3-913C-B7F8C471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double count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A2A96-B1C6-46F8-A429-5B5798F27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Identified a list of duplicate O&amp;G sources in the 2028OTB “ptnonipm” inventory by combining the following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EPA “Readme” file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NMED’s review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O&amp;G NAICS code search in the non-EGU inventory, and then verify whether those facilities exist in the OGWG inventory based on FIPS, name, </a:t>
            </a:r>
            <a:r>
              <a:rPr lang="en-US" dirty="0" err="1"/>
              <a:t>lat</a:t>
            </a:r>
            <a:r>
              <a:rPr lang="en-US" dirty="0"/>
              <a:t>/long and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Key word search: “Gas Plant”, “Gas Processing Plant” and “Compressor Station”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/>
              <a:t>Duplicate records in 2014v2 and </a:t>
            </a:r>
            <a:r>
              <a:rPr lang="en-US" dirty="0" err="1"/>
              <a:t>RepBase</a:t>
            </a:r>
            <a:r>
              <a:rPr lang="en-US" dirty="0"/>
              <a:t> account for 141 TPY NOx and 1 TPY SO2 (5 facilities) so not enough to worry about.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indicates that O&amp;G duplication problem was introduced with the 2016 platform.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65647-C98E-4383-BB5C-867B0668F7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6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5889-C6E2-4F45-A0A1-01DAC725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" y="453600"/>
            <a:ext cx="2890981" cy="1680000"/>
          </a:xfrm>
        </p:spPr>
        <p:txBody>
          <a:bodyPr/>
          <a:lstStyle/>
          <a:p>
            <a:r>
              <a:rPr lang="en-US" dirty="0"/>
              <a:t>O&amp;G sources identified in non-EGU inventory based on </a:t>
            </a:r>
            <a:r>
              <a:rPr lang="en-US" dirty="0" err="1"/>
              <a:t>naics</a:t>
            </a:r>
            <a:r>
              <a:rPr lang="en-US" dirty="0"/>
              <a:t>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8E037-04CE-49D5-A9C9-738B38EED0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E6DA96-374D-4416-97A6-494B6A277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794"/>
            <a:ext cx="4237815" cy="6434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85AD52-F861-4687-B650-6D57CB9AB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256" y="0"/>
            <a:ext cx="7675851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2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EAC1-CA24-4BD4-A401-D0FDA176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Providing data updates for 2028OTB</a:t>
            </a:r>
            <a:r>
              <a:rPr lang="en-GB" cap="none" dirty="0"/>
              <a:t>a</a:t>
            </a:r>
            <a:r>
              <a:rPr lang="en-GB" dirty="0"/>
              <a:t>2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6091-98E6-4496-B489-DB788060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information to verify and update 2028OTB point source projection emissions (Tom’s email on July 13th)</a:t>
            </a:r>
          </a:p>
          <a:p>
            <a:endParaRPr lang="en-US" dirty="0"/>
          </a:p>
          <a:p>
            <a:r>
              <a:rPr lang="en-US" dirty="0"/>
              <a:t>To facilitate your review, we aggregated harmonized inventory data to the facility level by summing point/process-level emissions.</a:t>
            </a:r>
          </a:p>
          <a:p>
            <a:endParaRPr lang="en-US" dirty="0"/>
          </a:p>
          <a:p>
            <a:r>
              <a:rPr lang="en-US" dirty="0"/>
              <a:t>Comments and any data changes in the form of FF10 files with the emissions to use in the 2028OTB re-run are due by close of business </a:t>
            </a:r>
            <a:r>
              <a:rPr lang="en-US" b="1" dirty="0"/>
              <a:t>Tuesday July 21st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D4B93-293D-42A2-9670-BBB573A7C7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12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9767-A7E1-4945-A082-E5C43360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new 2028OTB</a:t>
            </a:r>
            <a:r>
              <a:rPr lang="en-US" cap="none" dirty="0"/>
              <a:t>a</a:t>
            </a:r>
            <a:r>
              <a:rPr lang="en-US" dirty="0"/>
              <a:t>2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6FF1-D79E-402D-97E9-805F8755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549400"/>
            <a:ext cx="10588625" cy="4158987"/>
          </a:xfrm>
        </p:spPr>
        <p:txBody>
          <a:bodyPr/>
          <a:lstStyle/>
          <a:p>
            <a:r>
              <a:rPr lang="en-US" dirty="0"/>
              <a:t>Assuming all state updates on 2028 emissions are provided by July 21</a:t>
            </a:r>
            <a:r>
              <a:rPr lang="en-US" baseline="30000" dirty="0"/>
              <a:t>st</a:t>
            </a:r>
            <a:r>
              <a:rPr lang="en-US" dirty="0"/>
              <a:t> in FF10 format: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2028OTBa2 SMOKE emissions modeling finished by August 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CAMx</a:t>
            </a:r>
            <a:r>
              <a:rPr lang="en-US" dirty="0"/>
              <a:t> 2028OTBa2 standard model run finished by August 11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Revised 2028OTBa2 projections on TSS by August 13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CAMx</a:t>
            </a:r>
            <a:r>
              <a:rPr lang="en-US" dirty="0"/>
              <a:t> 2028OTBa2 high-level source apportionment run finished by August 31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U.S. vs. International anthropogenic, fires and natural contributions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Adjust URP Glidepath for International Emissions and Wildland Prescribed Fires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Use for Dynamic Evaluation U.S. anthropogenic emissions extinction Glidepath from 2002 to zero in 2064 with 2016 (</a:t>
            </a:r>
            <a:r>
              <a:rPr lang="en-US" dirty="0" err="1"/>
              <a:t>RepBase</a:t>
            </a:r>
            <a:r>
              <a:rPr lang="en-US" dirty="0"/>
              <a:t>) and 2028 (OTBa2) visibility projections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CAMx</a:t>
            </a:r>
            <a:r>
              <a:rPr lang="en-US" dirty="0"/>
              <a:t> 2028OTBa2 low-level source apportionment run finished in October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State-specific and Source Sector-specific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3438F-6F43-4E98-B42E-154CE506A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723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741570095254604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2121</TotalTime>
  <Words>579</Words>
  <Application>Microsoft Office PowerPoint</Application>
  <PresentationFormat>Custom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Verdana</vt:lpstr>
      <vt:lpstr>Wingdings</vt:lpstr>
      <vt:lpstr>Blank</vt:lpstr>
      <vt:lpstr>WESTAR-WRAP Regional Modeling and Analysis Platform</vt:lpstr>
      <vt:lpstr>2028 Future Emissions Data Sources</vt:lpstr>
      <vt:lpstr>2028OTB Emissions</vt:lpstr>
      <vt:lpstr>Duplicate O&amp;G Source issue</vt:lpstr>
      <vt:lpstr>Duplicate O&amp;G Sources </vt:lpstr>
      <vt:lpstr>identifying double count sources</vt:lpstr>
      <vt:lpstr>O&amp;G sources identified in non-EGU inventory based on naics codes</vt:lpstr>
      <vt:lpstr>Providing data updates for 2028OTBa2 </vt:lpstr>
      <vt:lpstr>Schedule for new 2028OTBa2 Scenario</vt:lpstr>
    </vt:vector>
  </TitlesOfParts>
  <Company>Ramboll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OAI Study Photochemical Modeling – 1st Monthly Webinar</dc:title>
  <dc:creator>Ralph Morris</dc:creator>
  <cp:lastModifiedBy>Ralph Morris</cp:lastModifiedBy>
  <cp:revision>80</cp:revision>
  <dcterms:created xsi:type="dcterms:W3CDTF">2020-05-27T00:12:09Z</dcterms:created>
  <dcterms:modified xsi:type="dcterms:W3CDTF">2020-07-15T15:08:04Z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TemplafyTimeStamp">
    <vt:lpwstr>2018-10-03T09:50:09.1611095Z</vt:lpwstr>
  </property>
</Properties>
</file>