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78" r:id="rId5"/>
    <p:sldId id="284" r:id="rId6"/>
    <p:sldId id="271" r:id="rId7"/>
    <p:sldId id="279" r:id="rId8"/>
    <p:sldId id="272" r:id="rId9"/>
    <p:sldId id="285" r:id="rId10"/>
    <p:sldId id="287" r:id="rId11"/>
    <p:sldId id="288" r:id="rId12"/>
    <p:sldId id="289" r:id="rId13"/>
    <p:sldId id="290" r:id="rId14"/>
    <p:sldId id="291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3" autoAdjust="0"/>
  </p:normalViewPr>
  <p:slideViewPr>
    <p:cSldViewPr snapToGrid="0">
      <p:cViewPr varScale="1">
        <p:scale>
          <a:sx n="67" d="100"/>
          <a:sy n="67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begay\Documents\NSR\R9%20Registered%20Sources%202018-11-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Registered Sources under Tribal NSR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gas station</c:v>
                </c:pt>
                <c:pt idx="1">
                  <c:v>oil and gas </c:v>
                </c:pt>
                <c:pt idx="2">
                  <c:v>other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158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8-4E0E-B3BD-1A96F3D624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gas station</c:v>
                </c:pt>
                <c:pt idx="1">
                  <c:v>oil and gas </c:v>
                </c:pt>
                <c:pt idx="2">
                  <c:v>other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0C98-4E0E-B3BD-1A96F3D624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gas station</c:v>
                </c:pt>
                <c:pt idx="1">
                  <c:v>oil and gas </c:v>
                </c:pt>
                <c:pt idx="2">
                  <c:v>other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C98-4E0E-B3BD-1A96F3D62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58112"/>
        <c:axId val="80248320"/>
      </c:barChart>
      <c:catAx>
        <c:axId val="8025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48320"/>
        <c:crosses val="autoZero"/>
        <c:auto val="1"/>
        <c:lblAlgn val="ctr"/>
        <c:lblOffset val="100"/>
        <c:noMultiLvlLbl val="0"/>
      </c:catAx>
      <c:valAx>
        <c:axId val="8024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5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0.25083333333333335"/>
          <c:w val="0.76086351706036748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80000"/>
                <a:satMod val="1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'Oil and Gas Production'!$R$165:$V$165</c:f>
              <c:strCache>
                <c:ptCount val="5"/>
                <c:pt idx="0">
                  <c:v>Actual PM</c:v>
                </c:pt>
                <c:pt idx="1">
                  <c:v>Actual SOx</c:v>
                </c:pt>
                <c:pt idx="2">
                  <c:v>Actual NOx</c:v>
                </c:pt>
                <c:pt idx="3">
                  <c:v>Actual CO</c:v>
                </c:pt>
                <c:pt idx="4">
                  <c:v>Actual VOC</c:v>
                </c:pt>
              </c:strCache>
            </c:strRef>
          </c:cat>
          <c:val>
            <c:numRef>
              <c:f>'Oil and Gas Production'!$R$166:$V$166</c:f>
              <c:numCache>
                <c:formatCode>0.0</c:formatCode>
                <c:ptCount val="5"/>
                <c:pt idx="0">
                  <c:v>15.543299999999981</c:v>
                </c:pt>
                <c:pt idx="1">
                  <c:v>155.78260000000003</c:v>
                </c:pt>
                <c:pt idx="2">
                  <c:v>2442.8599999999997</c:v>
                </c:pt>
                <c:pt idx="3">
                  <c:v>857.4</c:v>
                </c:pt>
                <c:pt idx="4">
                  <c:v>437.44000000000023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7-446B-BCBA-C41E0CE5C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8860720"/>
        <c:axId val="248861808"/>
      </c:barChart>
      <c:catAx>
        <c:axId val="2488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61808"/>
        <c:crosses val="autoZero"/>
        <c:auto val="1"/>
        <c:lblAlgn val="ctr"/>
        <c:lblOffset val="100"/>
        <c:noMultiLvlLbl val="0"/>
      </c:catAx>
      <c:valAx>
        <c:axId val="24886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6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bbegay@navajo-nsn.gov" TargetMode="External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B9AC2C2-8572-458B-92E0-FCFC56DA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B5859-9D6F-46C0-ABF0-023C6B741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Navajo Nation Minor Source Regulations 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Tennille Denetdeel, Sr. Environmental Specialist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E9A52-DC4D-4073-B101-9B4108DAA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pic>
        <p:nvPicPr>
          <p:cNvPr id="8" name="Picture 3" descr="C:\Documents and Settings\Anoop\Desktop\Lyle_Docs\Wlaughter\Mothe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750" y1="11077" x2="63750" y2="1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28550"/>
            <a:ext cx="2095500" cy="274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9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128" b="1" i="0" u="none" strike="noStrike" kern="1200" baseline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</a:rPr>
              <a:t>Oil and Gas – Allowable Emission; Tribal NSR Registration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705555"/>
              </p:ext>
            </p:extLst>
          </p:nvPr>
        </p:nvGraphicFramePr>
        <p:xfrm>
          <a:off x="1783974" y="1980397"/>
          <a:ext cx="8053045" cy="405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76622" y="3522846"/>
            <a:ext cx="2810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emissions are in TPY of allowable emissions reported through registration submittals to USEPA Tribal Minor New Source Registration </a:t>
            </a:r>
          </a:p>
        </p:txBody>
      </p:sp>
    </p:spTree>
    <p:extLst>
      <p:ext uri="{BB962C8B-B14F-4D97-AF65-F5344CB8AC3E}">
        <p14:creationId xmlns:p14="http://schemas.microsoft.com/office/powerpoint/2010/main" val="301456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201304" y="2680885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u="sng" dirty="0">
                <a:solidFill>
                  <a:srgbClr val="0070C0"/>
                </a:solidFill>
              </a:rPr>
              <a:t>Thank You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Tennille Denetdeel, Sr Environmental Specialist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Navajo Nation EPA Operating Permit Program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Email: </a:t>
            </a:r>
            <a:r>
              <a:rPr lang="en-US" sz="3200" dirty="0">
                <a:solidFill>
                  <a:srgbClr val="0070C0"/>
                </a:solidFill>
                <a:hlinkClick r:id="rId3"/>
              </a:rPr>
              <a:t>tbbegay@navajo-nsn.gov</a:t>
            </a:r>
            <a:endParaRPr lang="en-US" sz="3200" dirty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928-729-4248 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19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Operating Permit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47" y="759823"/>
            <a:ext cx="8070664" cy="5222966"/>
          </a:xfrm>
        </p:spPr>
        <p:txBody>
          <a:bodyPr>
            <a:normAutofit/>
          </a:bodyPr>
          <a:lstStyle/>
          <a:p>
            <a:r>
              <a:rPr lang="en-US" dirty="0"/>
              <a:t>On April 24, 2004, the Navajo Nation Council enacted the Navajo Air Pollution Prevention and Control Act.  </a:t>
            </a:r>
          </a:p>
          <a:p>
            <a:r>
              <a:rPr lang="en-US" dirty="0"/>
              <a:t>The Act created a program to control current and future sources of air pollution on the Navajo Nation.</a:t>
            </a:r>
          </a:p>
          <a:p>
            <a:r>
              <a:rPr lang="en-US" dirty="0"/>
              <a:t>October 2004 and March 2006, USEPA approved a Clean Air Act program for the NNEPA to administer a Title V Operating Permit Program (Part 71 Permit Program)</a:t>
            </a:r>
          </a:p>
          <a:p>
            <a:r>
              <a:rPr lang="en-US" dirty="0"/>
              <a:t>The Program issues Title V permits to the major sources on the Navajo Nation</a:t>
            </a:r>
          </a:p>
        </p:txBody>
      </p:sp>
      <p:pic>
        <p:nvPicPr>
          <p:cNvPr id="4" name="Picture 2" descr="C:\Documents and Settings\Anoop\Desktop\Lyle_Docs\Rmisra\My Documents\Sr Env Specialist_files\CS_Header_Page_files\colornnsea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845" y="5449389"/>
            <a:ext cx="1052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6696"/>
            <a:ext cx="3505200" cy="334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7399" y="435597"/>
            <a:ext cx="798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Navajo Nation EPA – Air Quality Control Program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Operating Permit Program</a:t>
            </a:r>
          </a:p>
        </p:txBody>
      </p:sp>
    </p:spTree>
    <p:extLst>
      <p:ext uri="{BB962C8B-B14F-4D97-AF65-F5344CB8AC3E}">
        <p14:creationId xmlns:p14="http://schemas.microsoft.com/office/powerpoint/2010/main" val="295913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F5689E-A2C8-44A6-AD5C-615D7DB0C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30" y="758952"/>
            <a:ext cx="8590084" cy="1434906"/>
          </a:xfrm>
        </p:spPr>
        <p:txBody>
          <a:bodyPr/>
          <a:lstStyle/>
          <a:p>
            <a:r>
              <a:rPr lang="en-US" dirty="0"/>
              <a:t>Proposed Navajo Nation Minor Source Regulations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9120216" cy="3304549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The Navajo Nation Minor Source Regulations</a:t>
            </a:r>
          </a:p>
          <a:p>
            <a:pPr marL="845820" lvl="1" indent="-342900">
              <a:buAutoNum type="arabicParenR"/>
            </a:pPr>
            <a:r>
              <a:rPr lang="en-US" dirty="0"/>
              <a:t>Require all new minor sources and those under going a modification to obtain a “unitary permit” – contain both preconstruction and operating permit</a:t>
            </a:r>
          </a:p>
          <a:p>
            <a:pPr marL="845820" lvl="1" indent="-342900">
              <a:buAutoNum type="arabicParenR"/>
            </a:pPr>
            <a:r>
              <a:rPr lang="en-US" dirty="0"/>
              <a:t>Existing sources must obtain a operating permit if they are above the minor source threshold </a:t>
            </a:r>
          </a:p>
          <a:p>
            <a:pPr marL="845820" lvl="1" indent="-342900">
              <a:buAutoNum type="arabicParenR"/>
            </a:pPr>
            <a:r>
              <a:rPr lang="en-US" dirty="0"/>
              <a:t>Sources below the minor source threshold must register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94" y="394637"/>
            <a:ext cx="3125548" cy="5590111"/>
          </a:xfrm>
        </p:spPr>
        <p:txBody>
          <a:bodyPr/>
          <a:lstStyle/>
          <a:p>
            <a:r>
              <a:rPr lang="en-US" dirty="0"/>
              <a:t>Current Permitting Mechanism in Indian County – Navajo Nation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Tribal Minor New Source Review Rule </a:t>
            </a:r>
          </a:p>
          <a:p>
            <a:r>
              <a:rPr lang="en-US" dirty="0"/>
              <a:t>Federal Implementation Plan in Indian Country that establishes a preconstruction permitting program for minor sources in Indian country.  </a:t>
            </a:r>
          </a:p>
          <a:p>
            <a:r>
              <a:rPr lang="en-US" dirty="0"/>
              <a:t>Sources that have the potential to emit above the TNSR thresholds, must register if they are an existing source, or obtain a permit prior to commencing construction.  </a:t>
            </a:r>
          </a:p>
          <a:p>
            <a:pPr lvl="1"/>
            <a:r>
              <a:rPr lang="en-US" dirty="0"/>
              <a:t>General permits</a:t>
            </a:r>
          </a:p>
          <a:p>
            <a:pPr lvl="1"/>
            <a:r>
              <a:rPr lang="en-US" dirty="0"/>
              <a:t>Permits by rule </a:t>
            </a:r>
          </a:p>
          <a:p>
            <a:pPr lvl="1"/>
            <a:r>
              <a:rPr lang="en-US" dirty="0"/>
              <a:t>Oil and Natural Gas – Federal Implementation Plan</a:t>
            </a:r>
          </a:p>
          <a:p>
            <a:endParaRPr lang="en-US" dirty="0"/>
          </a:p>
        </p:txBody>
      </p:sp>
      <p:pic>
        <p:nvPicPr>
          <p:cNvPr id="10" name="Picture 4" descr="Image result for USEP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171" y="4917098"/>
            <a:ext cx="1078434" cy="10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7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 from the Tribal New Source Review to Navajo Nation Minor Source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Tribal Minor New Source review rule will remain in place until the NN Minor Source Rule has been approved </a:t>
            </a:r>
          </a:p>
          <a:p>
            <a:r>
              <a:rPr lang="en-US" sz="2000" dirty="0"/>
              <a:t>The NNEPA – AQCP/OPP will respond to comments </a:t>
            </a:r>
          </a:p>
          <a:p>
            <a:r>
              <a:rPr lang="en-US" sz="2000" dirty="0"/>
              <a:t>Take the regulations and get approval from the Navajo Nation Resource and Development Committee </a:t>
            </a:r>
          </a:p>
          <a:p>
            <a:r>
              <a:rPr lang="en-US" sz="2000" dirty="0"/>
              <a:t>Submit an application to U.S. EPA for approval of these regulations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C:\Documents and Settings\Anoop\Desktop\Lyle_Docs\Wlaughter\Mothe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750" y1="11077" x2="63750" y2="1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" y="652086"/>
            <a:ext cx="1477489" cy="19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39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0" y="738534"/>
            <a:ext cx="2947482" cy="3681067"/>
          </a:xfrm>
        </p:spPr>
        <p:txBody>
          <a:bodyPr>
            <a:normAutofit/>
          </a:bodyPr>
          <a:lstStyle/>
          <a:p>
            <a:r>
              <a:rPr lang="en-US" dirty="0"/>
              <a:t>Navajo Nation Minor Source Permitting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645" y="937421"/>
            <a:ext cx="7315200" cy="3482180"/>
          </a:xfrm>
        </p:spPr>
        <p:txBody>
          <a:bodyPr/>
          <a:lstStyle/>
          <a:p>
            <a:r>
              <a:rPr lang="en-US" dirty="0"/>
              <a:t>Registration Program – existing sources below the threshold</a:t>
            </a:r>
          </a:p>
          <a:p>
            <a:r>
              <a:rPr lang="en-US" dirty="0"/>
              <a:t>General Permits – preconstruction and operating requirements for new or modified sources </a:t>
            </a:r>
          </a:p>
          <a:p>
            <a:pPr marL="845820" lvl="1" indent="-342900">
              <a:buAutoNum type="arabicParenR"/>
            </a:pPr>
            <a:r>
              <a:rPr lang="en-US" dirty="0"/>
              <a:t>Oil and Gas</a:t>
            </a:r>
          </a:p>
          <a:p>
            <a:pPr marL="845820" lvl="1" indent="-342900">
              <a:buAutoNum type="arabicParenR"/>
            </a:pPr>
            <a:r>
              <a:rPr lang="en-US" dirty="0"/>
              <a:t>Gasoline Dispensing Facilities </a:t>
            </a:r>
          </a:p>
          <a:p>
            <a:r>
              <a:rPr lang="en-US" dirty="0"/>
              <a:t>Site Specific Permits </a:t>
            </a:r>
          </a:p>
          <a:p>
            <a:r>
              <a:rPr lang="en-US" dirty="0"/>
              <a:t>Fee requirements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64" y="3803684"/>
            <a:ext cx="2948375" cy="2085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64" y="3794159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3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Navajo Nation Minor Source Program</a:t>
            </a:r>
            <a:br>
              <a:rPr lang="en-US" dirty="0"/>
            </a:br>
            <a:r>
              <a:rPr lang="en-US" b="1" dirty="0"/>
              <a:t>General Permits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457" y="2588521"/>
            <a:ext cx="10016601" cy="35013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General permits will cover preconstruction review and operating requirements for emission units that are similar in nature</a:t>
            </a:r>
          </a:p>
          <a:p>
            <a:r>
              <a:rPr lang="en-US" dirty="0"/>
              <a:t>Source Categories </a:t>
            </a:r>
          </a:p>
          <a:p>
            <a:pPr lvl="1"/>
            <a:r>
              <a:rPr lang="en-US" dirty="0"/>
              <a:t>Oil and natural gas production and natural gas processing segments of oil and natural gas sector</a:t>
            </a:r>
          </a:p>
          <a:p>
            <a:pPr lvl="1"/>
            <a:r>
              <a:rPr lang="en-US" dirty="0"/>
              <a:t>Gasoline dispensing facilities </a:t>
            </a:r>
          </a:p>
          <a:p>
            <a:r>
              <a:rPr lang="en-US" dirty="0"/>
              <a:t>Existing Sources</a:t>
            </a:r>
          </a:p>
          <a:p>
            <a:pPr lvl="1"/>
            <a:r>
              <a:rPr lang="en-US" dirty="0"/>
              <a:t>The general permit will cover the operational content of the permit and not the preconstruction content</a:t>
            </a:r>
          </a:p>
          <a:p>
            <a:r>
              <a:rPr lang="en-US" dirty="0"/>
              <a:t>New Sources </a:t>
            </a:r>
          </a:p>
          <a:p>
            <a:pPr lvl="1"/>
            <a:r>
              <a:rPr lang="en-US" dirty="0"/>
              <a:t>Will have both the operating conditions and the preconstruction content</a:t>
            </a:r>
          </a:p>
          <a:p>
            <a:r>
              <a:rPr lang="en-US" dirty="0"/>
              <a:t>Requesting Coverage </a:t>
            </a:r>
          </a:p>
          <a:p>
            <a:pPr lvl="1"/>
            <a:r>
              <a:rPr lang="en-US" dirty="0"/>
              <a:t>Owner/operators that qualify for coverage under a general permit may submit a request for  coverage under the general permit.  The Director will have 90 days to make a final determination on the request.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C:\Documents and Settings\Anoop\Desktop\Lyle_Docs\Wlaughter\Mothe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750" y1="11077" x2="63750" y2="1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" y="652086"/>
            <a:ext cx="1477489" cy="19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8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73DA8D-B695-4EAF-90BA-F594F0523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95D57-AB2C-4C3E-9C97-38751585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Navajo Nation Minor Source Program</a:t>
            </a:r>
            <a:br>
              <a:rPr lang="en-US" dirty="0"/>
            </a:br>
            <a:r>
              <a:rPr lang="en-US" b="1" dirty="0"/>
              <a:t>Site Specific Permits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24A-EE70-4F98-842D-0849F56F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457" y="2588521"/>
            <a:ext cx="10016601" cy="3501382"/>
          </a:xfrm>
        </p:spPr>
        <p:txBody>
          <a:bodyPr>
            <a:normAutofit/>
          </a:bodyPr>
          <a:lstStyle/>
          <a:p>
            <a:r>
              <a:rPr lang="en-US" dirty="0"/>
              <a:t>New true minor sources, new synthetic minor sources and existing sources under going modifications triggering a preconstruction review must apply for a unitary permit that will cover both the preconstruction review and operation of the affected emission units </a:t>
            </a:r>
          </a:p>
          <a:p>
            <a:r>
              <a:rPr lang="en-US" dirty="0"/>
              <a:t>Existing true minor sources and existing synthetic minor sources that are not undergoing a modification triggering preconstruction review must apply and obtain only the operating permit component of a site specific minor source permit.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D00D4-CC73-44C6-A7EF-AF73846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8967-28A5-4319-9F45-A38F127B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C:\Documents and Settings\Anoop\Desktop\Lyle_Docs\Wlaughter\Mothe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750" y1="11077" x2="63750" y2="1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" y="652086"/>
            <a:ext cx="1477489" cy="193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23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Minor Sources on Navajo Nation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325885"/>
              </p:ext>
            </p:extLst>
          </p:nvPr>
        </p:nvGraphicFramePr>
        <p:xfrm>
          <a:off x="4329765" y="1335583"/>
          <a:ext cx="722055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0930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25736-1374-4CAC-8B19-47C9871FFC7D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 2</vt:lpstr>
      <vt:lpstr>Frame</vt:lpstr>
      <vt:lpstr>Navajo Nation Minor Source Regulations </vt:lpstr>
      <vt:lpstr>Operating Permit Program</vt:lpstr>
      <vt:lpstr>Proposed Navajo Nation Minor Source Regulations </vt:lpstr>
      <vt:lpstr>Current Permitting Mechanism in Indian County – Navajo Nation</vt:lpstr>
      <vt:lpstr>Transition from the Tribal New Source Review to Navajo Nation Minor Source Program</vt:lpstr>
      <vt:lpstr>Navajo Nation Minor Source Permitting Mechanisms </vt:lpstr>
      <vt:lpstr>Navajo Nation Minor Source Program General Permits </vt:lpstr>
      <vt:lpstr>Navajo Nation Minor Source Program Site Specific Permits</vt:lpstr>
      <vt:lpstr>Minor Sources on Navajo Nation </vt:lpstr>
      <vt:lpstr>Oil and Gas – Allowable Emission; Tribal NSR Registration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2019-06-11T14:53:26Z</dcterms:created>
  <dcterms:modified xsi:type="dcterms:W3CDTF">2019-06-11T17:35:12Z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