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9" r:id="rId2"/>
    <p:sldId id="327" r:id="rId3"/>
    <p:sldId id="269" r:id="rId4"/>
    <p:sldId id="328" r:id="rId5"/>
    <p:sldId id="350" r:id="rId6"/>
    <p:sldId id="329" r:id="rId7"/>
    <p:sldId id="330" r:id="rId8"/>
    <p:sldId id="346" r:id="rId9"/>
    <p:sldId id="347" r:id="rId10"/>
    <p:sldId id="348" r:id="rId11"/>
    <p:sldId id="349" r:id="rId12"/>
    <p:sldId id="282" r:id="rId13"/>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Pace" initials="MP" lastIdx="2" clrIdx="0">
    <p:extLst>
      <p:ext uri="{19B8F6BF-5375-455C-9EA6-DF929625EA0E}">
        <p15:presenceInfo xmlns:p15="http://schemas.microsoft.com/office/powerpoint/2012/main" userId="S-1-5-21-3568621045-3400958223-2291411584-4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8984"/>
    <a:srgbClr val="D2C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7" autoAdjust="0"/>
    <p:restoredTop sz="91484" autoAdjust="0"/>
  </p:normalViewPr>
  <p:slideViewPr>
    <p:cSldViewPr>
      <p:cViewPr varScale="1">
        <p:scale>
          <a:sx n="104" d="100"/>
          <a:sy n="104" d="100"/>
        </p:scale>
        <p:origin x="181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4T09:52:51.342" idx="2">
    <p:pos x="4976" y="672"/>
    <p:text>NEW SCREEN SHOT</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A8BC2836-EEEA-49B1-9F46-E362C40CDA87}" type="datetimeFigureOut">
              <a:rPr lang="en-US" smtClean="0"/>
              <a:t>5/24/2021</a:t>
            </a:fld>
            <a:endParaRPr lang="en-US"/>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61C85222-477F-410B-A95B-6A4E57489C99}" type="slidenum">
              <a:rPr lang="en-US" smtClean="0"/>
              <a:t>‹#›</a:t>
            </a:fld>
            <a:endParaRPr lang="en-US"/>
          </a:p>
        </p:txBody>
      </p:sp>
    </p:spTree>
    <p:extLst>
      <p:ext uri="{BB962C8B-B14F-4D97-AF65-F5344CB8AC3E}">
        <p14:creationId xmlns:p14="http://schemas.microsoft.com/office/powerpoint/2010/main" val="2285517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AE24390E-CFEA-43D7-B728-FE985C7330D8}" type="datetimeFigureOut">
              <a:rPr lang="en-US" smtClean="0"/>
              <a:t>5/24/2021</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175A6592-8C83-4499-BAA3-3293923D9871}" type="slidenum">
              <a:rPr lang="en-US" smtClean="0"/>
              <a:t>‹#›</a:t>
            </a:fld>
            <a:endParaRPr lang="en-US"/>
          </a:p>
        </p:txBody>
      </p:sp>
    </p:spTree>
    <p:extLst>
      <p:ext uri="{BB962C8B-B14F-4D97-AF65-F5344CB8AC3E}">
        <p14:creationId xmlns:p14="http://schemas.microsoft.com/office/powerpoint/2010/main" val="343174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2</a:t>
            </a:fld>
            <a:endParaRPr lang="en-US"/>
          </a:p>
        </p:txBody>
      </p:sp>
    </p:spTree>
    <p:extLst>
      <p:ext uri="{BB962C8B-B14F-4D97-AF65-F5344CB8AC3E}">
        <p14:creationId xmlns:p14="http://schemas.microsoft.com/office/powerpoint/2010/main" val="406723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F31F41-D65D-4BB3-8B7B-AAD974F15805}"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416547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4</a:t>
            </a:fld>
            <a:endParaRPr lang="en-US"/>
          </a:p>
        </p:txBody>
      </p:sp>
    </p:spTree>
    <p:extLst>
      <p:ext uri="{BB962C8B-B14F-4D97-AF65-F5344CB8AC3E}">
        <p14:creationId xmlns:p14="http://schemas.microsoft.com/office/powerpoint/2010/main" val="363991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5</a:t>
            </a:fld>
            <a:endParaRPr lang="en-US"/>
          </a:p>
        </p:txBody>
      </p:sp>
    </p:spTree>
    <p:extLst>
      <p:ext uri="{BB962C8B-B14F-4D97-AF65-F5344CB8AC3E}">
        <p14:creationId xmlns:p14="http://schemas.microsoft.com/office/powerpoint/2010/main" val="2243964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6</a:t>
            </a:fld>
            <a:endParaRPr lang="en-US"/>
          </a:p>
        </p:txBody>
      </p:sp>
    </p:spTree>
    <p:extLst>
      <p:ext uri="{BB962C8B-B14F-4D97-AF65-F5344CB8AC3E}">
        <p14:creationId xmlns:p14="http://schemas.microsoft.com/office/powerpoint/2010/main" val="407578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A6592-8C83-4499-BAA3-3293923D9871}" type="slidenum">
              <a:rPr lang="en-US" smtClean="0"/>
              <a:t>7</a:t>
            </a:fld>
            <a:endParaRPr lang="en-US"/>
          </a:p>
        </p:txBody>
      </p:sp>
    </p:spTree>
    <p:extLst>
      <p:ext uri="{BB962C8B-B14F-4D97-AF65-F5344CB8AC3E}">
        <p14:creationId xmlns:p14="http://schemas.microsoft.com/office/powerpoint/2010/main" val="2316316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73375"/>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495800"/>
            <a:ext cx="6400800" cy="1143000"/>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6014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208994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2429777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94522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86739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2001511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33834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873375"/>
            <a:ext cx="7772400" cy="1470025"/>
          </a:xfrm>
        </p:spPr>
        <p:txBody>
          <a:bodyPr/>
          <a:lstStyle>
            <a:lvl1pPr>
              <a:defRPr>
                <a:solidFill>
                  <a:srgbClr val="5C8984"/>
                </a:solidFill>
              </a:defRPr>
            </a:lvl1pPr>
          </a:lstStyle>
          <a:p>
            <a:r>
              <a:rPr lang="en-US" dirty="0"/>
              <a:t>Click to edit Master title style</a:t>
            </a:r>
          </a:p>
        </p:txBody>
      </p:sp>
      <p:sp>
        <p:nvSpPr>
          <p:cNvPr id="3" name="Subtitle 2"/>
          <p:cNvSpPr>
            <a:spLocks noGrp="1"/>
          </p:cNvSpPr>
          <p:nvPr>
            <p:ph type="subTitle" idx="1"/>
          </p:nvPr>
        </p:nvSpPr>
        <p:spPr>
          <a:xfrm>
            <a:off x="1371600" y="4495800"/>
            <a:ext cx="6400800" cy="1143000"/>
          </a:xfrm>
        </p:spPr>
        <p:txBody>
          <a:bodyPr>
            <a:normAutofit/>
          </a:bodyPr>
          <a:lstStyle>
            <a:lvl1pPr marL="0" indent="0" algn="ctr">
              <a:buNone/>
              <a:defRPr sz="2400">
                <a:solidFill>
                  <a:srgbClr val="5C898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433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7010400" cy="411162"/>
          </a:xfrm>
        </p:spPr>
        <p:txBody>
          <a:bodyPr>
            <a:noAutofit/>
          </a:bodyPr>
          <a:lstStyle>
            <a:lvl1pPr>
              <a:defRPr sz="28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066800"/>
            <a:ext cx="8229600" cy="5410200"/>
          </a:xfrm>
        </p:spPr>
        <p:txBody>
          <a:bodyPr/>
          <a:lstStyle>
            <a:lvl1pPr marL="342900" indent="-342900">
              <a:buClr>
                <a:srgbClr val="006666"/>
              </a:buClr>
              <a:buFont typeface="Wingdings" panose="05000000000000000000" pitchFamily="2" charset="2"/>
              <a:buChar char="§"/>
              <a:defRPr/>
            </a:lvl1pPr>
            <a:lvl2pPr>
              <a:buClr>
                <a:srgbClr val="006666"/>
              </a:buClr>
              <a:defRPr/>
            </a:lvl2pPr>
            <a:lvl3pPr>
              <a:buClr>
                <a:srgbClr val="006666"/>
              </a:buClr>
              <a:defRPr/>
            </a:lvl3pPr>
            <a:lvl4pPr>
              <a:buClr>
                <a:srgbClr val="006666"/>
              </a:buClr>
              <a:defRPr/>
            </a:lvl4pPr>
            <a:lvl5pPr>
              <a:buClr>
                <a:srgbClr val="0066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851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with Green Color Bar">
    <p:spTree>
      <p:nvGrpSpPr>
        <p:cNvPr id="1" name=""/>
        <p:cNvGrpSpPr/>
        <p:nvPr/>
      </p:nvGrpSpPr>
      <p:grpSpPr>
        <a:xfrm>
          <a:off x="0" y="0"/>
          <a:ext cx="0" cy="0"/>
          <a:chOff x="0" y="0"/>
          <a:chExt cx="0" cy="0"/>
        </a:xfrm>
      </p:grpSpPr>
      <p:sp>
        <p:nvSpPr>
          <p:cNvPr id="7" name="Rectangle 6"/>
          <p:cNvSpPr/>
          <p:nvPr userDrawn="1"/>
        </p:nvSpPr>
        <p:spPr>
          <a:xfrm>
            <a:off x="0" y="3581400"/>
            <a:ext cx="9144000" cy="2209800"/>
          </a:xfrm>
          <a:prstGeom prst="rect">
            <a:avLst/>
          </a:prstGeom>
          <a:solidFill>
            <a:srgbClr val="5C8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3581400"/>
            <a:ext cx="7772400" cy="8255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dirty="0"/>
          </a:p>
        </p:txBody>
      </p:sp>
    </p:spTree>
    <p:extLst>
      <p:ext uri="{BB962C8B-B14F-4D97-AF65-F5344CB8AC3E}">
        <p14:creationId xmlns:p14="http://schemas.microsoft.com/office/powerpoint/2010/main" val="81974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with Tan Color Bar">
    <p:spTree>
      <p:nvGrpSpPr>
        <p:cNvPr id="1" name=""/>
        <p:cNvGrpSpPr/>
        <p:nvPr/>
      </p:nvGrpSpPr>
      <p:grpSpPr>
        <a:xfrm>
          <a:off x="0" y="0"/>
          <a:ext cx="0" cy="0"/>
          <a:chOff x="0" y="0"/>
          <a:chExt cx="0" cy="0"/>
        </a:xfrm>
      </p:grpSpPr>
      <p:sp>
        <p:nvSpPr>
          <p:cNvPr id="7" name="Rectangle 6"/>
          <p:cNvSpPr/>
          <p:nvPr userDrawn="1"/>
        </p:nvSpPr>
        <p:spPr>
          <a:xfrm>
            <a:off x="0" y="3581400"/>
            <a:ext cx="9144000" cy="2209800"/>
          </a:xfrm>
          <a:prstGeom prst="rect">
            <a:avLst/>
          </a:prstGeom>
          <a:solidFill>
            <a:srgbClr val="D2C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722313" y="3581400"/>
            <a:ext cx="7772400" cy="825500"/>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dirty="0"/>
          </a:p>
        </p:txBody>
      </p:sp>
    </p:spTree>
    <p:extLst>
      <p:ext uri="{BB962C8B-B14F-4D97-AF65-F5344CB8AC3E}">
        <p14:creationId xmlns:p14="http://schemas.microsoft.com/office/powerpoint/2010/main" val="3277963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C8984"/>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dirty="0"/>
          </a:p>
        </p:txBody>
      </p:sp>
    </p:spTree>
    <p:extLst>
      <p:ext uri="{BB962C8B-B14F-4D97-AF65-F5344CB8AC3E}">
        <p14:creationId xmlns:p14="http://schemas.microsoft.com/office/powerpoint/2010/main" val="352318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109398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1866887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357743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7010400" cy="4111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A6B18-137A-4AB5-81CE-F54D5D0A9005}" type="slidenum">
              <a:rPr lang="en-US" smtClean="0"/>
              <a:t>‹#›</a:t>
            </a:fld>
            <a:endParaRPr lang="en-US" dirty="0"/>
          </a:p>
        </p:txBody>
      </p:sp>
    </p:spTree>
    <p:extLst>
      <p:ext uri="{BB962C8B-B14F-4D97-AF65-F5344CB8AC3E}">
        <p14:creationId xmlns:p14="http://schemas.microsoft.com/office/powerpoint/2010/main" val="282000806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1" r:id="rId4"/>
    <p:sldLayoutId id="2147483663" r:id="rId5"/>
    <p:sldLayoutId id="2147483662" r:id="rId6"/>
    <p:sldLayoutId id="2147483652" r:id="rId7"/>
    <p:sldLayoutId id="2147483653" r:id="rId8"/>
    <p:sldLayoutId id="2147483661" r:id="rId9"/>
    <p:sldLayoutId id="2147483655" r:id="rId10"/>
    <p:sldLayoutId id="2147483656" r:id="rId11"/>
    <p:sldLayoutId id="2147483657" r:id="rId12"/>
    <p:sldLayoutId id="2147483658" r:id="rId13"/>
    <p:sldLayoutId id="2147483659" r:id="rId14"/>
    <p:sldLayoutId id="2147483660" r:id="rId15"/>
  </p:sldLayoutIdLst>
  <p:hf sldNum="0" hdr="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5C8984"/>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5C8984"/>
        </a:buClr>
        <a:buSzPct val="75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5C8984"/>
        </a:buClr>
        <a:buSzPct val="75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5C8984"/>
        </a:buClr>
        <a:buSzPct val="75000"/>
        <a:buFont typeface="Wingdings" panose="05000000000000000000"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5C8984"/>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azdeq.gov/wildfireforecast?fire=tussockfire&amp;month=05&amp;day=12&amp;year=2021" TargetMode="External"/><Relationship Id="rId2" Type="http://schemas.openxmlformats.org/officeDocument/2006/relationships/hyperlink" Target="http://azdeq.gov/wildfireforecast?fire=bighornfire&amp;month=06&amp;day=20&amp;year=2020" TargetMode="Externa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9800" y="533400"/>
            <a:ext cx="4905374" cy="32882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ctrTitle"/>
          </p:nvPr>
        </p:nvSpPr>
        <p:spPr>
          <a:xfrm>
            <a:off x="700087" y="4016375"/>
            <a:ext cx="7772400" cy="1470025"/>
          </a:xfrm>
        </p:spPr>
        <p:txBody>
          <a:bodyPr/>
          <a:lstStyle/>
          <a:p>
            <a:pPr algn="ctr"/>
            <a:r>
              <a:rPr lang="en-US" sz="3600" b="1" dirty="0">
                <a:effectLst>
                  <a:outerShdw blurRad="38100" dist="38100" dir="2700000" algn="tl">
                    <a:srgbClr val="000000">
                      <a:alpha val="43137"/>
                    </a:srgbClr>
                  </a:outerShdw>
                </a:effectLst>
              </a:rPr>
              <a:t>ADEQ Smoke Management &amp; Wildfire Smoke Forecasts</a:t>
            </a:r>
          </a:p>
        </p:txBody>
      </p:sp>
      <p:sp>
        <p:nvSpPr>
          <p:cNvPr id="3" name="Subtitle 2"/>
          <p:cNvSpPr>
            <a:spLocks noGrp="1"/>
          </p:cNvSpPr>
          <p:nvPr>
            <p:ph type="subTitle" idx="1"/>
          </p:nvPr>
        </p:nvSpPr>
        <p:spPr>
          <a:xfrm>
            <a:off x="990600" y="5486400"/>
            <a:ext cx="6400800" cy="1143000"/>
          </a:xfrm>
        </p:spPr>
        <p:txBody>
          <a:bodyPr>
            <a:normAutofit fontScale="70000" lnSpcReduction="20000"/>
          </a:bodyPr>
          <a:lstStyle/>
          <a:p>
            <a:r>
              <a:rPr lang="en-US" dirty="0"/>
              <a:t>Matt Pace – Meteorologist</a:t>
            </a:r>
          </a:p>
          <a:p>
            <a:r>
              <a:rPr lang="en-US" dirty="0"/>
              <a:t>Email: Pace.Matthew@azdeq.gov</a:t>
            </a:r>
          </a:p>
          <a:p>
            <a:r>
              <a:rPr lang="en-US" dirty="0"/>
              <a:t>Phone: 602.771.4831</a:t>
            </a:r>
          </a:p>
          <a:p>
            <a:r>
              <a:rPr lang="en-US" dirty="0"/>
              <a:t>Mobile: 602.622-9171</a:t>
            </a:r>
          </a:p>
        </p:txBody>
      </p:sp>
    </p:spTree>
    <p:extLst>
      <p:ext uri="{BB962C8B-B14F-4D97-AF65-F5344CB8AC3E}">
        <p14:creationId xmlns:p14="http://schemas.microsoft.com/office/powerpoint/2010/main" val="2718093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ADEQ Wildfire Smoke Forecast</a:t>
            </a:r>
          </a:p>
        </p:txBody>
      </p:sp>
      <p:sp>
        <p:nvSpPr>
          <p:cNvPr id="3" name="Content Placeholder 2"/>
          <p:cNvSpPr>
            <a:spLocks noGrp="1"/>
          </p:cNvSpPr>
          <p:nvPr>
            <p:ph idx="1"/>
          </p:nvPr>
        </p:nvSpPr>
        <p:spPr>
          <a:xfrm>
            <a:off x="152400" y="914400"/>
            <a:ext cx="5715000" cy="5791200"/>
          </a:xfrm>
        </p:spPr>
        <p:txBody>
          <a:bodyPr>
            <a:normAutofit/>
          </a:bodyPr>
          <a:lstStyle/>
          <a:p>
            <a:r>
              <a:rPr lang="en-US" b="1" dirty="0"/>
              <a:t>Launched June 17, 2020</a:t>
            </a:r>
          </a:p>
          <a:p>
            <a:pPr lvl="1"/>
            <a:r>
              <a:rPr lang="en-US" dirty="0"/>
              <a:t>ADEQ </a:t>
            </a:r>
            <a:r>
              <a:rPr lang="en-US" b="1" dirty="0"/>
              <a:t>issued 72 wildfire smoke forecasts </a:t>
            </a:r>
            <a:r>
              <a:rPr lang="en-US" dirty="0"/>
              <a:t>to the public between June 17th and Oct 22nd </a:t>
            </a:r>
          </a:p>
          <a:p>
            <a:pPr lvl="3"/>
            <a:endParaRPr lang="en-US" dirty="0"/>
          </a:p>
          <a:p>
            <a:pPr lvl="3"/>
            <a:endParaRPr lang="en-US" dirty="0"/>
          </a:p>
          <a:p>
            <a:pPr lvl="1"/>
            <a:endParaRPr lang="en-US" dirty="0"/>
          </a:p>
          <a:p>
            <a:pPr lvl="1"/>
            <a:endParaRPr lang="en-US" dirty="0"/>
          </a:p>
          <a:p>
            <a:pPr marL="0" indent="0">
              <a:buNone/>
            </a:pPr>
            <a:endParaRPr lang="en-US" dirty="0"/>
          </a:p>
          <a:p>
            <a:pPr lvl="1"/>
            <a:endParaRPr lang="en-US" dirty="0"/>
          </a:p>
          <a:p>
            <a:pPr lvl="1"/>
            <a:endParaRPr lang="en-US" dirty="0"/>
          </a:p>
          <a:p>
            <a:pPr lvl="1"/>
            <a:endParaRPr lang="en-US" dirty="0"/>
          </a:p>
          <a:p>
            <a:endParaRPr lang="en-US" dirty="0"/>
          </a:p>
        </p:txBody>
      </p:sp>
      <p:pic>
        <p:nvPicPr>
          <p:cNvPr id="4" name="Picture 3"/>
          <p:cNvPicPr>
            <a:picLocks noChangeAspect="1"/>
          </p:cNvPicPr>
          <p:nvPr/>
        </p:nvPicPr>
        <p:blipFill>
          <a:blip r:embed="rId2"/>
          <a:stretch>
            <a:fillRect/>
          </a:stretch>
        </p:blipFill>
        <p:spPr>
          <a:xfrm>
            <a:off x="6096000" y="990600"/>
            <a:ext cx="2302185" cy="56689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4359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E28B-AD19-4DA3-A5BC-691665338E58}"/>
              </a:ext>
            </a:extLst>
          </p:cNvPr>
          <p:cNvSpPr>
            <a:spLocks noGrp="1"/>
          </p:cNvSpPr>
          <p:nvPr>
            <p:ph type="title"/>
          </p:nvPr>
        </p:nvSpPr>
        <p:spPr/>
        <p:txBody>
          <a:bodyPr/>
          <a:lstStyle/>
          <a:p>
            <a:r>
              <a:rPr lang="en-US" dirty="0"/>
              <a:t>ADEQ Wildfire Smoke Forecast</a:t>
            </a:r>
          </a:p>
        </p:txBody>
      </p:sp>
      <p:pic>
        <p:nvPicPr>
          <p:cNvPr id="5" name="Picture 4">
            <a:extLst>
              <a:ext uri="{FF2B5EF4-FFF2-40B4-BE49-F238E27FC236}">
                <a16:creationId xmlns:a16="http://schemas.microsoft.com/office/drawing/2014/main" id="{1F55C05E-1BBD-419E-B175-7400521B326D}"/>
              </a:ext>
            </a:extLst>
          </p:cNvPr>
          <p:cNvPicPr>
            <a:picLocks noChangeAspect="1"/>
          </p:cNvPicPr>
          <p:nvPr/>
        </p:nvPicPr>
        <p:blipFill>
          <a:blip r:embed="rId2"/>
          <a:stretch>
            <a:fillRect/>
          </a:stretch>
        </p:blipFill>
        <p:spPr>
          <a:xfrm>
            <a:off x="0" y="762000"/>
            <a:ext cx="5257800" cy="2764241"/>
          </a:xfrm>
          <a:prstGeom prst="rect">
            <a:avLst/>
          </a:prstGeom>
        </p:spPr>
      </p:pic>
      <p:pic>
        <p:nvPicPr>
          <p:cNvPr id="7" name="Picture 6">
            <a:extLst>
              <a:ext uri="{FF2B5EF4-FFF2-40B4-BE49-F238E27FC236}">
                <a16:creationId xmlns:a16="http://schemas.microsoft.com/office/drawing/2014/main" id="{79B761D3-0BBA-47C2-A529-91C6CCB180DD}"/>
              </a:ext>
            </a:extLst>
          </p:cNvPr>
          <p:cNvPicPr>
            <a:picLocks noChangeAspect="1"/>
          </p:cNvPicPr>
          <p:nvPr/>
        </p:nvPicPr>
        <p:blipFill>
          <a:blip r:embed="rId3"/>
          <a:stretch>
            <a:fillRect/>
          </a:stretch>
        </p:blipFill>
        <p:spPr>
          <a:xfrm>
            <a:off x="3962400" y="2931949"/>
            <a:ext cx="5021877" cy="3926051"/>
          </a:xfrm>
          <a:prstGeom prst="rect">
            <a:avLst/>
          </a:prstGeom>
        </p:spPr>
      </p:pic>
    </p:spTree>
    <p:extLst>
      <p:ext uri="{BB962C8B-B14F-4D97-AF65-F5344CB8AC3E}">
        <p14:creationId xmlns:p14="http://schemas.microsoft.com/office/powerpoint/2010/main" val="212287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Matt Pace</a:t>
            </a:r>
          </a:p>
          <a:p>
            <a:pPr lvl="1"/>
            <a:r>
              <a:rPr lang="en-US" dirty="0"/>
              <a:t>Pace.Matthew@azdeq.gov</a:t>
            </a:r>
          </a:p>
          <a:p>
            <a:pPr lvl="1"/>
            <a:r>
              <a:rPr lang="en-US" dirty="0"/>
              <a:t>Office: 602-771-4834</a:t>
            </a:r>
          </a:p>
          <a:p>
            <a:pPr lvl="1"/>
            <a:r>
              <a:rPr lang="en-US" dirty="0"/>
              <a:t>Cell: 602-622-9171 </a:t>
            </a:r>
          </a:p>
          <a:p>
            <a:endParaRPr lang="en-US" dirty="0"/>
          </a:p>
          <a:p>
            <a:pPr lvl="1"/>
            <a:endParaRPr lang="en-US" dirty="0"/>
          </a:p>
        </p:txBody>
      </p:sp>
      <p:pic>
        <p:nvPicPr>
          <p:cNvPr id="4" name="Picture 3"/>
          <p:cNvPicPr>
            <a:picLocks noChangeAspect="1"/>
          </p:cNvPicPr>
          <p:nvPr/>
        </p:nvPicPr>
        <p:blipFill>
          <a:blip r:embed="rId2"/>
          <a:stretch>
            <a:fillRect/>
          </a:stretch>
        </p:blipFill>
        <p:spPr>
          <a:xfrm rot="450631">
            <a:off x="4749591" y="3591763"/>
            <a:ext cx="3788243" cy="2528019"/>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rot="21278766">
            <a:off x="5573465" y="1606650"/>
            <a:ext cx="2976562" cy="20053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2667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7315200" cy="411162"/>
          </a:xfrm>
        </p:spPr>
        <p:txBody>
          <a:bodyPr/>
          <a:lstStyle/>
          <a:p>
            <a:r>
              <a:rPr lang="en-US" sz="2400" dirty="0"/>
              <a:t>ADEQ SMOKE MANAGEMENT</a:t>
            </a:r>
          </a:p>
        </p:txBody>
      </p:sp>
      <p:sp>
        <p:nvSpPr>
          <p:cNvPr id="11" name="Content Placeholder 2"/>
          <p:cNvSpPr>
            <a:spLocks noGrp="1"/>
          </p:cNvSpPr>
          <p:nvPr>
            <p:ph idx="1"/>
          </p:nvPr>
        </p:nvSpPr>
        <p:spPr>
          <a:xfrm>
            <a:off x="76200" y="762000"/>
            <a:ext cx="3962400" cy="5867400"/>
          </a:xfrm>
        </p:spPr>
        <p:txBody>
          <a:bodyPr>
            <a:normAutofit lnSpcReduction="10000"/>
          </a:bodyPr>
          <a:lstStyle/>
          <a:p>
            <a:r>
              <a:rPr lang="en-US" sz="2800" dirty="0"/>
              <a:t>ADEQ Smoke Management</a:t>
            </a:r>
          </a:p>
          <a:p>
            <a:pPr lvl="1"/>
            <a:r>
              <a:rPr lang="en-US" sz="2400" dirty="0"/>
              <a:t>Average: 500-700 burn requests per year</a:t>
            </a:r>
          </a:p>
          <a:p>
            <a:pPr lvl="1"/>
            <a:endParaRPr lang="en-US" dirty="0"/>
          </a:p>
          <a:p>
            <a:pPr lvl="1"/>
            <a:r>
              <a:rPr lang="en-US" sz="2400" dirty="0"/>
              <a:t>Approve on average 150,000-225,000 acres per year</a:t>
            </a:r>
          </a:p>
          <a:p>
            <a:pPr lvl="1"/>
            <a:endParaRPr lang="en-US" sz="2400" dirty="0"/>
          </a:p>
          <a:p>
            <a:pPr lvl="1"/>
            <a:r>
              <a:rPr lang="en-US" sz="2400" dirty="0"/>
              <a:t>Team of four meteorologists</a:t>
            </a:r>
          </a:p>
          <a:p>
            <a:pPr lvl="2"/>
            <a:r>
              <a:rPr lang="en-US" sz="2000" dirty="0"/>
              <a:t>Hourly AQI Forecasts</a:t>
            </a:r>
          </a:p>
          <a:p>
            <a:pPr lvl="2"/>
            <a:r>
              <a:rPr lang="en-US" sz="2000" dirty="0"/>
              <a:t>Exceptional Events</a:t>
            </a:r>
          </a:p>
          <a:p>
            <a:pPr lvl="2"/>
            <a:r>
              <a:rPr lang="en-US" sz="2000" dirty="0"/>
              <a:t>Support for the agency</a:t>
            </a:r>
          </a:p>
          <a:p>
            <a:pPr marL="914400" lvl="2" indent="0">
              <a:buNone/>
            </a:pPr>
            <a:r>
              <a:rPr lang="en-US" sz="2000" dirty="0"/>
              <a:t> </a:t>
            </a:r>
          </a:p>
          <a:p>
            <a:pPr lvl="1"/>
            <a:endParaRPr lang="en-US" sz="2000" dirty="0"/>
          </a:p>
          <a:p>
            <a:endParaRPr lang="en-US" sz="2400" dirty="0"/>
          </a:p>
          <a:p>
            <a:endParaRPr lang="en-US" sz="2400" b="1" dirty="0"/>
          </a:p>
          <a:p>
            <a:endParaRPr lang="en-US" sz="2400" b="1" dirty="0"/>
          </a:p>
          <a:p>
            <a:endParaRPr lang="en-US" sz="2400" b="1" dirty="0"/>
          </a:p>
          <a:p>
            <a:endParaRPr lang="en-US" sz="2400" b="1" dirty="0"/>
          </a:p>
          <a:p>
            <a:endParaRPr lang="en-US" sz="2400" b="1" dirty="0"/>
          </a:p>
          <a:p>
            <a:endParaRPr lang="en-US" sz="2400" b="1" dirty="0"/>
          </a:p>
          <a:p>
            <a:pPr lvl="1"/>
            <a:endParaRPr lang="en-US" sz="2000" b="1" dirty="0"/>
          </a:p>
          <a:p>
            <a:endParaRPr lang="en-US" sz="1800" b="1" dirty="0"/>
          </a:p>
        </p:txBody>
      </p:sp>
      <p:pic>
        <p:nvPicPr>
          <p:cNvPr id="6" name="Picture 5"/>
          <p:cNvPicPr>
            <a:picLocks noChangeAspect="1"/>
          </p:cNvPicPr>
          <p:nvPr/>
        </p:nvPicPr>
        <p:blipFill>
          <a:blip r:embed="rId3"/>
          <a:stretch>
            <a:fillRect/>
          </a:stretch>
        </p:blipFill>
        <p:spPr>
          <a:xfrm>
            <a:off x="3886200" y="990600"/>
            <a:ext cx="5012617" cy="52513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0536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28600"/>
            <a:ext cx="7467600" cy="1143000"/>
          </a:xfrm>
        </p:spPr>
        <p:txBody>
          <a:bodyPr/>
          <a:lstStyle/>
          <a:p>
            <a:r>
              <a:rPr lang="en-US" altLang="en-US" dirty="0">
                <a:latin typeface="Calibri" panose="020F0502020204030204" pitchFamily="34" charset="0"/>
                <a:cs typeface="Calibri" panose="020F0502020204030204" pitchFamily="34" charset="0"/>
              </a:rPr>
              <a:t>Portable Particulate Monitors </a:t>
            </a:r>
          </a:p>
        </p:txBody>
      </p:sp>
      <p:pic>
        <p:nvPicPr>
          <p:cNvPr id="6963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1066800"/>
            <a:ext cx="7221537"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184529"/>
      </p:ext>
    </p:extLst>
  </p:cSld>
  <p:clrMapOvr>
    <a:masterClrMapping/>
  </p:clrMapOvr>
  <p:transition>
    <p:pull dir="l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28600" y="198438"/>
            <a:ext cx="7239000" cy="411162"/>
          </a:xfrm>
        </p:spPr>
        <p:txBody>
          <a:bodyPr/>
          <a:lstStyle/>
          <a:p>
            <a:r>
              <a:rPr lang="en-US" dirty="0"/>
              <a:t>Wildfire Smoke Forecasting Project</a:t>
            </a:r>
          </a:p>
        </p:txBody>
      </p:sp>
      <p:sp>
        <p:nvSpPr>
          <p:cNvPr id="3" name="Content Placeholder 2"/>
          <p:cNvSpPr>
            <a:spLocks noGrp="1"/>
          </p:cNvSpPr>
          <p:nvPr>
            <p:ph idx="1"/>
          </p:nvPr>
        </p:nvSpPr>
        <p:spPr>
          <a:xfrm>
            <a:off x="152400" y="838200"/>
            <a:ext cx="8763000" cy="5867400"/>
          </a:xfrm>
        </p:spPr>
        <p:txBody>
          <a:bodyPr>
            <a:normAutofit/>
          </a:bodyPr>
          <a:lstStyle/>
          <a:p>
            <a:r>
              <a:rPr lang="en-US" sz="1800" b="1" dirty="0"/>
              <a:t>Problem Statement</a:t>
            </a:r>
          </a:p>
          <a:p>
            <a:pPr lvl="1"/>
            <a:r>
              <a:rPr lang="en-US" sz="2400" dirty="0"/>
              <a:t>Wildland fire smoke forecasts are only completed and distributed to the public by USFS Air Resource Advisors (ARA's) and are only available for some, not all, significant wildland fires. In 2019, 50% of significant wildfires in Arizona had ARA's assigned. Out of those, 75% had air quality impacts before the ARA arrived. </a:t>
            </a:r>
            <a:r>
              <a:rPr lang="en-US" sz="2400" b="1" i="1" u="sng" dirty="0"/>
              <a:t>This means smoke impacts are not communicated to the public in a timely and effective way, 87% of the time. </a:t>
            </a:r>
          </a:p>
          <a:p>
            <a:pPr lvl="1"/>
            <a:endParaRPr lang="en-US" sz="1400" dirty="0"/>
          </a:p>
          <a:p>
            <a:pPr lvl="1"/>
            <a:endParaRPr lang="en-US" sz="2400" dirty="0"/>
          </a:p>
          <a:p>
            <a:endParaRPr lang="en-US" sz="2000" b="1" dirty="0"/>
          </a:p>
        </p:txBody>
      </p:sp>
      <p:pic>
        <p:nvPicPr>
          <p:cNvPr id="5" name="Picture 4"/>
          <p:cNvPicPr>
            <a:picLocks noChangeAspect="1"/>
          </p:cNvPicPr>
          <p:nvPr/>
        </p:nvPicPr>
        <p:blipFill>
          <a:blip r:embed="rId3"/>
          <a:stretch>
            <a:fillRect/>
          </a:stretch>
        </p:blipFill>
        <p:spPr>
          <a:xfrm>
            <a:off x="1097456" y="4284482"/>
            <a:ext cx="6949087" cy="25735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1457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28600" y="198438"/>
            <a:ext cx="7239000" cy="411162"/>
          </a:xfrm>
        </p:spPr>
        <p:txBody>
          <a:bodyPr/>
          <a:lstStyle/>
          <a:p>
            <a:r>
              <a:rPr lang="en-US" dirty="0"/>
              <a:t>Wildfire Smoke Forecasting Project</a:t>
            </a:r>
          </a:p>
        </p:txBody>
      </p:sp>
      <p:pic>
        <p:nvPicPr>
          <p:cNvPr id="16" name="Picture 2" descr="Image result for team effort">
            <a:extLst>
              <a:ext uri="{FF2B5EF4-FFF2-40B4-BE49-F238E27FC236}">
                <a16:creationId xmlns:a16="http://schemas.microsoft.com/office/drawing/2014/main" id="{F2F0FF52-0D0D-4F71-A54C-8055FFDDD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7625240" cy="5715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26F6CAB-A475-4EC1-9C49-1855645B54D0}"/>
              </a:ext>
            </a:extLst>
          </p:cNvPr>
          <p:cNvSpPr txBox="1"/>
          <p:nvPr/>
        </p:nvSpPr>
        <p:spPr>
          <a:xfrm>
            <a:off x="4572000" y="1828800"/>
            <a:ext cx="1828800" cy="369332"/>
          </a:xfrm>
          <a:prstGeom prst="rect">
            <a:avLst/>
          </a:prstGeom>
          <a:noFill/>
        </p:spPr>
        <p:txBody>
          <a:bodyPr wrap="square" rtlCol="0">
            <a:spAutoFit/>
          </a:bodyPr>
          <a:lstStyle/>
          <a:p>
            <a:r>
              <a:rPr lang="en-US" b="1" dirty="0">
                <a:solidFill>
                  <a:schemeClr val="bg1"/>
                </a:solidFill>
              </a:rPr>
              <a:t>Communication</a:t>
            </a:r>
          </a:p>
        </p:txBody>
      </p:sp>
      <p:sp>
        <p:nvSpPr>
          <p:cNvPr id="18" name="TextBox 17">
            <a:extLst>
              <a:ext uri="{FF2B5EF4-FFF2-40B4-BE49-F238E27FC236}">
                <a16:creationId xmlns:a16="http://schemas.microsoft.com/office/drawing/2014/main" id="{51D47E3C-038B-4AD4-9503-3D117CC7E331}"/>
              </a:ext>
            </a:extLst>
          </p:cNvPr>
          <p:cNvSpPr txBox="1"/>
          <p:nvPr/>
        </p:nvSpPr>
        <p:spPr>
          <a:xfrm>
            <a:off x="1676400" y="2590800"/>
            <a:ext cx="1828800" cy="276999"/>
          </a:xfrm>
          <a:prstGeom prst="rect">
            <a:avLst/>
          </a:prstGeom>
          <a:noFill/>
        </p:spPr>
        <p:txBody>
          <a:bodyPr wrap="square" rtlCol="0">
            <a:spAutoFit/>
          </a:bodyPr>
          <a:lstStyle/>
          <a:p>
            <a:r>
              <a:rPr lang="en-US" sz="1200" b="1" dirty="0">
                <a:solidFill>
                  <a:schemeClr val="bg1"/>
                </a:solidFill>
              </a:rPr>
              <a:t>Communication</a:t>
            </a:r>
          </a:p>
        </p:txBody>
      </p:sp>
      <p:sp>
        <p:nvSpPr>
          <p:cNvPr id="19" name="TextBox 18">
            <a:extLst>
              <a:ext uri="{FF2B5EF4-FFF2-40B4-BE49-F238E27FC236}">
                <a16:creationId xmlns:a16="http://schemas.microsoft.com/office/drawing/2014/main" id="{A08EF19A-15C8-49FD-891E-00F06B476252}"/>
              </a:ext>
            </a:extLst>
          </p:cNvPr>
          <p:cNvSpPr txBox="1"/>
          <p:nvPr/>
        </p:nvSpPr>
        <p:spPr>
          <a:xfrm>
            <a:off x="3200400" y="3324999"/>
            <a:ext cx="1828800" cy="184666"/>
          </a:xfrm>
          <a:prstGeom prst="rect">
            <a:avLst/>
          </a:prstGeom>
          <a:noFill/>
        </p:spPr>
        <p:txBody>
          <a:bodyPr wrap="square" rtlCol="0">
            <a:spAutoFit/>
          </a:bodyPr>
          <a:lstStyle/>
          <a:p>
            <a:r>
              <a:rPr lang="en-US" sz="600" b="1" dirty="0">
                <a:solidFill>
                  <a:schemeClr val="bg1"/>
                </a:solidFill>
              </a:rPr>
              <a:t>Communication</a:t>
            </a:r>
          </a:p>
        </p:txBody>
      </p:sp>
      <p:sp>
        <p:nvSpPr>
          <p:cNvPr id="20" name="TextBox 19">
            <a:extLst>
              <a:ext uri="{FF2B5EF4-FFF2-40B4-BE49-F238E27FC236}">
                <a16:creationId xmlns:a16="http://schemas.microsoft.com/office/drawing/2014/main" id="{2A839423-8D5C-4689-98F9-537A1155D29F}"/>
              </a:ext>
            </a:extLst>
          </p:cNvPr>
          <p:cNvSpPr txBox="1"/>
          <p:nvPr/>
        </p:nvSpPr>
        <p:spPr>
          <a:xfrm>
            <a:off x="914400" y="2943998"/>
            <a:ext cx="1828800" cy="230832"/>
          </a:xfrm>
          <a:prstGeom prst="rect">
            <a:avLst/>
          </a:prstGeom>
          <a:noFill/>
        </p:spPr>
        <p:txBody>
          <a:bodyPr wrap="square" rtlCol="0">
            <a:spAutoFit/>
          </a:bodyPr>
          <a:lstStyle/>
          <a:p>
            <a:r>
              <a:rPr lang="en-US" sz="900" b="1" dirty="0">
                <a:solidFill>
                  <a:schemeClr val="bg1"/>
                </a:solidFill>
              </a:rPr>
              <a:t>Communication</a:t>
            </a:r>
          </a:p>
        </p:txBody>
      </p:sp>
      <p:sp>
        <p:nvSpPr>
          <p:cNvPr id="21" name="TextBox 20">
            <a:extLst>
              <a:ext uri="{FF2B5EF4-FFF2-40B4-BE49-F238E27FC236}">
                <a16:creationId xmlns:a16="http://schemas.microsoft.com/office/drawing/2014/main" id="{743918D3-E08B-4337-9A53-E4DEBB1C1310}"/>
              </a:ext>
            </a:extLst>
          </p:cNvPr>
          <p:cNvSpPr txBox="1"/>
          <p:nvPr/>
        </p:nvSpPr>
        <p:spPr>
          <a:xfrm>
            <a:off x="6410325" y="2590799"/>
            <a:ext cx="1828800" cy="276999"/>
          </a:xfrm>
          <a:prstGeom prst="rect">
            <a:avLst/>
          </a:prstGeom>
          <a:noFill/>
        </p:spPr>
        <p:txBody>
          <a:bodyPr wrap="square" rtlCol="0">
            <a:spAutoFit/>
          </a:bodyPr>
          <a:lstStyle/>
          <a:p>
            <a:r>
              <a:rPr lang="en-US" sz="1200" b="1" dirty="0">
                <a:solidFill>
                  <a:schemeClr val="bg1"/>
                </a:solidFill>
              </a:rPr>
              <a:t>Communication</a:t>
            </a:r>
          </a:p>
        </p:txBody>
      </p:sp>
      <p:sp>
        <p:nvSpPr>
          <p:cNvPr id="22" name="TextBox 21">
            <a:extLst>
              <a:ext uri="{FF2B5EF4-FFF2-40B4-BE49-F238E27FC236}">
                <a16:creationId xmlns:a16="http://schemas.microsoft.com/office/drawing/2014/main" id="{72AF0047-F43B-4C29-A190-4E54896FD8EC}"/>
              </a:ext>
            </a:extLst>
          </p:cNvPr>
          <p:cNvSpPr txBox="1"/>
          <p:nvPr/>
        </p:nvSpPr>
        <p:spPr>
          <a:xfrm>
            <a:off x="4610100" y="3004839"/>
            <a:ext cx="1828800" cy="184666"/>
          </a:xfrm>
          <a:prstGeom prst="rect">
            <a:avLst/>
          </a:prstGeom>
          <a:noFill/>
        </p:spPr>
        <p:txBody>
          <a:bodyPr wrap="square" rtlCol="0">
            <a:spAutoFit/>
          </a:bodyPr>
          <a:lstStyle/>
          <a:p>
            <a:r>
              <a:rPr lang="en-US" sz="600" b="1" dirty="0">
                <a:solidFill>
                  <a:schemeClr val="bg1"/>
                </a:solidFill>
              </a:rPr>
              <a:t>Communication</a:t>
            </a:r>
          </a:p>
        </p:txBody>
      </p:sp>
      <p:sp>
        <p:nvSpPr>
          <p:cNvPr id="23" name="TextBox 22">
            <a:extLst>
              <a:ext uri="{FF2B5EF4-FFF2-40B4-BE49-F238E27FC236}">
                <a16:creationId xmlns:a16="http://schemas.microsoft.com/office/drawing/2014/main" id="{98FF1534-7A44-4F4A-9ED3-8F9128A46BA0}"/>
              </a:ext>
            </a:extLst>
          </p:cNvPr>
          <p:cNvSpPr txBox="1"/>
          <p:nvPr/>
        </p:nvSpPr>
        <p:spPr>
          <a:xfrm>
            <a:off x="5334000" y="2974061"/>
            <a:ext cx="1828800" cy="246221"/>
          </a:xfrm>
          <a:prstGeom prst="rect">
            <a:avLst/>
          </a:prstGeom>
          <a:noFill/>
        </p:spPr>
        <p:txBody>
          <a:bodyPr wrap="square" rtlCol="0">
            <a:spAutoFit/>
          </a:bodyPr>
          <a:lstStyle/>
          <a:p>
            <a:r>
              <a:rPr lang="en-US" sz="1000" b="1" dirty="0">
                <a:solidFill>
                  <a:schemeClr val="bg1"/>
                </a:solidFill>
              </a:rPr>
              <a:t>Communication</a:t>
            </a:r>
          </a:p>
        </p:txBody>
      </p:sp>
      <p:sp>
        <p:nvSpPr>
          <p:cNvPr id="24" name="TextBox 23">
            <a:extLst>
              <a:ext uri="{FF2B5EF4-FFF2-40B4-BE49-F238E27FC236}">
                <a16:creationId xmlns:a16="http://schemas.microsoft.com/office/drawing/2014/main" id="{68B7274D-60A4-44B4-9162-B3481F2C70AC}"/>
              </a:ext>
            </a:extLst>
          </p:cNvPr>
          <p:cNvSpPr txBox="1"/>
          <p:nvPr/>
        </p:nvSpPr>
        <p:spPr>
          <a:xfrm>
            <a:off x="7086600" y="3472307"/>
            <a:ext cx="1828800" cy="169277"/>
          </a:xfrm>
          <a:prstGeom prst="rect">
            <a:avLst/>
          </a:prstGeom>
          <a:noFill/>
        </p:spPr>
        <p:txBody>
          <a:bodyPr wrap="square" rtlCol="0">
            <a:spAutoFit/>
          </a:bodyPr>
          <a:lstStyle/>
          <a:p>
            <a:r>
              <a:rPr lang="en-US" sz="500" b="1" dirty="0">
                <a:solidFill>
                  <a:schemeClr val="bg1"/>
                </a:solidFill>
              </a:rPr>
              <a:t>Communication</a:t>
            </a:r>
          </a:p>
        </p:txBody>
      </p:sp>
      <p:sp>
        <p:nvSpPr>
          <p:cNvPr id="25" name="TextBox 24">
            <a:extLst>
              <a:ext uri="{FF2B5EF4-FFF2-40B4-BE49-F238E27FC236}">
                <a16:creationId xmlns:a16="http://schemas.microsoft.com/office/drawing/2014/main" id="{FFC452AB-E662-49F7-B7CA-09716C150832}"/>
              </a:ext>
            </a:extLst>
          </p:cNvPr>
          <p:cNvSpPr txBox="1"/>
          <p:nvPr/>
        </p:nvSpPr>
        <p:spPr>
          <a:xfrm>
            <a:off x="95250" y="835223"/>
            <a:ext cx="8839200" cy="523220"/>
          </a:xfrm>
          <a:prstGeom prst="rect">
            <a:avLst/>
          </a:prstGeom>
          <a:noFill/>
        </p:spPr>
        <p:txBody>
          <a:bodyPr wrap="square" rtlCol="0">
            <a:spAutoFit/>
          </a:bodyPr>
          <a:lstStyle/>
          <a:p>
            <a:pPr algn="ctr"/>
            <a:r>
              <a:rPr lang="en-US" sz="2800" b="1" dirty="0">
                <a:solidFill>
                  <a:srgbClr val="FF0000"/>
                </a:solidFill>
              </a:rPr>
              <a:t>THE KEY IS COMMUNICATING </a:t>
            </a:r>
            <a:r>
              <a:rPr lang="en-US" sz="2800" b="1" i="1" u="sng" dirty="0">
                <a:solidFill>
                  <a:srgbClr val="FF0000"/>
                </a:solidFill>
              </a:rPr>
              <a:t>ACCURATE</a:t>
            </a:r>
            <a:r>
              <a:rPr lang="en-US" sz="2800" b="1" dirty="0">
                <a:solidFill>
                  <a:srgbClr val="FF0000"/>
                </a:solidFill>
              </a:rPr>
              <a:t> INFORMATION </a:t>
            </a:r>
          </a:p>
        </p:txBody>
      </p:sp>
    </p:spTree>
    <p:extLst>
      <p:ext uri="{BB962C8B-B14F-4D97-AF65-F5344CB8AC3E}">
        <p14:creationId xmlns:p14="http://schemas.microsoft.com/office/powerpoint/2010/main" val="291204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28600" y="198438"/>
            <a:ext cx="7239000" cy="411162"/>
          </a:xfrm>
        </p:spPr>
        <p:txBody>
          <a:bodyPr/>
          <a:lstStyle/>
          <a:p>
            <a:r>
              <a:rPr lang="en-US" dirty="0"/>
              <a:t>ARA Forecasts</a:t>
            </a:r>
          </a:p>
        </p:txBody>
      </p:sp>
      <p:pic>
        <p:nvPicPr>
          <p:cNvPr id="4" name="Picture 3"/>
          <p:cNvPicPr>
            <a:picLocks noChangeAspect="1"/>
          </p:cNvPicPr>
          <p:nvPr/>
        </p:nvPicPr>
        <p:blipFill>
          <a:blip r:embed="rId3"/>
          <a:stretch>
            <a:fillRect/>
          </a:stretch>
        </p:blipFill>
        <p:spPr>
          <a:xfrm>
            <a:off x="2019871" y="921457"/>
            <a:ext cx="5006502"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866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28600" y="198438"/>
            <a:ext cx="7239000" cy="411162"/>
          </a:xfrm>
        </p:spPr>
        <p:txBody>
          <a:bodyPr/>
          <a:lstStyle/>
          <a:p>
            <a:r>
              <a:rPr lang="en-US" dirty="0"/>
              <a:t>ARA Forecasts</a:t>
            </a:r>
          </a:p>
        </p:txBody>
      </p:sp>
      <p:pic>
        <p:nvPicPr>
          <p:cNvPr id="4" name="Picture 3"/>
          <p:cNvPicPr>
            <a:picLocks noChangeAspect="1"/>
          </p:cNvPicPr>
          <p:nvPr/>
        </p:nvPicPr>
        <p:blipFill>
          <a:blip r:embed="rId3"/>
          <a:stretch>
            <a:fillRect/>
          </a:stretch>
        </p:blipFill>
        <p:spPr>
          <a:xfrm>
            <a:off x="2019871" y="921457"/>
            <a:ext cx="5006502"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46233" y="4226940"/>
            <a:ext cx="2097304" cy="923330"/>
          </a:xfrm>
          <a:prstGeom prst="rect">
            <a:avLst/>
          </a:prstGeom>
          <a:noFill/>
        </p:spPr>
        <p:txBody>
          <a:bodyPr wrap="none" rtlCol="0">
            <a:spAutoFit/>
          </a:bodyPr>
          <a:lstStyle/>
          <a:p>
            <a:pPr algn="ctr"/>
            <a:r>
              <a:rPr lang="en-US" dirty="0"/>
              <a:t>Can’t read graphs &amp; </a:t>
            </a:r>
          </a:p>
          <a:p>
            <a:pPr algn="ctr"/>
            <a:r>
              <a:rPr lang="en-US" dirty="0"/>
              <a:t>info is from </a:t>
            </a:r>
          </a:p>
          <a:p>
            <a:pPr algn="ctr"/>
            <a:r>
              <a:rPr lang="en-US" dirty="0"/>
              <a:t>yesterday</a:t>
            </a:r>
          </a:p>
        </p:txBody>
      </p:sp>
      <p:sp>
        <p:nvSpPr>
          <p:cNvPr id="12" name="TextBox 11"/>
          <p:cNvSpPr txBox="1"/>
          <p:nvPr/>
        </p:nvSpPr>
        <p:spPr>
          <a:xfrm>
            <a:off x="7257963" y="3215596"/>
            <a:ext cx="1894558" cy="646331"/>
          </a:xfrm>
          <a:prstGeom prst="rect">
            <a:avLst/>
          </a:prstGeom>
          <a:noFill/>
        </p:spPr>
        <p:txBody>
          <a:bodyPr wrap="none" rtlCol="0">
            <a:spAutoFit/>
          </a:bodyPr>
          <a:lstStyle/>
          <a:p>
            <a:pPr algn="ctr"/>
            <a:r>
              <a:rPr lang="en-US" dirty="0"/>
              <a:t>What parts of the </a:t>
            </a:r>
          </a:p>
          <a:p>
            <a:pPr algn="ctr"/>
            <a:r>
              <a:rPr lang="en-US" dirty="0"/>
              <a:t>day?</a:t>
            </a:r>
          </a:p>
        </p:txBody>
      </p:sp>
      <p:sp>
        <p:nvSpPr>
          <p:cNvPr id="13" name="TextBox 12"/>
          <p:cNvSpPr txBox="1"/>
          <p:nvPr/>
        </p:nvSpPr>
        <p:spPr>
          <a:xfrm>
            <a:off x="7257963" y="4572000"/>
            <a:ext cx="1652632" cy="923330"/>
          </a:xfrm>
          <a:prstGeom prst="rect">
            <a:avLst/>
          </a:prstGeom>
          <a:noFill/>
        </p:spPr>
        <p:txBody>
          <a:bodyPr wrap="none" rtlCol="0">
            <a:spAutoFit/>
          </a:bodyPr>
          <a:lstStyle/>
          <a:p>
            <a:pPr algn="ctr"/>
            <a:r>
              <a:rPr lang="en-US" dirty="0"/>
              <a:t>Trying to link</a:t>
            </a:r>
          </a:p>
          <a:p>
            <a:pPr algn="ctr"/>
            <a:r>
              <a:rPr lang="en-US" dirty="0"/>
              <a:t>AQI without</a:t>
            </a:r>
          </a:p>
          <a:p>
            <a:pPr algn="ctr"/>
            <a:r>
              <a:rPr lang="en-US" dirty="0"/>
              <a:t>Forecasting AQI</a:t>
            </a:r>
          </a:p>
        </p:txBody>
      </p:sp>
      <p:cxnSp>
        <p:nvCxnSpPr>
          <p:cNvPr id="17" name="Straight Arrow Connector 16"/>
          <p:cNvCxnSpPr/>
          <p:nvPr/>
        </p:nvCxnSpPr>
        <p:spPr>
          <a:xfrm flipV="1">
            <a:off x="1686203" y="4572000"/>
            <a:ext cx="1133197" cy="304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81800" y="3629798"/>
            <a:ext cx="729349" cy="7136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019800" y="4724400"/>
            <a:ext cx="1221674" cy="2855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53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ADEQ Wildfire Smoke Forecast</a:t>
            </a:r>
          </a:p>
        </p:txBody>
      </p:sp>
      <p:sp>
        <p:nvSpPr>
          <p:cNvPr id="4" name="Rectangle 3"/>
          <p:cNvSpPr/>
          <p:nvPr/>
        </p:nvSpPr>
        <p:spPr>
          <a:xfrm>
            <a:off x="0" y="6496362"/>
            <a:ext cx="8305800" cy="523220"/>
          </a:xfrm>
          <a:prstGeom prst="rect">
            <a:avLst/>
          </a:prstGeom>
        </p:spPr>
        <p:txBody>
          <a:bodyPr wrap="square">
            <a:spAutoFit/>
          </a:bodyPr>
          <a:lstStyle/>
          <a:p>
            <a:r>
              <a:rPr lang="en-US" sz="700" dirty="0">
                <a:hlinkClick r:id="rId2"/>
              </a:rPr>
              <a:t>http://azdeq.gov/wildfireforecast?fire=bighornfire&amp;month=06&amp;day=20&amp;year=2020</a:t>
            </a:r>
            <a:endParaRPr lang="en-US" sz="700" dirty="0"/>
          </a:p>
          <a:p>
            <a:r>
              <a:rPr lang="en-US" sz="700" dirty="0">
                <a:hlinkClick r:id="rId3"/>
              </a:rPr>
              <a:t>http://azdeq.gov/wildfireforecast?fire=tussockfire&amp;month=05&amp;day=12&amp;year=2021</a:t>
            </a:r>
            <a:endParaRPr lang="en-US" sz="700" dirty="0"/>
          </a:p>
          <a:p>
            <a:endParaRPr lang="en-US" sz="700" dirty="0"/>
          </a:p>
          <a:p>
            <a:endParaRPr lang="en-US" sz="700" dirty="0"/>
          </a:p>
        </p:txBody>
      </p:sp>
      <p:pic>
        <p:nvPicPr>
          <p:cNvPr id="5" name="Picture 4"/>
          <p:cNvPicPr>
            <a:picLocks noChangeAspect="1"/>
          </p:cNvPicPr>
          <p:nvPr/>
        </p:nvPicPr>
        <p:blipFill rotWithShape="1">
          <a:blip r:embed="rId4"/>
          <a:srcRect t="3160"/>
          <a:stretch/>
        </p:blipFill>
        <p:spPr>
          <a:xfrm>
            <a:off x="304800" y="838200"/>
            <a:ext cx="5036136" cy="475478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rotWithShape="1">
          <a:blip r:embed="rId5"/>
          <a:srcRect r="35849"/>
          <a:stretch/>
        </p:blipFill>
        <p:spPr>
          <a:xfrm>
            <a:off x="4604327" y="1412766"/>
            <a:ext cx="3810000" cy="53452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7068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ADEQ Wildfire Smoke Forecast</a:t>
            </a:r>
          </a:p>
        </p:txBody>
      </p:sp>
      <p:sp>
        <p:nvSpPr>
          <p:cNvPr id="3" name="Content Placeholder 2"/>
          <p:cNvSpPr>
            <a:spLocks noGrp="1"/>
          </p:cNvSpPr>
          <p:nvPr>
            <p:ph idx="1"/>
          </p:nvPr>
        </p:nvSpPr>
        <p:spPr>
          <a:xfrm>
            <a:off x="457200" y="838200"/>
            <a:ext cx="8229600" cy="5410200"/>
          </a:xfrm>
        </p:spPr>
        <p:txBody>
          <a:bodyPr/>
          <a:lstStyle/>
          <a:p>
            <a:r>
              <a:rPr lang="en-US" dirty="0"/>
              <a:t>PDF Version of the Forecast (simplified)</a:t>
            </a:r>
          </a:p>
        </p:txBody>
      </p:sp>
      <p:pic>
        <p:nvPicPr>
          <p:cNvPr id="4" name="Picture 3"/>
          <p:cNvPicPr>
            <a:picLocks noChangeAspect="1"/>
          </p:cNvPicPr>
          <p:nvPr/>
        </p:nvPicPr>
        <p:blipFill>
          <a:blip r:embed="rId2"/>
          <a:stretch>
            <a:fillRect/>
          </a:stretch>
        </p:blipFill>
        <p:spPr>
          <a:xfrm>
            <a:off x="1295400" y="1506888"/>
            <a:ext cx="7086600" cy="5152674"/>
          </a:xfrm>
          <a:prstGeom prst="rect">
            <a:avLst/>
          </a:prstGeom>
          <a:ln>
            <a:noFill/>
          </a:ln>
          <a:effectLst>
            <a:outerShdw blurRad="190500" algn="tl" rotWithShape="0">
              <a:srgbClr val="000000">
                <a:alpha val="70000"/>
              </a:srgbClr>
            </a:outerShdw>
          </a:effectLst>
        </p:spPr>
      </p:pic>
      <p:sp>
        <p:nvSpPr>
          <p:cNvPr id="5" name="Rectangle 4"/>
          <p:cNvSpPr/>
          <p:nvPr/>
        </p:nvSpPr>
        <p:spPr>
          <a:xfrm>
            <a:off x="6324600" y="18288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020411"/>
      </p:ext>
    </p:extLst>
  </p:cSld>
  <p:clrMapOvr>
    <a:masterClrMapping/>
  </p:clrMapOvr>
</p:sld>
</file>

<file path=ppt/theme/theme1.xml><?xml version="1.0" encoding="utf-8"?>
<a:theme xmlns:a="http://schemas.openxmlformats.org/drawingml/2006/main" name="ADEQ Template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ADEQ Template04</Template>
  <TotalTime>6142</TotalTime>
  <Words>311</Words>
  <Application>Microsoft Office PowerPoint</Application>
  <PresentationFormat>On-screen Show (4:3)</PresentationFormat>
  <Paragraphs>76</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ADEQ Template04</vt:lpstr>
      <vt:lpstr>ADEQ Smoke Management &amp; Wildfire Smoke Forecasts</vt:lpstr>
      <vt:lpstr>ADEQ SMOKE MANAGEMENT</vt:lpstr>
      <vt:lpstr>Portable Particulate Monitors </vt:lpstr>
      <vt:lpstr>Wildfire Smoke Forecasting Project</vt:lpstr>
      <vt:lpstr>Wildfire Smoke Forecasting Project</vt:lpstr>
      <vt:lpstr>ARA Forecasts</vt:lpstr>
      <vt:lpstr>ARA Forecasts</vt:lpstr>
      <vt:lpstr>ADEQ Wildfire Smoke Forecast</vt:lpstr>
      <vt:lpstr>ADEQ Wildfire Smoke Forecast</vt:lpstr>
      <vt:lpstr>ADEQ Wildfire Smoke Forecast</vt:lpstr>
      <vt:lpstr>ADEQ Wildfire Smoke Forecast</vt:lpstr>
      <vt:lpstr>Questions?</vt:lpstr>
    </vt:vector>
  </TitlesOfParts>
  <Company>Arizona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Talladen</dc:creator>
  <cp:lastModifiedBy>Matthew Pace</cp:lastModifiedBy>
  <cp:revision>155</cp:revision>
  <cp:lastPrinted>2017-10-31T17:16:30Z</cp:lastPrinted>
  <dcterms:created xsi:type="dcterms:W3CDTF">2014-06-03T16:59:02Z</dcterms:created>
  <dcterms:modified xsi:type="dcterms:W3CDTF">2021-05-24T19:04:10Z</dcterms:modified>
</cp:coreProperties>
</file>